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400" r:id="rId7"/>
    <p:sldId id="263" r:id="rId8"/>
    <p:sldId id="264" r:id="rId9"/>
    <p:sldId id="265" r:id="rId10"/>
    <p:sldId id="266" r:id="rId11"/>
    <p:sldId id="269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6" r:id="rId39"/>
    <p:sldId id="295" r:id="rId40"/>
    <p:sldId id="298" r:id="rId41"/>
    <p:sldId id="294" r:id="rId42"/>
    <p:sldId id="297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65" r:id="rId96"/>
    <p:sldId id="366" r:id="rId97"/>
    <p:sldId id="367" r:id="rId98"/>
    <p:sldId id="368" r:id="rId99"/>
    <p:sldId id="369" r:id="rId100"/>
    <p:sldId id="370" r:id="rId101"/>
    <p:sldId id="371" r:id="rId102"/>
    <p:sldId id="372" r:id="rId103"/>
    <p:sldId id="373" r:id="rId104"/>
    <p:sldId id="374" r:id="rId105"/>
    <p:sldId id="375" r:id="rId106"/>
    <p:sldId id="376" r:id="rId107"/>
    <p:sldId id="377" r:id="rId108"/>
    <p:sldId id="378" r:id="rId109"/>
    <p:sldId id="379" r:id="rId110"/>
    <p:sldId id="380" r:id="rId111"/>
    <p:sldId id="382" r:id="rId112"/>
    <p:sldId id="381" r:id="rId113"/>
    <p:sldId id="383" r:id="rId114"/>
    <p:sldId id="384" r:id="rId115"/>
    <p:sldId id="385" r:id="rId116"/>
    <p:sldId id="386" r:id="rId117"/>
    <p:sldId id="387" r:id="rId118"/>
    <p:sldId id="388" r:id="rId119"/>
    <p:sldId id="389" r:id="rId120"/>
    <p:sldId id="390" r:id="rId121"/>
    <p:sldId id="391" r:id="rId122"/>
    <p:sldId id="392" r:id="rId123"/>
    <p:sldId id="393" r:id="rId124"/>
    <p:sldId id="394" r:id="rId125"/>
    <p:sldId id="395" r:id="rId126"/>
    <p:sldId id="396" r:id="rId127"/>
    <p:sldId id="397" r:id="rId128"/>
    <p:sldId id="398" r:id="rId129"/>
    <p:sldId id="399" r:id="rId130"/>
  </p:sldIdLst>
  <p:sldSz cx="9144000" cy="6858000" type="screen4x3"/>
  <p:notesSz cx="9144000" cy="6858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1458" y="3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66666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EFAA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66666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1490" y="1691640"/>
            <a:ext cx="3359150" cy="3536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EFAA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41850" y="1691640"/>
            <a:ext cx="2987675" cy="384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EFAA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66666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23850" y="0"/>
            <a:ext cx="8496300" cy="161290"/>
          </a:xfrm>
          <a:custGeom>
            <a:avLst/>
            <a:gdLst/>
            <a:ahLst/>
            <a:cxnLst/>
            <a:rect l="l" t="t" r="r" b="b"/>
            <a:pathLst>
              <a:path w="8496300" h="161290">
                <a:moveTo>
                  <a:pt x="0" y="0"/>
                </a:moveTo>
                <a:lnTo>
                  <a:pt x="8496300" y="0"/>
                </a:lnTo>
                <a:lnTo>
                  <a:pt x="8496300" y="161290"/>
                </a:lnTo>
                <a:lnTo>
                  <a:pt x="0" y="161290"/>
                </a:lnTo>
                <a:lnTo>
                  <a:pt x="0" y="0"/>
                </a:lnTo>
                <a:close/>
              </a:path>
            </a:pathLst>
          </a:custGeom>
          <a:solidFill>
            <a:srgbClr val="EFA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421640" y="6637242"/>
            <a:ext cx="1682114" cy="119520"/>
          </a:xfrm>
        </p:spPr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</a:t>
            </a:r>
            <a:r>
              <a:rPr lang="en-US" sz="800" spc="-5" dirty="0"/>
              <a:t>8</a:t>
            </a:r>
            <a:r>
              <a:rPr sz="800" spc="-5" dirty="0"/>
              <a:t>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23850" y="0"/>
            <a:ext cx="8496300" cy="161290"/>
          </a:xfrm>
          <a:custGeom>
            <a:avLst/>
            <a:gdLst/>
            <a:ahLst/>
            <a:cxnLst/>
            <a:rect l="l" t="t" r="r" b="b"/>
            <a:pathLst>
              <a:path w="8496300" h="161290">
                <a:moveTo>
                  <a:pt x="0" y="0"/>
                </a:moveTo>
                <a:lnTo>
                  <a:pt x="8496300" y="0"/>
                </a:lnTo>
                <a:lnTo>
                  <a:pt x="8496300" y="161290"/>
                </a:lnTo>
                <a:lnTo>
                  <a:pt x="0" y="161290"/>
                </a:lnTo>
                <a:lnTo>
                  <a:pt x="0" y="0"/>
                </a:lnTo>
                <a:close/>
              </a:path>
            </a:pathLst>
          </a:custGeom>
          <a:solidFill>
            <a:srgbClr val="EFA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1150" y="336550"/>
            <a:ext cx="8521700" cy="741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66666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11150" y="1690370"/>
            <a:ext cx="8521700" cy="4298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EFAA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21640" y="6637242"/>
            <a:ext cx="1682114" cy="1320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hyperlink" Target="http://java.sun.com/" TargetMode="Externa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://polytech/java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://thehackernews.com/" TargetMode="External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ouncycastle.org/specifications.html" TargetMode="External"/><Relationship Id="rId2" Type="http://schemas.openxmlformats.org/officeDocument/2006/relationships/hyperlink" Target="http://jce.iaik.tugraz.at/products/01_jce/features/algorithms/index.ph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ryptix.org/products/jce/index.html" TargetMode="Externa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Computer_system" TargetMode="External"/><Relationship Id="rId2" Type="http://schemas.openxmlformats.org/officeDocument/2006/relationships/hyperlink" Target="http://en.wikipedia.org/wiki/Computer_securit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hyperlink" Target="http://en.wikipedia.org/wiki/Computer_network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g"/><Relationship Id="rId5" Type="http://schemas.openxmlformats.org/officeDocument/2006/relationships/image" Target="../media/image57.png"/><Relationship Id="rId4" Type="http://schemas.openxmlformats.org/officeDocument/2006/relationships/image" Target="../media/image56.jp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3" Type="http://schemas.openxmlformats.org/officeDocument/2006/relationships/image" Target="../media/image55.png"/><Relationship Id="rId7" Type="http://schemas.openxmlformats.org/officeDocument/2006/relationships/image" Target="../media/image63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g"/><Relationship Id="rId5" Type="http://schemas.openxmlformats.org/officeDocument/2006/relationships/image" Target="../media/image61.png"/><Relationship Id="rId4" Type="http://schemas.openxmlformats.org/officeDocument/2006/relationships/image" Target="../media/image60.jpg"/><Relationship Id="rId9" Type="http://schemas.openxmlformats.org/officeDocument/2006/relationships/image" Target="../media/image64.jp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3" Type="http://schemas.openxmlformats.org/officeDocument/2006/relationships/image" Target="../media/image66.jpg"/><Relationship Id="rId7" Type="http://schemas.openxmlformats.org/officeDocument/2006/relationships/image" Target="../media/image62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g"/><Relationship Id="rId5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58.jp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g"/><Relationship Id="rId3" Type="http://schemas.openxmlformats.org/officeDocument/2006/relationships/image" Target="../media/image68.jpg"/><Relationship Id="rId7" Type="http://schemas.openxmlformats.org/officeDocument/2006/relationships/image" Target="../media/image62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g"/><Relationship Id="rId5" Type="http://schemas.openxmlformats.org/officeDocument/2006/relationships/image" Target="../media/image67.png"/><Relationship Id="rId10" Type="http://schemas.openxmlformats.org/officeDocument/2006/relationships/image" Target="../media/image71.jpg"/><Relationship Id="rId4" Type="http://schemas.openxmlformats.org/officeDocument/2006/relationships/image" Target="../media/image61.png"/><Relationship Id="rId9" Type="http://schemas.openxmlformats.org/officeDocument/2006/relationships/image" Target="../media/image63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g"/><Relationship Id="rId5" Type="http://schemas.openxmlformats.org/officeDocument/2006/relationships/image" Target="../media/image69.jpg"/><Relationship Id="rId4" Type="http://schemas.openxmlformats.org/officeDocument/2006/relationships/image" Target="../media/image67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EFA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0"/>
            <a:ext cx="8496300" cy="1270"/>
          </a:xfrm>
          <a:custGeom>
            <a:avLst/>
            <a:gdLst/>
            <a:ahLst/>
            <a:cxnLst/>
            <a:rect l="l" t="t" r="r" b="b"/>
            <a:pathLst>
              <a:path w="8496300" h="1270">
                <a:moveTo>
                  <a:pt x="0" y="1270"/>
                </a:moveTo>
                <a:lnTo>
                  <a:pt x="8496300" y="1270"/>
                </a:lnTo>
                <a:lnTo>
                  <a:pt x="8496300" y="0"/>
                </a:lnTo>
                <a:lnTo>
                  <a:pt x="0" y="0"/>
                </a:lnTo>
                <a:lnTo>
                  <a:pt x="0" y="1270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8929" y="6082029"/>
            <a:ext cx="916939" cy="4533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44000" cy="68567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3850" y="161289"/>
            <a:ext cx="8496300" cy="1981200"/>
          </a:xfrm>
          <a:custGeom>
            <a:avLst/>
            <a:gdLst/>
            <a:ahLst/>
            <a:cxnLst/>
            <a:rect l="l" t="t" r="r" b="b"/>
            <a:pathLst>
              <a:path w="8496300" h="1981200">
                <a:moveTo>
                  <a:pt x="0" y="1981199"/>
                </a:moveTo>
                <a:lnTo>
                  <a:pt x="8496300" y="1981199"/>
                </a:lnTo>
                <a:lnTo>
                  <a:pt x="8496300" y="0"/>
                </a:lnTo>
                <a:lnTo>
                  <a:pt x="0" y="0"/>
                </a:lnTo>
                <a:lnTo>
                  <a:pt x="0" y="1981199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3850" y="6082029"/>
            <a:ext cx="916940" cy="4533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3850" y="0"/>
            <a:ext cx="8496300" cy="161290"/>
          </a:xfrm>
          <a:custGeom>
            <a:avLst/>
            <a:gdLst/>
            <a:ahLst/>
            <a:cxnLst/>
            <a:rect l="l" t="t" r="r" b="b"/>
            <a:pathLst>
              <a:path w="8496300" h="161290">
                <a:moveTo>
                  <a:pt x="0" y="0"/>
                </a:moveTo>
                <a:lnTo>
                  <a:pt x="8496300" y="0"/>
                </a:lnTo>
                <a:lnTo>
                  <a:pt x="8496300" y="161290"/>
                </a:lnTo>
                <a:lnTo>
                  <a:pt x="0" y="161290"/>
                </a:lnTo>
                <a:lnTo>
                  <a:pt x="0" y="0"/>
                </a:lnTo>
                <a:close/>
              </a:path>
            </a:pathLst>
          </a:custGeom>
          <a:solidFill>
            <a:srgbClr val="EFA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01320" y="344170"/>
            <a:ext cx="7980680" cy="8779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595"/>
              </a:lnSpc>
            </a:pPr>
            <a:r>
              <a:rPr lang="en-US" sz="3000" spc="-5" dirty="0">
                <a:solidFill>
                  <a:srgbClr val="000000"/>
                </a:solidFill>
              </a:rPr>
              <a:t>Security and Privacy 3.0 </a:t>
            </a:r>
            <a:br>
              <a:rPr lang="en-US" sz="3000" spc="-5">
                <a:solidFill>
                  <a:srgbClr val="000000"/>
                </a:solidFill>
              </a:rPr>
            </a:br>
            <a:r>
              <a:rPr lang="en-US" spc="-5">
                <a:solidFill>
                  <a:srgbClr val="000000"/>
                </a:solidFill>
              </a:rPr>
              <a:t>Introduction </a:t>
            </a:r>
            <a:r>
              <a:rPr lang="en-US" spc="-5" dirty="0">
                <a:solidFill>
                  <a:srgbClr val="000000"/>
                </a:solidFill>
              </a:rPr>
              <a:t>to Software</a:t>
            </a:r>
            <a:r>
              <a:rPr spc="-8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Security</a:t>
            </a:r>
            <a:endParaRPr sz="2000" dirty="0"/>
          </a:p>
        </p:txBody>
      </p:sp>
      <p:sp>
        <p:nvSpPr>
          <p:cNvPr id="10" name="object 10"/>
          <p:cNvSpPr txBox="1"/>
          <p:nvPr/>
        </p:nvSpPr>
        <p:spPr>
          <a:xfrm>
            <a:off x="401320" y="1503402"/>
            <a:ext cx="325628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dirty="0">
                <a:solidFill>
                  <a:srgbClr val="666666"/>
                </a:solidFill>
                <a:latin typeface="Courier New"/>
                <a:cs typeface="Courier New"/>
              </a:rPr>
              <a:t>Dr.</a:t>
            </a:r>
            <a:r>
              <a:rPr lang="en-US" sz="1200" b="1" spc="-5" dirty="0">
                <a:solidFill>
                  <a:srgbClr val="666666"/>
                </a:solidFill>
                <a:latin typeface="Courier New"/>
                <a:cs typeface="Courier New"/>
              </a:rPr>
              <a:t> L</a:t>
            </a:r>
            <a:r>
              <a:rPr sz="1200" b="1" spc="-5" dirty="0">
                <a:solidFill>
                  <a:srgbClr val="666666"/>
                </a:solidFill>
                <a:latin typeface="Courier New"/>
                <a:cs typeface="Courier New"/>
              </a:rPr>
              <a:t>aurent Gomez</a:t>
            </a:r>
            <a:r>
              <a:rPr lang="en-US" sz="1200" b="1" spc="-5" dirty="0">
                <a:solidFill>
                  <a:srgbClr val="666666"/>
                </a:solidFill>
                <a:latin typeface="Courier New"/>
                <a:cs typeface="Courier New"/>
              </a:rPr>
              <a:t> -</a:t>
            </a:r>
            <a:r>
              <a:rPr sz="1200" b="1" spc="-10" dirty="0">
                <a:solidFill>
                  <a:srgbClr val="666666"/>
                </a:solidFill>
                <a:latin typeface="Courier New"/>
                <a:cs typeface="Courier New"/>
              </a:rPr>
              <a:t> </a:t>
            </a:r>
            <a:r>
              <a:rPr sz="1200" b="1" spc="-5" dirty="0">
                <a:solidFill>
                  <a:srgbClr val="666666"/>
                </a:solidFill>
                <a:latin typeface="Courier New"/>
                <a:cs typeface="Courier New"/>
              </a:rPr>
              <a:t>OSCP</a:t>
            </a:r>
            <a:r>
              <a:rPr lang="en-US" sz="1200" b="1" spc="-5" dirty="0">
                <a:solidFill>
                  <a:srgbClr val="666666"/>
                </a:solidFill>
                <a:latin typeface="Courier New"/>
                <a:cs typeface="Courier New"/>
              </a:rPr>
              <a:t> certified </a:t>
            </a:r>
            <a:endParaRPr sz="12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b="1" spc="-5" dirty="0">
                <a:solidFill>
                  <a:srgbClr val="666666"/>
                </a:solidFill>
                <a:latin typeface="Courier New"/>
                <a:cs typeface="Courier New"/>
              </a:rPr>
              <a:t>SAP Security</a:t>
            </a:r>
            <a:r>
              <a:rPr sz="1200" b="1" spc="20" dirty="0">
                <a:solidFill>
                  <a:srgbClr val="666666"/>
                </a:solidFill>
                <a:latin typeface="Courier New"/>
                <a:cs typeface="Courier New"/>
              </a:rPr>
              <a:t> </a:t>
            </a:r>
            <a:r>
              <a:rPr sz="1200" b="1" spc="-5" dirty="0">
                <a:solidFill>
                  <a:srgbClr val="666666"/>
                </a:solidFill>
                <a:latin typeface="Courier New"/>
                <a:cs typeface="Courier New"/>
              </a:rPr>
              <a:t>Research</a:t>
            </a:r>
            <a:endParaRPr lang="en-US" sz="1200" b="1" spc="-5" dirty="0">
              <a:solidFill>
                <a:srgbClr val="666666"/>
              </a:solidFill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lang="fr-FR" sz="1200" b="1" spc="-5" dirty="0">
                <a:solidFill>
                  <a:srgbClr val="666666"/>
                </a:solidFill>
                <a:latin typeface="Courier New"/>
                <a:cs typeface="Courier New"/>
              </a:rPr>
              <a:t>laurent.gomez@protonmail.com</a:t>
            </a:r>
            <a:endParaRPr sz="12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93040">
              <a:lnSpc>
                <a:spcPct val="100000"/>
              </a:lnSpc>
            </a:pPr>
            <a:r>
              <a:rPr spc="-5" dirty="0"/>
              <a:t>Principle of </a:t>
            </a:r>
            <a:r>
              <a:rPr spc="-10" dirty="0"/>
              <a:t>easiest</a:t>
            </a:r>
            <a:r>
              <a:rPr spc="15" dirty="0"/>
              <a:t> </a:t>
            </a:r>
            <a:r>
              <a:rPr spc="-5" dirty="0"/>
              <a:t>penetration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65480" y="1690370"/>
            <a:ext cx="7983855" cy="2511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“an intruder must </a:t>
            </a:r>
            <a:r>
              <a:rPr sz="1800" b="1" dirty="0">
                <a:latin typeface="Arial"/>
                <a:cs typeface="Arial"/>
              </a:rPr>
              <a:t>be </a:t>
            </a:r>
            <a:r>
              <a:rPr sz="1800" b="1" spc="-10" dirty="0">
                <a:latin typeface="Arial"/>
                <a:cs typeface="Arial"/>
              </a:rPr>
              <a:t>expected </a:t>
            </a:r>
            <a:r>
              <a:rPr sz="1800" b="1" dirty="0">
                <a:latin typeface="Arial"/>
                <a:cs typeface="Arial"/>
              </a:rPr>
              <a:t>to </a:t>
            </a:r>
            <a:r>
              <a:rPr sz="1800" b="1" spc="-5" dirty="0">
                <a:latin typeface="Arial"/>
                <a:cs typeface="Arial"/>
              </a:rPr>
              <a:t>use any available </a:t>
            </a:r>
            <a:r>
              <a:rPr sz="1800" b="1" spc="-10" dirty="0">
                <a:latin typeface="Arial"/>
                <a:cs typeface="Arial"/>
              </a:rPr>
              <a:t>means </a:t>
            </a:r>
            <a:r>
              <a:rPr sz="1800" b="1" spc="-5" dirty="0">
                <a:latin typeface="Arial"/>
                <a:cs typeface="Arial"/>
              </a:rPr>
              <a:t>of penetration.  This is </a:t>
            </a:r>
            <a:r>
              <a:rPr sz="1800" b="1" dirty="0">
                <a:latin typeface="Arial"/>
                <a:cs typeface="Arial"/>
              </a:rPr>
              <a:t>not </a:t>
            </a:r>
            <a:r>
              <a:rPr sz="1800" b="1" spc="-10" dirty="0">
                <a:latin typeface="Arial"/>
                <a:cs typeface="Arial"/>
              </a:rPr>
              <a:t>necessarily </a:t>
            </a:r>
            <a:r>
              <a:rPr sz="1800" b="1" dirty="0">
                <a:latin typeface="Arial"/>
                <a:cs typeface="Arial"/>
              </a:rPr>
              <a:t>the </a:t>
            </a:r>
            <a:r>
              <a:rPr sz="1800" b="1" spc="-5" dirty="0">
                <a:latin typeface="Arial"/>
                <a:cs typeface="Arial"/>
              </a:rPr>
              <a:t>most obvious </a:t>
            </a:r>
            <a:r>
              <a:rPr sz="1800" b="1" spc="-10" dirty="0">
                <a:latin typeface="Arial"/>
                <a:cs typeface="Arial"/>
              </a:rPr>
              <a:t>means, </a:t>
            </a:r>
            <a:r>
              <a:rPr sz="1800" b="1" dirty="0">
                <a:latin typeface="Arial"/>
                <a:cs typeface="Arial"/>
              </a:rPr>
              <a:t>nor it is </a:t>
            </a:r>
            <a:r>
              <a:rPr sz="1800" b="1" spc="-10" dirty="0">
                <a:latin typeface="Arial"/>
                <a:cs typeface="Arial"/>
              </a:rPr>
              <a:t>necessarily </a:t>
            </a:r>
            <a:r>
              <a:rPr sz="1800" b="1" dirty="0">
                <a:latin typeface="Arial"/>
                <a:cs typeface="Arial"/>
              </a:rPr>
              <a:t>the  one </a:t>
            </a:r>
            <a:r>
              <a:rPr sz="1800" b="1" spc="-5" dirty="0">
                <a:latin typeface="Arial"/>
                <a:cs typeface="Arial"/>
              </a:rPr>
              <a:t>against which </a:t>
            </a:r>
            <a:r>
              <a:rPr sz="1800" b="1" dirty="0">
                <a:latin typeface="Arial"/>
                <a:cs typeface="Arial"/>
              </a:rPr>
              <a:t>the </a:t>
            </a:r>
            <a:r>
              <a:rPr sz="1800" b="1" spc="-5" dirty="0">
                <a:latin typeface="Arial"/>
                <a:cs typeface="Arial"/>
              </a:rPr>
              <a:t>most solid defense has been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installed.”</a:t>
            </a:r>
            <a:endParaRPr sz="1800">
              <a:latin typeface="Arial"/>
              <a:cs typeface="Arial"/>
            </a:endParaRPr>
          </a:p>
          <a:p>
            <a:pPr marL="29209">
              <a:lnSpc>
                <a:spcPct val="100000"/>
              </a:lnSpc>
              <a:spcBef>
                <a:spcPts val="600"/>
              </a:spcBef>
            </a:pPr>
            <a:r>
              <a:rPr sz="1800" spc="-5" dirty="0">
                <a:latin typeface="Arial"/>
                <a:cs typeface="Arial"/>
              </a:rPr>
              <a:t>Bad </a:t>
            </a:r>
            <a:r>
              <a:rPr sz="1800" spc="-10" dirty="0">
                <a:latin typeface="Arial"/>
                <a:cs typeface="Arial"/>
              </a:rPr>
              <a:t>(buggy </a:t>
            </a:r>
            <a:r>
              <a:rPr sz="1800" spc="-5" dirty="0">
                <a:latin typeface="Arial"/>
                <a:cs typeface="Arial"/>
              </a:rPr>
              <a:t>or hostile)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programs</a:t>
            </a:r>
            <a:endParaRPr sz="1800">
              <a:latin typeface="Arial"/>
              <a:cs typeface="Arial"/>
            </a:endParaRPr>
          </a:p>
          <a:p>
            <a:pPr marL="29209">
              <a:lnSpc>
                <a:spcPct val="100000"/>
              </a:lnSpc>
              <a:spcBef>
                <a:spcPts val="600"/>
              </a:spcBef>
            </a:pPr>
            <a:r>
              <a:rPr sz="1800" spc="-5" dirty="0">
                <a:latin typeface="Arial"/>
                <a:cs typeface="Arial"/>
              </a:rPr>
              <a:t>Bad </a:t>
            </a:r>
            <a:r>
              <a:rPr sz="1800" spc="-10" dirty="0">
                <a:latin typeface="Arial"/>
                <a:cs typeface="Arial"/>
              </a:rPr>
              <a:t>(careless or </a:t>
            </a:r>
            <a:r>
              <a:rPr sz="1800" spc="-5" dirty="0">
                <a:latin typeface="Arial"/>
                <a:cs typeface="Arial"/>
              </a:rPr>
              <a:t>hostile)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people</a:t>
            </a:r>
            <a:endParaRPr sz="1800">
              <a:latin typeface="Arial"/>
              <a:cs typeface="Arial"/>
            </a:endParaRPr>
          </a:p>
          <a:p>
            <a:pPr marL="32131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giving </a:t>
            </a:r>
            <a:r>
              <a:rPr sz="1800" spc="-5" dirty="0">
                <a:latin typeface="Arial"/>
                <a:cs typeface="Arial"/>
              </a:rPr>
              <a:t>instructions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10" dirty="0">
                <a:latin typeface="Arial"/>
                <a:cs typeface="Arial"/>
              </a:rPr>
              <a:t>good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programs</a:t>
            </a:r>
            <a:endParaRPr sz="1800">
              <a:latin typeface="Arial"/>
              <a:cs typeface="Arial"/>
            </a:endParaRPr>
          </a:p>
          <a:p>
            <a:pPr marL="29209">
              <a:lnSpc>
                <a:spcPct val="100000"/>
              </a:lnSpc>
              <a:spcBef>
                <a:spcPts val="600"/>
              </a:spcBef>
            </a:pPr>
            <a:r>
              <a:rPr sz="1800" spc="-5" dirty="0">
                <a:latin typeface="Arial"/>
                <a:cs typeface="Arial"/>
              </a:rPr>
              <a:t>Bad </a:t>
            </a:r>
            <a:r>
              <a:rPr sz="1800" spc="-10" dirty="0">
                <a:latin typeface="Arial"/>
                <a:cs typeface="Arial"/>
              </a:rPr>
              <a:t>guy </a:t>
            </a:r>
            <a:r>
              <a:rPr sz="1800" spc="-5" dirty="0">
                <a:latin typeface="Arial"/>
                <a:cs typeface="Arial"/>
              </a:rPr>
              <a:t>interfering </a:t>
            </a:r>
            <a:r>
              <a:rPr sz="1800" spc="-15" dirty="0">
                <a:latin typeface="Arial"/>
                <a:cs typeface="Arial"/>
              </a:rPr>
              <a:t>with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communications</a:t>
            </a:r>
            <a:endParaRPr sz="1800">
              <a:latin typeface="Arial"/>
              <a:cs typeface="Arial"/>
            </a:endParaRPr>
          </a:p>
          <a:p>
            <a:pPr marL="29209">
              <a:lnSpc>
                <a:spcPct val="100000"/>
              </a:lnSpc>
              <a:spcBef>
                <a:spcPts val="610"/>
              </a:spcBef>
            </a:pPr>
            <a:r>
              <a:rPr sz="1800" spc="-5" dirty="0">
                <a:latin typeface="Arial"/>
                <a:cs typeface="Arial"/>
              </a:rPr>
              <a:t>Bad </a:t>
            </a:r>
            <a:r>
              <a:rPr sz="1800" spc="-10" dirty="0">
                <a:latin typeface="Arial"/>
                <a:cs typeface="Arial"/>
              </a:rPr>
              <a:t>guy </a:t>
            </a:r>
            <a:r>
              <a:rPr sz="1800" spc="-5" dirty="0">
                <a:latin typeface="Arial"/>
                <a:cs typeface="Arial"/>
              </a:rPr>
              <a:t>using </a:t>
            </a:r>
            <a:r>
              <a:rPr sz="1800" i="1" spc="-5" dirty="0">
                <a:latin typeface="Arial"/>
                <a:cs typeface="Arial"/>
              </a:rPr>
              <a:t>social</a:t>
            </a:r>
            <a:r>
              <a:rPr sz="1800" i="1" spc="-6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engineering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29529" y="3642359"/>
            <a:ext cx="3845560" cy="2880360"/>
          </a:xfrm>
          <a:custGeom>
            <a:avLst/>
            <a:gdLst/>
            <a:ahLst/>
            <a:cxnLst/>
            <a:rect l="l" t="t" r="r" b="b"/>
            <a:pathLst>
              <a:path w="3845559" h="2880359">
                <a:moveTo>
                  <a:pt x="0" y="0"/>
                </a:moveTo>
                <a:lnTo>
                  <a:pt x="3845560" y="0"/>
                </a:lnTo>
                <a:lnTo>
                  <a:pt x="3845560" y="2880360"/>
                </a:lnTo>
                <a:lnTo>
                  <a:pt x="0" y="2880360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65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30470" y="3542029"/>
            <a:ext cx="3846829" cy="28816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22909" y="6637242"/>
            <a:ext cx="1682114" cy="132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>
                <a:solidFill>
                  <a:srgbClr val="FFFFFF"/>
                </a:solidFill>
                <a:latin typeface="Arial"/>
                <a:cs typeface="Arial"/>
              </a:rPr>
              <a:t>© 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2016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SAP AG. All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rights</a:t>
            </a:r>
            <a:r>
              <a:rPr sz="8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reserved.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FC71B8C9-DB21-4BEB-A978-ABAC13291A45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The</a:t>
            </a:r>
            <a:r>
              <a:rPr spc="-65" dirty="0"/>
              <a:t> </a:t>
            </a:r>
            <a:r>
              <a:rPr spc="-10" dirty="0"/>
              <a:t>sandbox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0050" y="5598159"/>
            <a:ext cx="88900" cy="769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420" dirty="0">
                <a:solidFill>
                  <a:srgbClr val="EFAA00"/>
                </a:solidFill>
                <a:latin typeface="Calibri"/>
                <a:cs typeface="Calibri"/>
              </a:rPr>
              <a:t>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1400" spc="-420" dirty="0">
                <a:solidFill>
                  <a:srgbClr val="EFAA00"/>
                </a:solidFill>
                <a:latin typeface="Calibri"/>
                <a:cs typeface="Calibri"/>
              </a:rPr>
              <a:t>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1400" spc="-420" dirty="0">
                <a:solidFill>
                  <a:srgbClr val="EFAA00"/>
                </a:solidFill>
                <a:latin typeface="Calibri"/>
                <a:cs typeface="Calibri"/>
              </a:rPr>
              <a:t>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1659" y="5562600"/>
            <a:ext cx="5560060" cy="811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789555">
              <a:lnSpc>
                <a:spcPct val="125000"/>
              </a:lnSpc>
            </a:pPr>
            <a:r>
              <a:rPr sz="1400" spc="-5" dirty="0">
                <a:latin typeface="Arial"/>
                <a:cs typeface="Arial"/>
              </a:rPr>
              <a:t>cannot </a:t>
            </a:r>
            <a:r>
              <a:rPr sz="1400" dirty="0">
                <a:latin typeface="Arial"/>
                <a:cs typeface="Arial"/>
              </a:rPr>
              <a:t>access </a:t>
            </a:r>
            <a:r>
              <a:rPr sz="1400" spc="-5" dirty="0">
                <a:latin typeface="Arial"/>
                <a:cs typeface="Arial"/>
              </a:rPr>
              <a:t>the local file system  cannot </a:t>
            </a:r>
            <a:r>
              <a:rPr sz="1400" dirty="0">
                <a:latin typeface="Arial"/>
                <a:cs typeface="Arial"/>
              </a:rPr>
              <a:t>access </a:t>
            </a:r>
            <a:r>
              <a:rPr sz="1400" spc="-5" dirty="0">
                <a:latin typeface="Arial"/>
                <a:cs typeface="Arial"/>
              </a:rPr>
              <a:t>system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resources,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1400" dirty="0">
                <a:latin typeface="Arial"/>
                <a:cs typeface="Arial"/>
              </a:rPr>
              <a:t>can </a:t>
            </a:r>
            <a:r>
              <a:rPr sz="1400" spc="-5" dirty="0">
                <a:latin typeface="Arial"/>
                <a:cs typeface="Arial"/>
              </a:rPr>
              <a:t>establish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network connection only with its originating </a:t>
            </a:r>
            <a:r>
              <a:rPr sz="1400" spc="-10" dirty="0">
                <a:latin typeface="Arial"/>
                <a:cs typeface="Arial"/>
              </a:rPr>
              <a:t>web</a:t>
            </a:r>
            <a:r>
              <a:rPr sz="1400" spc="1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server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81400" y="2209800"/>
            <a:ext cx="2971800" cy="1828800"/>
          </a:xfrm>
          <a:custGeom>
            <a:avLst/>
            <a:gdLst/>
            <a:ahLst/>
            <a:cxnLst/>
            <a:rect l="l" t="t" r="r" b="b"/>
            <a:pathLst>
              <a:path w="2971800" h="1828800">
                <a:moveTo>
                  <a:pt x="0" y="0"/>
                </a:moveTo>
                <a:lnTo>
                  <a:pt x="2971800" y="0"/>
                </a:lnTo>
                <a:lnTo>
                  <a:pt x="2971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rgbClr val="EFA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81400" y="2209800"/>
            <a:ext cx="2971800" cy="1828800"/>
          </a:xfrm>
          <a:custGeom>
            <a:avLst/>
            <a:gdLst/>
            <a:ahLst/>
            <a:cxnLst/>
            <a:rect l="l" t="t" r="r" b="b"/>
            <a:pathLst>
              <a:path w="2971800" h="1828800">
                <a:moveTo>
                  <a:pt x="0" y="0"/>
                </a:moveTo>
                <a:lnTo>
                  <a:pt x="2971800" y="0"/>
                </a:lnTo>
                <a:lnTo>
                  <a:pt x="2971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81400" y="2209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53200" y="403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11150" y="1690370"/>
            <a:ext cx="5505450" cy="8489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u="sng" spc="-5" dirty="0">
                <a:latin typeface="Arial"/>
                <a:cs typeface="Arial"/>
              </a:rPr>
              <a:t>idea</a:t>
            </a:r>
            <a:r>
              <a:rPr sz="1600" b="1" spc="-5" dirty="0">
                <a:latin typeface="Arial"/>
                <a:cs typeface="Arial"/>
              </a:rPr>
              <a:t>: limit the resources that can be </a:t>
            </a:r>
            <a:r>
              <a:rPr sz="1600" b="1" spc="-10" dirty="0">
                <a:latin typeface="Arial"/>
                <a:cs typeface="Arial"/>
              </a:rPr>
              <a:t>accessed </a:t>
            </a:r>
            <a:r>
              <a:rPr sz="1600" b="1" spc="-5" dirty="0">
                <a:latin typeface="Arial"/>
                <a:cs typeface="Arial"/>
              </a:rPr>
              <a:t>by</a:t>
            </a:r>
            <a:r>
              <a:rPr sz="1600" b="1" spc="-5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applets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>
              <a:latin typeface="Times New Roman"/>
              <a:cs typeface="Times New Roman"/>
            </a:endParaRPr>
          </a:p>
          <a:p>
            <a:pPr marR="559435" algn="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JVM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81600" y="2743200"/>
            <a:ext cx="1066800" cy="990600"/>
          </a:xfrm>
          <a:custGeom>
            <a:avLst/>
            <a:gdLst/>
            <a:ahLst/>
            <a:cxnLst/>
            <a:rect l="l" t="t" r="r" b="b"/>
            <a:pathLst>
              <a:path w="1066800" h="990600">
                <a:moveTo>
                  <a:pt x="0" y="0"/>
                </a:moveTo>
                <a:lnTo>
                  <a:pt x="1066800" y="0"/>
                </a:lnTo>
                <a:lnTo>
                  <a:pt x="1066800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81600" y="2743200"/>
            <a:ext cx="1066800" cy="990600"/>
          </a:xfrm>
          <a:custGeom>
            <a:avLst/>
            <a:gdLst/>
            <a:ahLst/>
            <a:cxnLst/>
            <a:rect l="l" t="t" r="r" b="b"/>
            <a:pathLst>
              <a:path w="1066800" h="990600">
                <a:moveTo>
                  <a:pt x="0" y="0"/>
                </a:moveTo>
                <a:lnTo>
                  <a:pt x="1066800" y="0"/>
                </a:lnTo>
                <a:lnTo>
                  <a:pt x="1066800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81600" y="274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48400" y="3733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242559" y="2787650"/>
            <a:ext cx="69913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sandbox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948679" y="2971800"/>
            <a:ext cx="130810" cy="162560"/>
          </a:xfrm>
          <a:custGeom>
            <a:avLst/>
            <a:gdLst/>
            <a:ahLst/>
            <a:cxnLst/>
            <a:rect l="l" t="t" r="r" b="b"/>
            <a:pathLst>
              <a:path w="130810" h="162560">
                <a:moveTo>
                  <a:pt x="130208" y="124460"/>
                </a:moveTo>
                <a:lnTo>
                  <a:pt x="40640" y="124460"/>
                </a:lnTo>
                <a:lnTo>
                  <a:pt x="43180" y="130810"/>
                </a:lnTo>
                <a:lnTo>
                  <a:pt x="58420" y="147320"/>
                </a:lnTo>
                <a:lnTo>
                  <a:pt x="76200" y="161289"/>
                </a:lnTo>
                <a:lnTo>
                  <a:pt x="97790" y="162560"/>
                </a:lnTo>
                <a:lnTo>
                  <a:pt x="116840" y="157479"/>
                </a:lnTo>
                <a:lnTo>
                  <a:pt x="127000" y="144779"/>
                </a:lnTo>
                <a:lnTo>
                  <a:pt x="130208" y="124460"/>
                </a:lnTo>
                <a:close/>
              </a:path>
              <a:path w="130810" h="162560">
                <a:moveTo>
                  <a:pt x="52070" y="0"/>
                </a:moveTo>
                <a:lnTo>
                  <a:pt x="31750" y="6350"/>
                </a:lnTo>
                <a:lnTo>
                  <a:pt x="21590" y="17779"/>
                </a:lnTo>
                <a:lnTo>
                  <a:pt x="17780" y="34289"/>
                </a:lnTo>
                <a:lnTo>
                  <a:pt x="17780" y="60960"/>
                </a:lnTo>
                <a:lnTo>
                  <a:pt x="22860" y="88900"/>
                </a:lnTo>
                <a:lnTo>
                  <a:pt x="29210" y="106679"/>
                </a:lnTo>
                <a:lnTo>
                  <a:pt x="31750" y="111760"/>
                </a:lnTo>
                <a:lnTo>
                  <a:pt x="0" y="139700"/>
                </a:lnTo>
                <a:lnTo>
                  <a:pt x="1270" y="144779"/>
                </a:lnTo>
                <a:lnTo>
                  <a:pt x="8890" y="144779"/>
                </a:lnTo>
                <a:lnTo>
                  <a:pt x="40640" y="124460"/>
                </a:lnTo>
                <a:lnTo>
                  <a:pt x="130208" y="124460"/>
                </a:lnTo>
                <a:lnTo>
                  <a:pt x="116840" y="57150"/>
                </a:lnTo>
                <a:lnTo>
                  <a:pt x="87630" y="11429"/>
                </a:lnTo>
                <a:lnTo>
                  <a:pt x="72390" y="2539"/>
                </a:lnTo>
                <a:lnTo>
                  <a:pt x="520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089650" y="3150870"/>
            <a:ext cx="123189" cy="279400"/>
          </a:xfrm>
          <a:custGeom>
            <a:avLst/>
            <a:gdLst/>
            <a:ahLst/>
            <a:cxnLst/>
            <a:rect l="l" t="t" r="r" b="b"/>
            <a:pathLst>
              <a:path w="123189" h="279400">
                <a:moveTo>
                  <a:pt x="19050" y="0"/>
                </a:moveTo>
                <a:lnTo>
                  <a:pt x="3810" y="1269"/>
                </a:lnTo>
                <a:lnTo>
                  <a:pt x="0" y="12700"/>
                </a:lnTo>
                <a:lnTo>
                  <a:pt x="0" y="29209"/>
                </a:lnTo>
                <a:lnTo>
                  <a:pt x="11429" y="35559"/>
                </a:lnTo>
                <a:lnTo>
                  <a:pt x="30479" y="44450"/>
                </a:lnTo>
                <a:lnTo>
                  <a:pt x="62229" y="64769"/>
                </a:lnTo>
                <a:lnTo>
                  <a:pt x="82550" y="88900"/>
                </a:lnTo>
                <a:lnTo>
                  <a:pt x="100329" y="110489"/>
                </a:lnTo>
                <a:lnTo>
                  <a:pt x="105410" y="121919"/>
                </a:lnTo>
                <a:lnTo>
                  <a:pt x="102870" y="125729"/>
                </a:lnTo>
                <a:lnTo>
                  <a:pt x="92710" y="137159"/>
                </a:lnTo>
                <a:lnTo>
                  <a:pt x="72389" y="156209"/>
                </a:lnTo>
                <a:lnTo>
                  <a:pt x="58420" y="168909"/>
                </a:lnTo>
                <a:lnTo>
                  <a:pt x="46989" y="180339"/>
                </a:lnTo>
                <a:lnTo>
                  <a:pt x="33020" y="195579"/>
                </a:lnTo>
                <a:lnTo>
                  <a:pt x="33020" y="207009"/>
                </a:lnTo>
                <a:lnTo>
                  <a:pt x="44450" y="213359"/>
                </a:lnTo>
                <a:lnTo>
                  <a:pt x="58420" y="229869"/>
                </a:lnTo>
                <a:lnTo>
                  <a:pt x="69850" y="256539"/>
                </a:lnTo>
                <a:lnTo>
                  <a:pt x="69850" y="274319"/>
                </a:lnTo>
                <a:lnTo>
                  <a:pt x="73660" y="274319"/>
                </a:lnTo>
                <a:lnTo>
                  <a:pt x="76200" y="279400"/>
                </a:lnTo>
                <a:lnTo>
                  <a:pt x="81279" y="279400"/>
                </a:lnTo>
                <a:lnTo>
                  <a:pt x="90170" y="267969"/>
                </a:lnTo>
                <a:lnTo>
                  <a:pt x="90170" y="251459"/>
                </a:lnTo>
                <a:lnTo>
                  <a:pt x="80010" y="231139"/>
                </a:lnTo>
                <a:lnTo>
                  <a:pt x="69850" y="219709"/>
                </a:lnTo>
                <a:lnTo>
                  <a:pt x="49529" y="204469"/>
                </a:lnTo>
                <a:lnTo>
                  <a:pt x="44450" y="201929"/>
                </a:lnTo>
                <a:lnTo>
                  <a:pt x="53339" y="190500"/>
                </a:lnTo>
                <a:lnTo>
                  <a:pt x="81279" y="166369"/>
                </a:lnTo>
                <a:lnTo>
                  <a:pt x="110489" y="144779"/>
                </a:lnTo>
                <a:lnTo>
                  <a:pt x="121920" y="128269"/>
                </a:lnTo>
                <a:lnTo>
                  <a:pt x="123189" y="114300"/>
                </a:lnTo>
                <a:lnTo>
                  <a:pt x="116839" y="96519"/>
                </a:lnTo>
                <a:lnTo>
                  <a:pt x="88900" y="64769"/>
                </a:lnTo>
                <a:lnTo>
                  <a:pt x="58420" y="35559"/>
                </a:lnTo>
                <a:lnTo>
                  <a:pt x="35560" y="11429"/>
                </a:lnTo>
                <a:lnTo>
                  <a:pt x="190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905500" y="3157220"/>
            <a:ext cx="134620" cy="255270"/>
          </a:xfrm>
          <a:custGeom>
            <a:avLst/>
            <a:gdLst/>
            <a:ahLst/>
            <a:cxnLst/>
            <a:rect l="l" t="t" r="r" b="b"/>
            <a:pathLst>
              <a:path w="134620" h="255270">
                <a:moveTo>
                  <a:pt x="125729" y="0"/>
                </a:moveTo>
                <a:lnTo>
                  <a:pt x="111760" y="2539"/>
                </a:lnTo>
                <a:lnTo>
                  <a:pt x="100329" y="5079"/>
                </a:lnTo>
                <a:lnTo>
                  <a:pt x="80010" y="20319"/>
                </a:lnTo>
                <a:lnTo>
                  <a:pt x="60960" y="36829"/>
                </a:lnTo>
                <a:lnTo>
                  <a:pt x="36829" y="54609"/>
                </a:lnTo>
                <a:lnTo>
                  <a:pt x="11429" y="74929"/>
                </a:lnTo>
                <a:lnTo>
                  <a:pt x="0" y="86359"/>
                </a:lnTo>
                <a:lnTo>
                  <a:pt x="0" y="106679"/>
                </a:lnTo>
                <a:lnTo>
                  <a:pt x="43179" y="154939"/>
                </a:lnTo>
                <a:lnTo>
                  <a:pt x="97789" y="179069"/>
                </a:lnTo>
                <a:lnTo>
                  <a:pt x="109220" y="185419"/>
                </a:lnTo>
                <a:lnTo>
                  <a:pt x="102870" y="196850"/>
                </a:lnTo>
                <a:lnTo>
                  <a:pt x="91439" y="209550"/>
                </a:lnTo>
                <a:lnTo>
                  <a:pt x="80010" y="227329"/>
                </a:lnTo>
                <a:lnTo>
                  <a:pt x="77470" y="243839"/>
                </a:lnTo>
                <a:lnTo>
                  <a:pt x="86360" y="255269"/>
                </a:lnTo>
                <a:lnTo>
                  <a:pt x="95250" y="255269"/>
                </a:lnTo>
                <a:lnTo>
                  <a:pt x="93979" y="237489"/>
                </a:lnTo>
                <a:lnTo>
                  <a:pt x="100329" y="214629"/>
                </a:lnTo>
                <a:lnTo>
                  <a:pt x="114300" y="198119"/>
                </a:lnTo>
                <a:lnTo>
                  <a:pt x="124460" y="191769"/>
                </a:lnTo>
                <a:lnTo>
                  <a:pt x="124460" y="182879"/>
                </a:lnTo>
                <a:lnTo>
                  <a:pt x="81279" y="162559"/>
                </a:lnTo>
                <a:lnTo>
                  <a:pt x="34289" y="128269"/>
                </a:lnTo>
                <a:lnTo>
                  <a:pt x="16510" y="101600"/>
                </a:lnTo>
                <a:lnTo>
                  <a:pt x="21589" y="90169"/>
                </a:lnTo>
                <a:lnTo>
                  <a:pt x="36829" y="76200"/>
                </a:lnTo>
                <a:lnTo>
                  <a:pt x="57150" y="57150"/>
                </a:lnTo>
                <a:lnTo>
                  <a:pt x="81279" y="43179"/>
                </a:lnTo>
                <a:lnTo>
                  <a:pt x="100329" y="34289"/>
                </a:lnTo>
                <a:lnTo>
                  <a:pt x="120650" y="31750"/>
                </a:lnTo>
                <a:lnTo>
                  <a:pt x="130810" y="25400"/>
                </a:lnTo>
                <a:lnTo>
                  <a:pt x="134620" y="16509"/>
                </a:lnTo>
                <a:lnTo>
                  <a:pt x="133350" y="5079"/>
                </a:lnTo>
                <a:lnTo>
                  <a:pt x="1257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019800" y="3143250"/>
            <a:ext cx="99060" cy="284480"/>
          </a:xfrm>
          <a:custGeom>
            <a:avLst/>
            <a:gdLst/>
            <a:ahLst/>
            <a:cxnLst/>
            <a:rect l="l" t="t" r="r" b="b"/>
            <a:pathLst>
              <a:path w="99060" h="284479">
                <a:moveTo>
                  <a:pt x="46989" y="0"/>
                </a:moveTo>
                <a:lnTo>
                  <a:pt x="35560" y="0"/>
                </a:lnTo>
                <a:lnTo>
                  <a:pt x="24129" y="2539"/>
                </a:lnTo>
                <a:lnTo>
                  <a:pt x="17779" y="13970"/>
                </a:lnTo>
                <a:lnTo>
                  <a:pt x="10160" y="31750"/>
                </a:lnTo>
                <a:lnTo>
                  <a:pt x="3810" y="57150"/>
                </a:lnTo>
                <a:lnTo>
                  <a:pt x="0" y="80010"/>
                </a:lnTo>
                <a:lnTo>
                  <a:pt x="0" y="120650"/>
                </a:lnTo>
                <a:lnTo>
                  <a:pt x="1270" y="160020"/>
                </a:lnTo>
                <a:lnTo>
                  <a:pt x="6350" y="200660"/>
                </a:lnTo>
                <a:lnTo>
                  <a:pt x="8889" y="222250"/>
                </a:lnTo>
                <a:lnTo>
                  <a:pt x="12700" y="246379"/>
                </a:lnTo>
                <a:lnTo>
                  <a:pt x="21589" y="269239"/>
                </a:lnTo>
                <a:lnTo>
                  <a:pt x="38100" y="280670"/>
                </a:lnTo>
                <a:lnTo>
                  <a:pt x="58420" y="284479"/>
                </a:lnTo>
                <a:lnTo>
                  <a:pt x="71120" y="279400"/>
                </a:lnTo>
                <a:lnTo>
                  <a:pt x="82550" y="271779"/>
                </a:lnTo>
                <a:lnTo>
                  <a:pt x="87629" y="255270"/>
                </a:lnTo>
                <a:lnTo>
                  <a:pt x="96520" y="232410"/>
                </a:lnTo>
                <a:lnTo>
                  <a:pt x="96520" y="214629"/>
                </a:lnTo>
                <a:lnTo>
                  <a:pt x="99060" y="185420"/>
                </a:lnTo>
                <a:lnTo>
                  <a:pt x="99060" y="154939"/>
                </a:lnTo>
                <a:lnTo>
                  <a:pt x="96520" y="120650"/>
                </a:lnTo>
                <a:lnTo>
                  <a:pt x="91439" y="77470"/>
                </a:lnTo>
                <a:lnTo>
                  <a:pt x="82550" y="40639"/>
                </a:lnTo>
                <a:lnTo>
                  <a:pt x="69850" y="17779"/>
                </a:lnTo>
                <a:lnTo>
                  <a:pt x="62229" y="2539"/>
                </a:lnTo>
                <a:lnTo>
                  <a:pt x="55879" y="2539"/>
                </a:lnTo>
                <a:lnTo>
                  <a:pt x="469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87109" y="3384550"/>
            <a:ext cx="153670" cy="336550"/>
          </a:xfrm>
          <a:custGeom>
            <a:avLst/>
            <a:gdLst/>
            <a:ahLst/>
            <a:cxnLst/>
            <a:rect l="l" t="t" r="r" b="b"/>
            <a:pathLst>
              <a:path w="153670" h="336550">
                <a:moveTo>
                  <a:pt x="13969" y="0"/>
                </a:moveTo>
                <a:lnTo>
                  <a:pt x="7619" y="1270"/>
                </a:lnTo>
                <a:lnTo>
                  <a:pt x="2539" y="12700"/>
                </a:lnTo>
                <a:lnTo>
                  <a:pt x="0" y="26670"/>
                </a:lnTo>
                <a:lnTo>
                  <a:pt x="0" y="41910"/>
                </a:lnTo>
                <a:lnTo>
                  <a:pt x="13969" y="64770"/>
                </a:lnTo>
                <a:lnTo>
                  <a:pt x="27939" y="102870"/>
                </a:lnTo>
                <a:lnTo>
                  <a:pt x="38100" y="137160"/>
                </a:lnTo>
                <a:lnTo>
                  <a:pt x="43179" y="165100"/>
                </a:lnTo>
                <a:lnTo>
                  <a:pt x="43179" y="182879"/>
                </a:lnTo>
                <a:lnTo>
                  <a:pt x="27939" y="205739"/>
                </a:lnTo>
                <a:lnTo>
                  <a:pt x="16510" y="245110"/>
                </a:lnTo>
                <a:lnTo>
                  <a:pt x="13969" y="287019"/>
                </a:lnTo>
                <a:lnTo>
                  <a:pt x="20319" y="326389"/>
                </a:lnTo>
                <a:lnTo>
                  <a:pt x="27939" y="336550"/>
                </a:lnTo>
                <a:lnTo>
                  <a:pt x="40639" y="336550"/>
                </a:lnTo>
                <a:lnTo>
                  <a:pt x="46989" y="331469"/>
                </a:lnTo>
                <a:lnTo>
                  <a:pt x="57996" y="326389"/>
                </a:lnTo>
                <a:lnTo>
                  <a:pt x="38100" y="326389"/>
                </a:lnTo>
                <a:lnTo>
                  <a:pt x="27939" y="320039"/>
                </a:lnTo>
                <a:lnTo>
                  <a:pt x="25400" y="284480"/>
                </a:lnTo>
                <a:lnTo>
                  <a:pt x="25400" y="260350"/>
                </a:lnTo>
                <a:lnTo>
                  <a:pt x="34289" y="231139"/>
                </a:lnTo>
                <a:lnTo>
                  <a:pt x="43179" y="207010"/>
                </a:lnTo>
                <a:lnTo>
                  <a:pt x="55879" y="187960"/>
                </a:lnTo>
                <a:lnTo>
                  <a:pt x="60960" y="172720"/>
                </a:lnTo>
                <a:lnTo>
                  <a:pt x="60960" y="152400"/>
                </a:lnTo>
                <a:lnTo>
                  <a:pt x="54610" y="121920"/>
                </a:lnTo>
                <a:lnTo>
                  <a:pt x="45719" y="83820"/>
                </a:lnTo>
                <a:lnTo>
                  <a:pt x="40639" y="59689"/>
                </a:lnTo>
                <a:lnTo>
                  <a:pt x="27939" y="26670"/>
                </a:lnTo>
                <a:lnTo>
                  <a:pt x="22860" y="10160"/>
                </a:lnTo>
                <a:lnTo>
                  <a:pt x="13969" y="0"/>
                </a:lnTo>
                <a:close/>
              </a:path>
              <a:path w="153670" h="336550">
                <a:moveTo>
                  <a:pt x="152944" y="320039"/>
                </a:moveTo>
                <a:lnTo>
                  <a:pt x="77469" y="320039"/>
                </a:lnTo>
                <a:lnTo>
                  <a:pt x="113029" y="323850"/>
                </a:lnTo>
                <a:lnTo>
                  <a:pt x="135889" y="331469"/>
                </a:lnTo>
                <a:lnTo>
                  <a:pt x="147319" y="331469"/>
                </a:lnTo>
                <a:lnTo>
                  <a:pt x="151129" y="326389"/>
                </a:lnTo>
                <a:lnTo>
                  <a:pt x="152944" y="320039"/>
                </a:lnTo>
                <a:close/>
              </a:path>
              <a:path w="153670" h="336550">
                <a:moveTo>
                  <a:pt x="101600" y="303530"/>
                </a:moveTo>
                <a:lnTo>
                  <a:pt x="67310" y="307339"/>
                </a:lnTo>
                <a:lnTo>
                  <a:pt x="49529" y="320039"/>
                </a:lnTo>
                <a:lnTo>
                  <a:pt x="38100" y="326389"/>
                </a:lnTo>
                <a:lnTo>
                  <a:pt x="57996" y="326389"/>
                </a:lnTo>
                <a:lnTo>
                  <a:pt x="63500" y="323850"/>
                </a:lnTo>
                <a:lnTo>
                  <a:pt x="77469" y="320039"/>
                </a:lnTo>
                <a:lnTo>
                  <a:pt x="152944" y="320039"/>
                </a:lnTo>
                <a:lnTo>
                  <a:pt x="153669" y="317500"/>
                </a:lnTo>
                <a:lnTo>
                  <a:pt x="133350" y="307339"/>
                </a:lnTo>
                <a:lnTo>
                  <a:pt x="101600" y="3035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92800" y="3392170"/>
            <a:ext cx="167640" cy="334010"/>
          </a:xfrm>
          <a:custGeom>
            <a:avLst/>
            <a:gdLst/>
            <a:ahLst/>
            <a:cxnLst/>
            <a:rect l="l" t="t" r="r" b="b"/>
            <a:pathLst>
              <a:path w="167639" h="334010">
                <a:moveTo>
                  <a:pt x="123444" y="326389"/>
                </a:moveTo>
                <a:lnTo>
                  <a:pt x="90170" y="326389"/>
                </a:lnTo>
                <a:lnTo>
                  <a:pt x="105410" y="331469"/>
                </a:lnTo>
                <a:lnTo>
                  <a:pt x="110489" y="334009"/>
                </a:lnTo>
                <a:lnTo>
                  <a:pt x="121920" y="331469"/>
                </a:lnTo>
                <a:lnTo>
                  <a:pt x="123444" y="326389"/>
                </a:lnTo>
                <a:close/>
              </a:path>
              <a:path w="167639" h="334010">
                <a:moveTo>
                  <a:pt x="76200" y="308609"/>
                </a:moveTo>
                <a:lnTo>
                  <a:pt x="58420" y="308609"/>
                </a:lnTo>
                <a:lnTo>
                  <a:pt x="30479" y="309879"/>
                </a:lnTo>
                <a:lnTo>
                  <a:pt x="0" y="322579"/>
                </a:lnTo>
                <a:lnTo>
                  <a:pt x="0" y="328929"/>
                </a:lnTo>
                <a:lnTo>
                  <a:pt x="10160" y="331469"/>
                </a:lnTo>
                <a:lnTo>
                  <a:pt x="31750" y="328929"/>
                </a:lnTo>
                <a:lnTo>
                  <a:pt x="66039" y="326389"/>
                </a:lnTo>
                <a:lnTo>
                  <a:pt x="123444" y="326389"/>
                </a:lnTo>
                <a:lnTo>
                  <a:pt x="125349" y="320039"/>
                </a:lnTo>
                <a:lnTo>
                  <a:pt x="106679" y="320039"/>
                </a:lnTo>
                <a:lnTo>
                  <a:pt x="95250" y="313689"/>
                </a:lnTo>
                <a:lnTo>
                  <a:pt x="76200" y="308609"/>
                </a:lnTo>
                <a:close/>
              </a:path>
              <a:path w="167639" h="334010">
                <a:moveTo>
                  <a:pt x="157479" y="0"/>
                </a:moveTo>
                <a:lnTo>
                  <a:pt x="139700" y="8889"/>
                </a:lnTo>
                <a:lnTo>
                  <a:pt x="125729" y="40639"/>
                </a:lnTo>
                <a:lnTo>
                  <a:pt x="113029" y="66039"/>
                </a:lnTo>
                <a:lnTo>
                  <a:pt x="105410" y="95250"/>
                </a:lnTo>
                <a:lnTo>
                  <a:pt x="99060" y="133350"/>
                </a:lnTo>
                <a:lnTo>
                  <a:pt x="99060" y="160019"/>
                </a:lnTo>
                <a:lnTo>
                  <a:pt x="93979" y="180339"/>
                </a:lnTo>
                <a:lnTo>
                  <a:pt x="93979" y="214629"/>
                </a:lnTo>
                <a:lnTo>
                  <a:pt x="95250" y="238759"/>
                </a:lnTo>
                <a:lnTo>
                  <a:pt x="99060" y="264159"/>
                </a:lnTo>
                <a:lnTo>
                  <a:pt x="105410" y="285749"/>
                </a:lnTo>
                <a:lnTo>
                  <a:pt x="113029" y="304799"/>
                </a:lnTo>
                <a:lnTo>
                  <a:pt x="115570" y="317499"/>
                </a:lnTo>
                <a:lnTo>
                  <a:pt x="106679" y="320039"/>
                </a:lnTo>
                <a:lnTo>
                  <a:pt x="125349" y="320039"/>
                </a:lnTo>
                <a:lnTo>
                  <a:pt x="125729" y="318769"/>
                </a:lnTo>
                <a:lnTo>
                  <a:pt x="125729" y="306069"/>
                </a:lnTo>
                <a:lnTo>
                  <a:pt x="119379" y="288289"/>
                </a:lnTo>
                <a:lnTo>
                  <a:pt x="113029" y="245109"/>
                </a:lnTo>
                <a:lnTo>
                  <a:pt x="110489" y="218439"/>
                </a:lnTo>
                <a:lnTo>
                  <a:pt x="110489" y="177800"/>
                </a:lnTo>
                <a:lnTo>
                  <a:pt x="115570" y="148589"/>
                </a:lnTo>
                <a:lnTo>
                  <a:pt x="119379" y="119379"/>
                </a:lnTo>
                <a:lnTo>
                  <a:pt x="130810" y="86359"/>
                </a:lnTo>
                <a:lnTo>
                  <a:pt x="142239" y="58419"/>
                </a:lnTo>
                <a:lnTo>
                  <a:pt x="157479" y="38100"/>
                </a:lnTo>
                <a:lnTo>
                  <a:pt x="166370" y="26669"/>
                </a:lnTo>
                <a:lnTo>
                  <a:pt x="167639" y="8889"/>
                </a:lnTo>
                <a:lnTo>
                  <a:pt x="157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62650" y="3627120"/>
            <a:ext cx="73660" cy="45720"/>
          </a:xfrm>
          <a:custGeom>
            <a:avLst/>
            <a:gdLst/>
            <a:ahLst/>
            <a:cxnLst/>
            <a:rect l="l" t="t" r="r" b="b"/>
            <a:pathLst>
              <a:path w="73660" h="45720">
                <a:moveTo>
                  <a:pt x="67310" y="0"/>
                </a:moveTo>
                <a:lnTo>
                  <a:pt x="0" y="11429"/>
                </a:lnTo>
                <a:lnTo>
                  <a:pt x="6350" y="45719"/>
                </a:lnTo>
                <a:lnTo>
                  <a:pt x="73660" y="35559"/>
                </a:lnTo>
                <a:lnTo>
                  <a:pt x="673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562600" y="3539490"/>
            <a:ext cx="175260" cy="154940"/>
          </a:xfrm>
          <a:custGeom>
            <a:avLst/>
            <a:gdLst/>
            <a:ahLst/>
            <a:cxnLst/>
            <a:rect l="l" t="t" r="r" b="b"/>
            <a:pathLst>
              <a:path w="175260" h="154939">
                <a:moveTo>
                  <a:pt x="82550" y="0"/>
                </a:moveTo>
                <a:lnTo>
                  <a:pt x="35560" y="11430"/>
                </a:lnTo>
                <a:lnTo>
                  <a:pt x="10160" y="44450"/>
                </a:lnTo>
                <a:lnTo>
                  <a:pt x="6350" y="58420"/>
                </a:lnTo>
                <a:lnTo>
                  <a:pt x="0" y="71120"/>
                </a:lnTo>
                <a:lnTo>
                  <a:pt x="12700" y="116840"/>
                </a:lnTo>
                <a:lnTo>
                  <a:pt x="53339" y="149860"/>
                </a:lnTo>
                <a:lnTo>
                  <a:pt x="82550" y="154940"/>
                </a:lnTo>
                <a:lnTo>
                  <a:pt x="116839" y="148590"/>
                </a:lnTo>
                <a:lnTo>
                  <a:pt x="139700" y="132080"/>
                </a:lnTo>
                <a:lnTo>
                  <a:pt x="151129" y="111760"/>
                </a:lnTo>
                <a:lnTo>
                  <a:pt x="157479" y="100330"/>
                </a:lnTo>
                <a:lnTo>
                  <a:pt x="168910" y="100330"/>
                </a:lnTo>
                <a:lnTo>
                  <a:pt x="175260" y="91440"/>
                </a:lnTo>
                <a:lnTo>
                  <a:pt x="171450" y="81280"/>
                </a:lnTo>
                <a:lnTo>
                  <a:pt x="162560" y="78740"/>
                </a:lnTo>
                <a:lnTo>
                  <a:pt x="157479" y="73660"/>
                </a:lnTo>
                <a:lnTo>
                  <a:pt x="152400" y="57150"/>
                </a:lnTo>
                <a:lnTo>
                  <a:pt x="139700" y="33020"/>
                </a:lnTo>
                <a:lnTo>
                  <a:pt x="134620" y="24130"/>
                </a:lnTo>
                <a:lnTo>
                  <a:pt x="124460" y="17780"/>
                </a:lnTo>
                <a:lnTo>
                  <a:pt x="114300" y="8889"/>
                </a:lnTo>
                <a:lnTo>
                  <a:pt x="95250" y="2539"/>
                </a:lnTo>
                <a:lnTo>
                  <a:pt x="825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51829" y="3624579"/>
            <a:ext cx="26670" cy="20320"/>
          </a:xfrm>
          <a:custGeom>
            <a:avLst/>
            <a:gdLst/>
            <a:ahLst/>
            <a:cxnLst/>
            <a:rect l="l" t="t" r="r" b="b"/>
            <a:pathLst>
              <a:path w="26670" h="20320">
                <a:moveTo>
                  <a:pt x="8890" y="0"/>
                </a:moveTo>
                <a:lnTo>
                  <a:pt x="0" y="5080"/>
                </a:lnTo>
                <a:lnTo>
                  <a:pt x="0" y="15240"/>
                </a:lnTo>
                <a:lnTo>
                  <a:pt x="8890" y="20320"/>
                </a:lnTo>
                <a:lnTo>
                  <a:pt x="21590" y="17780"/>
                </a:lnTo>
                <a:lnTo>
                  <a:pt x="26670" y="13970"/>
                </a:lnTo>
                <a:lnTo>
                  <a:pt x="26670" y="3810"/>
                </a:lnTo>
                <a:lnTo>
                  <a:pt x="16510" y="3810"/>
                </a:lnTo>
                <a:lnTo>
                  <a:pt x="88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791200" y="3610609"/>
            <a:ext cx="29209" cy="22860"/>
          </a:xfrm>
          <a:custGeom>
            <a:avLst/>
            <a:gdLst/>
            <a:ahLst/>
            <a:cxnLst/>
            <a:rect l="l" t="t" r="r" b="b"/>
            <a:pathLst>
              <a:path w="29210" h="22860">
                <a:moveTo>
                  <a:pt x="15239" y="0"/>
                </a:moveTo>
                <a:lnTo>
                  <a:pt x="8889" y="5079"/>
                </a:lnTo>
                <a:lnTo>
                  <a:pt x="0" y="16509"/>
                </a:lnTo>
                <a:lnTo>
                  <a:pt x="3810" y="22859"/>
                </a:lnTo>
                <a:lnTo>
                  <a:pt x="20320" y="22859"/>
                </a:lnTo>
                <a:lnTo>
                  <a:pt x="29210" y="13969"/>
                </a:lnTo>
                <a:lnTo>
                  <a:pt x="24129" y="1269"/>
                </a:lnTo>
                <a:lnTo>
                  <a:pt x="15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38190" y="3601720"/>
            <a:ext cx="34290" cy="19050"/>
          </a:xfrm>
          <a:custGeom>
            <a:avLst/>
            <a:gdLst/>
            <a:ahLst/>
            <a:cxnLst/>
            <a:rect l="l" t="t" r="r" b="b"/>
            <a:pathLst>
              <a:path w="34289" h="19050">
                <a:moveTo>
                  <a:pt x="25400" y="0"/>
                </a:moveTo>
                <a:lnTo>
                  <a:pt x="10160" y="0"/>
                </a:lnTo>
                <a:lnTo>
                  <a:pt x="0" y="5079"/>
                </a:lnTo>
                <a:lnTo>
                  <a:pt x="0" y="15239"/>
                </a:lnTo>
                <a:lnTo>
                  <a:pt x="11430" y="19049"/>
                </a:lnTo>
                <a:lnTo>
                  <a:pt x="29210" y="19049"/>
                </a:lnTo>
                <a:lnTo>
                  <a:pt x="34289" y="7619"/>
                </a:lnTo>
                <a:lnTo>
                  <a:pt x="25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81370" y="3609340"/>
            <a:ext cx="21590" cy="20320"/>
          </a:xfrm>
          <a:custGeom>
            <a:avLst/>
            <a:gdLst/>
            <a:ahLst/>
            <a:cxnLst/>
            <a:rect l="l" t="t" r="r" b="b"/>
            <a:pathLst>
              <a:path w="21589" h="20320">
                <a:moveTo>
                  <a:pt x="8889" y="0"/>
                </a:moveTo>
                <a:lnTo>
                  <a:pt x="1269" y="1270"/>
                </a:lnTo>
                <a:lnTo>
                  <a:pt x="0" y="10160"/>
                </a:lnTo>
                <a:lnTo>
                  <a:pt x="3809" y="17780"/>
                </a:lnTo>
                <a:lnTo>
                  <a:pt x="17779" y="20320"/>
                </a:lnTo>
                <a:lnTo>
                  <a:pt x="21589" y="3810"/>
                </a:lnTo>
                <a:lnTo>
                  <a:pt x="88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918200" y="3619500"/>
            <a:ext cx="33020" cy="22860"/>
          </a:xfrm>
          <a:custGeom>
            <a:avLst/>
            <a:gdLst/>
            <a:ahLst/>
            <a:cxnLst/>
            <a:rect l="l" t="t" r="r" b="b"/>
            <a:pathLst>
              <a:path w="33020" h="22860">
                <a:moveTo>
                  <a:pt x="16510" y="0"/>
                </a:moveTo>
                <a:lnTo>
                  <a:pt x="1270" y="0"/>
                </a:lnTo>
                <a:lnTo>
                  <a:pt x="0" y="7619"/>
                </a:lnTo>
                <a:lnTo>
                  <a:pt x="3810" y="16510"/>
                </a:lnTo>
                <a:lnTo>
                  <a:pt x="15239" y="22860"/>
                </a:lnTo>
                <a:lnTo>
                  <a:pt x="24129" y="22860"/>
                </a:lnTo>
                <a:lnTo>
                  <a:pt x="33020" y="15239"/>
                </a:lnTo>
                <a:lnTo>
                  <a:pt x="21589" y="5080"/>
                </a:lnTo>
                <a:lnTo>
                  <a:pt x="165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952490" y="3646170"/>
            <a:ext cx="16510" cy="16510"/>
          </a:xfrm>
          <a:custGeom>
            <a:avLst/>
            <a:gdLst/>
            <a:ahLst/>
            <a:cxnLst/>
            <a:rect l="l" t="t" r="r" b="b"/>
            <a:pathLst>
              <a:path w="16510" h="16510">
                <a:moveTo>
                  <a:pt x="7620" y="0"/>
                </a:moveTo>
                <a:lnTo>
                  <a:pt x="0" y="6349"/>
                </a:lnTo>
                <a:lnTo>
                  <a:pt x="2539" y="16509"/>
                </a:lnTo>
                <a:lnTo>
                  <a:pt x="16510" y="16509"/>
                </a:lnTo>
                <a:lnTo>
                  <a:pt x="13970" y="5079"/>
                </a:lnTo>
                <a:lnTo>
                  <a:pt x="7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581400" y="4038600"/>
            <a:ext cx="2971800" cy="533400"/>
          </a:xfrm>
          <a:custGeom>
            <a:avLst/>
            <a:gdLst/>
            <a:ahLst/>
            <a:cxnLst/>
            <a:rect l="l" t="t" r="r" b="b"/>
            <a:pathLst>
              <a:path w="2971800" h="533400">
                <a:moveTo>
                  <a:pt x="0" y="0"/>
                </a:moveTo>
                <a:lnTo>
                  <a:pt x="2971800" y="0"/>
                </a:lnTo>
                <a:lnTo>
                  <a:pt x="29718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581400" y="4038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53200" y="457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11150" y="4168140"/>
            <a:ext cx="4443095" cy="1405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74295" algn="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r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spc="5" dirty="0">
                <a:latin typeface="Arial"/>
                <a:cs typeface="Arial"/>
              </a:rPr>
              <a:t>s</a:t>
            </a:r>
            <a:r>
              <a:rPr sz="1800" spc="-15" dirty="0">
                <a:latin typeface="Arial"/>
                <a:cs typeface="Arial"/>
              </a:rPr>
              <a:t>ou</a:t>
            </a:r>
            <a:r>
              <a:rPr sz="1800" spc="5" dirty="0">
                <a:latin typeface="Arial"/>
                <a:cs typeface="Arial"/>
              </a:rPr>
              <a:t>r</a:t>
            </a:r>
            <a:r>
              <a:rPr sz="1800" spc="-15" dirty="0">
                <a:latin typeface="Arial"/>
                <a:cs typeface="Arial"/>
              </a:rPr>
              <a:t>c</a:t>
            </a:r>
            <a:r>
              <a:rPr sz="1800" spc="-5" dirty="0">
                <a:latin typeface="Arial"/>
                <a:cs typeface="Arial"/>
              </a:rPr>
              <a:t>es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introduced in Java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1.0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29200"/>
              </a:lnSpc>
              <a:spcBef>
                <a:spcPts val="10"/>
              </a:spcBef>
            </a:pPr>
            <a:r>
              <a:rPr sz="1400" spc="-5" dirty="0">
                <a:latin typeface="Arial"/>
                <a:cs typeface="Arial"/>
              </a:rPr>
              <a:t>local code had unrestricted access </a:t>
            </a:r>
            <a:r>
              <a:rPr sz="1400" spc="5" dirty="0">
                <a:latin typeface="Arial"/>
                <a:cs typeface="Arial"/>
              </a:rPr>
              <a:t>to </a:t>
            </a:r>
            <a:r>
              <a:rPr sz="1400" spc="-5" dirty="0">
                <a:latin typeface="Arial"/>
                <a:cs typeface="Arial"/>
              </a:rPr>
              <a:t>resources  </a:t>
            </a:r>
            <a:r>
              <a:rPr sz="1400" spc="-10" dirty="0">
                <a:latin typeface="Arial"/>
                <a:cs typeface="Arial"/>
              </a:rPr>
              <a:t>downloaded </a:t>
            </a:r>
            <a:r>
              <a:rPr sz="1400" spc="-5" dirty="0">
                <a:latin typeface="Arial"/>
                <a:cs typeface="Arial"/>
              </a:rPr>
              <a:t>code (applet) </a:t>
            </a:r>
            <a:r>
              <a:rPr sz="1400" spc="-10" dirty="0">
                <a:latin typeface="Arial"/>
                <a:cs typeface="Arial"/>
              </a:rPr>
              <a:t>was </a:t>
            </a:r>
            <a:r>
              <a:rPr sz="1400" spc="-5" dirty="0">
                <a:latin typeface="Arial"/>
                <a:cs typeface="Arial"/>
              </a:rPr>
              <a:t>restricted </a:t>
            </a:r>
            <a:r>
              <a:rPr sz="1400" spc="5" dirty="0">
                <a:latin typeface="Arial"/>
                <a:cs typeface="Arial"/>
              </a:rPr>
              <a:t>to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1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sandbox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146550" y="2644139"/>
            <a:ext cx="137160" cy="162560"/>
          </a:xfrm>
          <a:custGeom>
            <a:avLst/>
            <a:gdLst/>
            <a:ahLst/>
            <a:cxnLst/>
            <a:rect l="l" t="t" r="r" b="b"/>
            <a:pathLst>
              <a:path w="137160" h="162560">
                <a:moveTo>
                  <a:pt x="95250" y="0"/>
                </a:moveTo>
                <a:lnTo>
                  <a:pt x="73660" y="1270"/>
                </a:lnTo>
                <a:lnTo>
                  <a:pt x="59689" y="13970"/>
                </a:lnTo>
                <a:lnTo>
                  <a:pt x="49529" y="35560"/>
                </a:lnTo>
                <a:lnTo>
                  <a:pt x="41910" y="58420"/>
                </a:lnTo>
                <a:lnTo>
                  <a:pt x="5079" y="59689"/>
                </a:lnTo>
                <a:lnTo>
                  <a:pt x="0" y="73660"/>
                </a:lnTo>
                <a:lnTo>
                  <a:pt x="40639" y="80010"/>
                </a:lnTo>
                <a:lnTo>
                  <a:pt x="40639" y="105410"/>
                </a:lnTo>
                <a:lnTo>
                  <a:pt x="49529" y="124460"/>
                </a:lnTo>
                <a:lnTo>
                  <a:pt x="62229" y="147320"/>
                </a:lnTo>
                <a:lnTo>
                  <a:pt x="77470" y="161289"/>
                </a:lnTo>
                <a:lnTo>
                  <a:pt x="93979" y="162560"/>
                </a:lnTo>
                <a:lnTo>
                  <a:pt x="111760" y="149860"/>
                </a:lnTo>
                <a:lnTo>
                  <a:pt x="129539" y="129539"/>
                </a:lnTo>
                <a:lnTo>
                  <a:pt x="137160" y="97789"/>
                </a:lnTo>
                <a:lnTo>
                  <a:pt x="137160" y="69850"/>
                </a:lnTo>
                <a:lnTo>
                  <a:pt x="132079" y="41910"/>
                </a:lnTo>
                <a:lnTo>
                  <a:pt x="123189" y="20320"/>
                </a:lnTo>
                <a:lnTo>
                  <a:pt x="111760" y="7620"/>
                </a:lnTo>
                <a:lnTo>
                  <a:pt x="952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236720" y="2514600"/>
            <a:ext cx="177800" cy="363220"/>
          </a:xfrm>
          <a:custGeom>
            <a:avLst/>
            <a:gdLst/>
            <a:ahLst/>
            <a:cxnLst/>
            <a:rect l="l" t="t" r="r" b="b"/>
            <a:pathLst>
              <a:path w="177800" h="363219">
                <a:moveTo>
                  <a:pt x="128693" y="58420"/>
                </a:moveTo>
                <a:lnTo>
                  <a:pt x="57150" y="58420"/>
                </a:lnTo>
                <a:lnTo>
                  <a:pt x="73659" y="59689"/>
                </a:lnTo>
                <a:lnTo>
                  <a:pt x="95250" y="72389"/>
                </a:lnTo>
                <a:lnTo>
                  <a:pt x="118109" y="93979"/>
                </a:lnTo>
                <a:lnTo>
                  <a:pt x="139700" y="133350"/>
                </a:lnTo>
                <a:lnTo>
                  <a:pt x="148589" y="165100"/>
                </a:lnTo>
                <a:lnTo>
                  <a:pt x="151129" y="182879"/>
                </a:lnTo>
                <a:lnTo>
                  <a:pt x="146050" y="199389"/>
                </a:lnTo>
                <a:lnTo>
                  <a:pt x="135889" y="217170"/>
                </a:lnTo>
                <a:lnTo>
                  <a:pt x="97789" y="260350"/>
                </a:lnTo>
                <a:lnTo>
                  <a:pt x="71119" y="292100"/>
                </a:lnTo>
                <a:lnTo>
                  <a:pt x="41909" y="311150"/>
                </a:lnTo>
                <a:lnTo>
                  <a:pt x="10159" y="327660"/>
                </a:lnTo>
                <a:lnTo>
                  <a:pt x="0" y="342900"/>
                </a:lnTo>
                <a:lnTo>
                  <a:pt x="3809" y="360679"/>
                </a:lnTo>
                <a:lnTo>
                  <a:pt x="15239" y="363220"/>
                </a:lnTo>
                <a:lnTo>
                  <a:pt x="35559" y="358139"/>
                </a:lnTo>
                <a:lnTo>
                  <a:pt x="62229" y="336550"/>
                </a:lnTo>
                <a:lnTo>
                  <a:pt x="95250" y="294639"/>
                </a:lnTo>
                <a:lnTo>
                  <a:pt x="120650" y="262889"/>
                </a:lnTo>
                <a:lnTo>
                  <a:pt x="153669" y="231139"/>
                </a:lnTo>
                <a:lnTo>
                  <a:pt x="177800" y="205739"/>
                </a:lnTo>
                <a:lnTo>
                  <a:pt x="177800" y="191770"/>
                </a:lnTo>
                <a:lnTo>
                  <a:pt x="165100" y="163829"/>
                </a:lnTo>
                <a:lnTo>
                  <a:pt x="148589" y="125729"/>
                </a:lnTo>
                <a:lnTo>
                  <a:pt x="133350" y="93979"/>
                </a:lnTo>
                <a:lnTo>
                  <a:pt x="128269" y="63500"/>
                </a:lnTo>
                <a:lnTo>
                  <a:pt x="128693" y="58420"/>
                </a:lnTo>
                <a:close/>
              </a:path>
              <a:path w="177800" h="363219">
                <a:moveTo>
                  <a:pt x="72389" y="8889"/>
                </a:moveTo>
                <a:lnTo>
                  <a:pt x="64769" y="13970"/>
                </a:lnTo>
                <a:lnTo>
                  <a:pt x="74929" y="29210"/>
                </a:lnTo>
                <a:lnTo>
                  <a:pt x="91439" y="48260"/>
                </a:lnTo>
                <a:lnTo>
                  <a:pt x="67309" y="48260"/>
                </a:lnTo>
                <a:lnTo>
                  <a:pt x="46989" y="52070"/>
                </a:lnTo>
                <a:lnTo>
                  <a:pt x="48259" y="59689"/>
                </a:lnTo>
                <a:lnTo>
                  <a:pt x="57150" y="58420"/>
                </a:lnTo>
                <a:lnTo>
                  <a:pt x="128693" y="58420"/>
                </a:lnTo>
                <a:lnTo>
                  <a:pt x="129539" y="48260"/>
                </a:lnTo>
                <a:lnTo>
                  <a:pt x="130591" y="38100"/>
                </a:lnTo>
                <a:lnTo>
                  <a:pt x="102869" y="38100"/>
                </a:lnTo>
                <a:lnTo>
                  <a:pt x="97789" y="34289"/>
                </a:lnTo>
                <a:lnTo>
                  <a:pt x="72389" y="8889"/>
                </a:lnTo>
                <a:close/>
              </a:path>
              <a:path w="177800" h="363219">
                <a:moveTo>
                  <a:pt x="97789" y="0"/>
                </a:moveTo>
                <a:lnTo>
                  <a:pt x="95250" y="2539"/>
                </a:lnTo>
                <a:lnTo>
                  <a:pt x="97789" y="17779"/>
                </a:lnTo>
                <a:lnTo>
                  <a:pt x="102869" y="38100"/>
                </a:lnTo>
                <a:lnTo>
                  <a:pt x="115569" y="38100"/>
                </a:lnTo>
                <a:lnTo>
                  <a:pt x="107950" y="2539"/>
                </a:lnTo>
                <a:lnTo>
                  <a:pt x="97789" y="0"/>
                </a:lnTo>
                <a:close/>
              </a:path>
              <a:path w="177800" h="363219">
                <a:moveTo>
                  <a:pt x="127000" y="6350"/>
                </a:moveTo>
                <a:lnTo>
                  <a:pt x="119379" y="8889"/>
                </a:lnTo>
                <a:lnTo>
                  <a:pt x="119379" y="36829"/>
                </a:lnTo>
                <a:lnTo>
                  <a:pt x="115569" y="38100"/>
                </a:lnTo>
                <a:lnTo>
                  <a:pt x="130591" y="38100"/>
                </a:lnTo>
                <a:lnTo>
                  <a:pt x="133350" y="11429"/>
                </a:lnTo>
                <a:lnTo>
                  <a:pt x="127000" y="6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886200" y="2853689"/>
            <a:ext cx="327660" cy="182880"/>
          </a:xfrm>
          <a:custGeom>
            <a:avLst/>
            <a:gdLst/>
            <a:ahLst/>
            <a:cxnLst/>
            <a:rect l="l" t="t" r="r" b="b"/>
            <a:pathLst>
              <a:path w="327660" h="182880">
                <a:moveTo>
                  <a:pt x="63500" y="149860"/>
                </a:moveTo>
                <a:lnTo>
                  <a:pt x="46989" y="149860"/>
                </a:lnTo>
                <a:lnTo>
                  <a:pt x="39370" y="158750"/>
                </a:lnTo>
                <a:lnTo>
                  <a:pt x="25400" y="172720"/>
                </a:lnTo>
                <a:lnTo>
                  <a:pt x="19050" y="176530"/>
                </a:lnTo>
                <a:lnTo>
                  <a:pt x="24129" y="182880"/>
                </a:lnTo>
                <a:lnTo>
                  <a:pt x="35560" y="175260"/>
                </a:lnTo>
                <a:lnTo>
                  <a:pt x="52070" y="161289"/>
                </a:lnTo>
                <a:lnTo>
                  <a:pt x="63500" y="149860"/>
                </a:lnTo>
                <a:close/>
              </a:path>
              <a:path w="327660" h="182880">
                <a:moveTo>
                  <a:pt x="1270" y="121920"/>
                </a:moveTo>
                <a:lnTo>
                  <a:pt x="1270" y="127000"/>
                </a:lnTo>
                <a:lnTo>
                  <a:pt x="19050" y="130810"/>
                </a:lnTo>
                <a:lnTo>
                  <a:pt x="30479" y="138430"/>
                </a:lnTo>
                <a:lnTo>
                  <a:pt x="41910" y="139700"/>
                </a:lnTo>
                <a:lnTo>
                  <a:pt x="25400" y="146050"/>
                </a:lnTo>
                <a:lnTo>
                  <a:pt x="0" y="151130"/>
                </a:lnTo>
                <a:lnTo>
                  <a:pt x="1270" y="156210"/>
                </a:lnTo>
                <a:lnTo>
                  <a:pt x="8889" y="158750"/>
                </a:lnTo>
                <a:lnTo>
                  <a:pt x="33020" y="151130"/>
                </a:lnTo>
                <a:lnTo>
                  <a:pt x="46989" y="149860"/>
                </a:lnTo>
                <a:lnTo>
                  <a:pt x="63500" y="149860"/>
                </a:lnTo>
                <a:lnTo>
                  <a:pt x="66039" y="147320"/>
                </a:lnTo>
                <a:lnTo>
                  <a:pt x="114300" y="146050"/>
                </a:lnTo>
                <a:lnTo>
                  <a:pt x="157479" y="139700"/>
                </a:lnTo>
                <a:lnTo>
                  <a:pt x="184150" y="133350"/>
                </a:lnTo>
                <a:lnTo>
                  <a:pt x="188632" y="130810"/>
                </a:lnTo>
                <a:lnTo>
                  <a:pt x="46989" y="130810"/>
                </a:lnTo>
                <a:lnTo>
                  <a:pt x="21589" y="124460"/>
                </a:lnTo>
                <a:lnTo>
                  <a:pt x="1270" y="121920"/>
                </a:lnTo>
                <a:close/>
              </a:path>
              <a:path w="327660" h="182880">
                <a:moveTo>
                  <a:pt x="39370" y="102870"/>
                </a:moveTo>
                <a:lnTo>
                  <a:pt x="30479" y="102870"/>
                </a:lnTo>
                <a:lnTo>
                  <a:pt x="36829" y="116839"/>
                </a:lnTo>
                <a:lnTo>
                  <a:pt x="46989" y="130810"/>
                </a:lnTo>
                <a:lnTo>
                  <a:pt x="68579" y="130810"/>
                </a:lnTo>
                <a:lnTo>
                  <a:pt x="45720" y="114300"/>
                </a:lnTo>
                <a:lnTo>
                  <a:pt x="39370" y="102870"/>
                </a:lnTo>
                <a:close/>
              </a:path>
              <a:path w="327660" h="182880">
                <a:moveTo>
                  <a:pt x="313689" y="0"/>
                </a:moveTo>
                <a:lnTo>
                  <a:pt x="306070" y="2539"/>
                </a:lnTo>
                <a:lnTo>
                  <a:pt x="284479" y="27939"/>
                </a:lnTo>
                <a:lnTo>
                  <a:pt x="261620" y="57150"/>
                </a:lnTo>
                <a:lnTo>
                  <a:pt x="237489" y="85089"/>
                </a:lnTo>
                <a:lnTo>
                  <a:pt x="203200" y="107950"/>
                </a:lnTo>
                <a:lnTo>
                  <a:pt x="172720" y="123189"/>
                </a:lnTo>
                <a:lnTo>
                  <a:pt x="140970" y="130810"/>
                </a:lnTo>
                <a:lnTo>
                  <a:pt x="188632" y="130810"/>
                </a:lnTo>
                <a:lnTo>
                  <a:pt x="222250" y="111760"/>
                </a:lnTo>
                <a:lnTo>
                  <a:pt x="250189" y="90170"/>
                </a:lnTo>
                <a:lnTo>
                  <a:pt x="285750" y="64770"/>
                </a:lnTo>
                <a:lnTo>
                  <a:pt x="302260" y="49530"/>
                </a:lnTo>
                <a:lnTo>
                  <a:pt x="314960" y="38100"/>
                </a:lnTo>
                <a:lnTo>
                  <a:pt x="327660" y="25400"/>
                </a:lnTo>
                <a:lnTo>
                  <a:pt x="327660" y="11430"/>
                </a:lnTo>
                <a:lnTo>
                  <a:pt x="3136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187190" y="2834639"/>
            <a:ext cx="191770" cy="251460"/>
          </a:xfrm>
          <a:custGeom>
            <a:avLst/>
            <a:gdLst/>
            <a:ahLst/>
            <a:cxnLst/>
            <a:rect l="l" t="t" r="r" b="b"/>
            <a:pathLst>
              <a:path w="191770" h="251460">
                <a:moveTo>
                  <a:pt x="44450" y="0"/>
                </a:moveTo>
                <a:lnTo>
                  <a:pt x="33020" y="0"/>
                </a:lnTo>
                <a:lnTo>
                  <a:pt x="20320" y="8889"/>
                </a:lnTo>
                <a:lnTo>
                  <a:pt x="12700" y="27939"/>
                </a:lnTo>
                <a:lnTo>
                  <a:pt x="6350" y="36830"/>
                </a:lnTo>
                <a:lnTo>
                  <a:pt x="0" y="59689"/>
                </a:lnTo>
                <a:lnTo>
                  <a:pt x="2539" y="93980"/>
                </a:lnTo>
                <a:lnTo>
                  <a:pt x="6350" y="118110"/>
                </a:lnTo>
                <a:lnTo>
                  <a:pt x="26670" y="172720"/>
                </a:lnTo>
                <a:lnTo>
                  <a:pt x="57150" y="218439"/>
                </a:lnTo>
                <a:lnTo>
                  <a:pt x="101600" y="246380"/>
                </a:lnTo>
                <a:lnTo>
                  <a:pt x="124460" y="251460"/>
                </a:lnTo>
                <a:lnTo>
                  <a:pt x="142239" y="248920"/>
                </a:lnTo>
                <a:lnTo>
                  <a:pt x="179070" y="223520"/>
                </a:lnTo>
                <a:lnTo>
                  <a:pt x="191770" y="181610"/>
                </a:lnTo>
                <a:lnTo>
                  <a:pt x="180339" y="165100"/>
                </a:lnTo>
                <a:lnTo>
                  <a:pt x="157480" y="147320"/>
                </a:lnTo>
                <a:lnTo>
                  <a:pt x="130810" y="135889"/>
                </a:lnTo>
                <a:lnTo>
                  <a:pt x="113030" y="120650"/>
                </a:lnTo>
                <a:lnTo>
                  <a:pt x="93980" y="97789"/>
                </a:lnTo>
                <a:lnTo>
                  <a:pt x="83820" y="76200"/>
                </a:lnTo>
                <a:lnTo>
                  <a:pt x="77470" y="57150"/>
                </a:lnTo>
                <a:lnTo>
                  <a:pt x="74930" y="36830"/>
                </a:lnTo>
                <a:lnTo>
                  <a:pt x="68580" y="16510"/>
                </a:lnTo>
                <a:lnTo>
                  <a:pt x="57150" y="5080"/>
                </a:lnTo>
                <a:lnTo>
                  <a:pt x="444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344670" y="2942589"/>
            <a:ext cx="328930" cy="228600"/>
          </a:xfrm>
          <a:custGeom>
            <a:avLst/>
            <a:gdLst/>
            <a:ahLst/>
            <a:cxnLst/>
            <a:rect l="l" t="t" r="r" b="b"/>
            <a:pathLst>
              <a:path w="328929" h="228600">
                <a:moveTo>
                  <a:pt x="189229" y="22860"/>
                </a:moveTo>
                <a:lnTo>
                  <a:pt x="157479" y="22860"/>
                </a:lnTo>
                <a:lnTo>
                  <a:pt x="170179" y="34289"/>
                </a:lnTo>
                <a:lnTo>
                  <a:pt x="175259" y="45720"/>
                </a:lnTo>
                <a:lnTo>
                  <a:pt x="177800" y="77470"/>
                </a:lnTo>
                <a:lnTo>
                  <a:pt x="180339" y="125730"/>
                </a:lnTo>
                <a:lnTo>
                  <a:pt x="177800" y="160020"/>
                </a:lnTo>
                <a:lnTo>
                  <a:pt x="181609" y="185420"/>
                </a:lnTo>
                <a:lnTo>
                  <a:pt x="189229" y="210820"/>
                </a:lnTo>
                <a:lnTo>
                  <a:pt x="190500" y="227330"/>
                </a:lnTo>
                <a:lnTo>
                  <a:pt x="213359" y="228600"/>
                </a:lnTo>
                <a:lnTo>
                  <a:pt x="219709" y="217170"/>
                </a:lnTo>
                <a:lnTo>
                  <a:pt x="223519" y="199389"/>
                </a:lnTo>
                <a:lnTo>
                  <a:pt x="228450" y="191770"/>
                </a:lnTo>
                <a:lnTo>
                  <a:pt x="201929" y="191770"/>
                </a:lnTo>
                <a:lnTo>
                  <a:pt x="195579" y="168910"/>
                </a:lnTo>
                <a:lnTo>
                  <a:pt x="195579" y="72389"/>
                </a:lnTo>
                <a:lnTo>
                  <a:pt x="189229" y="22860"/>
                </a:lnTo>
                <a:close/>
              </a:path>
              <a:path w="328929" h="228600">
                <a:moveTo>
                  <a:pt x="297179" y="147320"/>
                </a:moveTo>
                <a:lnTo>
                  <a:pt x="275589" y="147320"/>
                </a:lnTo>
                <a:lnTo>
                  <a:pt x="245109" y="157480"/>
                </a:lnTo>
                <a:lnTo>
                  <a:pt x="226059" y="173989"/>
                </a:lnTo>
                <a:lnTo>
                  <a:pt x="215900" y="187960"/>
                </a:lnTo>
                <a:lnTo>
                  <a:pt x="201929" y="191770"/>
                </a:lnTo>
                <a:lnTo>
                  <a:pt x="228450" y="191770"/>
                </a:lnTo>
                <a:lnTo>
                  <a:pt x="237489" y="177800"/>
                </a:lnTo>
                <a:lnTo>
                  <a:pt x="261619" y="162560"/>
                </a:lnTo>
                <a:lnTo>
                  <a:pt x="326954" y="162560"/>
                </a:lnTo>
                <a:lnTo>
                  <a:pt x="328929" y="153670"/>
                </a:lnTo>
                <a:lnTo>
                  <a:pt x="297179" y="147320"/>
                </a:lnTo>
                <a:close/>
              </a:path>
              <a:path w="328929" h="228600">
                <a:moveTo>
                  <a:pt x="326954" y="162560"/>
                </a:moveTo>
                <a:lnTo>
                  <a:pt x="279400" y="162560"/>
                </a:lnTo>
                <a:lnTo>
                  <a:pt x="297179" y="170180"/>
                </a:lnTo>
                <a:lnTo>
                  <a:pt x="308609" y="176530"/>
                </a:lnTo>
                <a:lnTo>
                  <a:pt x="320039" y="173989"/>
                </a:lnTo>
                <a:lnTo>
                  <a:pt x="326389" y="165100"/>
                </a:lnTo>
                <a:lnTo>
                  <a:pt x="326954" y="162560"/>
                </a:lnTo>
                <a:close/>
              </a:path>
              <a:path w="328929" h="228600">
                <a:moveTo>
                  <a:pt x="166369" y="0"/>
                </a:moveTo>
                <a:lnTo>
                  <a:pt x="130809" y="8889"/>
                </a:lnTo>
                <a:lnTo>
                  <a:pt x="67309" y="45720"/>
                </a:lnTo>
                <a:lnTo>
                  <a:pt x="36829" y="72389"/>
                </a:lnTo>
                <a:lnTo>
                  <a:pt x="26669" y="74930"/>
                </a:lnTo>
                <a:lnTo>
                  <a:pt x="12700" y="77470"/>
                </a:lnTo>
                <a:lnTo>
                  <a:pt x="0" y="87630"/>
                </a:lnTo>
                <a:lnTo>
                  <a:pt x="0" y="107950"/>
                </a:lnTo>
                <a:lnTo>
                  <a:pt x="11429" y="120650"/>
                </a:lnTo>
                <a:lnTo>
                  <a:pt x="29209" y="120650"/>
                </a:lnTo>
                <a:lnTo>
                  <a:pt x="44450" y="111760"/>
                </a:lnTo>
                <a:lnTo>
                  <a:pt x="73659" y="85089"/>
                </a:lnTo>
                <a:lnTo>
                  <a:pt x="127000" y="34289"/>
                </a:lnTo>
                <a:lnTo>
                  <a:pt x="144779" y="22860"/>
                </a:lnTo>
                <a:lnTo>
                  <a:pt x="189229" y="22860"/>
                </a:lnTo>
                <a:lnTo>
                  <a:pt x="180339" y="5080"/>
                </a:lnTo>
                <a:lnTo>
                  <a:pt x="1663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326890" y="3041650"/>
            <a:ext cx="224790" cy="240029"/>
          </a:xfrm>
          <a:custGeom>
            <a:avLst/>
            <a:gdLst/>
            <a:ahLst/>
            <a:cxnLst/>
            <a:rect l="l" t="t" r="r" b="b"/>
            <a:pathLst>
              <a:path w="224789" h="240029">
                <a:moveTo>
                  <a:pt x="224789" y="146050"/>
                </a:moveTo>
                <a:lnTo>
                  <a:pt x="199389" y="146050"/>
                </a:lnTo>
                <a:lnTo>
                  <a:pt x="207010" y="151129"/>
                </a:lnTo>
                <a:lnTo>
                  <a:pt x="203200" y="157479"/>
                </a:lnTo>
                <a:lnTo>
                  <a:pt x="195580" y="162560"/>
                </a:lnTo>
                <a:lnTo>
                  <a:pt x="177800" y="176529"/>
                </a:lnTo>
                <a:lnTo>
                  <a:pt x="160020" y="196850"/>
                </a:lnTo>
                <a:lnTo>
                  <a:pt x="146050" y="214629"/>
                </a:lnTo>
                <a:lnTo>
                  <a:pt x="147320" y="233679"/>
                </a:lnTo>
                <a:lnTo>
                  <a:pt x="153670" y="240029"/>
                </a:lnTo>
                <a:lnTo>
                  <a:pt x="160020" y="240029"/>
                </a:lnTo>
                <a:lnTo>
                  <a:pt x="165100" y="222250"/>
                </a:lnTo>
                <a:lnTo>
                  <a:pt x="180339" y="194310"/>
                </a:lnTo>
                <a:lnTo>
                  <a:pt x="193039" y="176529"/>
                </a:lnTo>
                <a:lnTo>
                  <a:pt x="207010" y="165100"/>
                </a:lnTo>
                <a:lnTo>
                  <a:pt x="222250" y="156210"/>
                </a:lnTo>
                <a:lnTo>
                  <a:pt x="224789" y="146050"/>
                </a:lnTo>
                <a:close/>
              </a:path>
              <a:path w="224789" h="240029">
                <a:moveTo>
                  <a:pt x="21589" y="0"/>
                </a:moveTo>
                <a:lnTo>
                  <a:pt x="6350" y="5079"/>
                </a:lnTo>
                <a:lnTo>
                  <a:pt x="0" y="20320"/>
                </a:lnTo>
                <a:lnTo>
                  <a:pt x="5080" y="46989"/>
                </a:lnTo>
                <a:lnTo>
                  <a:pt x="10160" y="114300"/>
                </a:lnTo>
                <a:lnTo>
                  <a:pt x="11430" y="151129"/>
                </a:lnTo>
                <a:lnTo>
                  <a:pt x="15239" y="170179"/>
                </a:lnTo>
                <a:lnTo>
                  <a:pt x="21589" y="184150"/>
                </a:lnTo>
                <a:lnTo>
                  <a:pt x="31750" y="189229"/>
                </a:lnTo>
                <a:lnTo>
                  <a:pt x="58420" y="187960"/>
                </a:lnTo>
                <a:lnTo>
                  <a:pt x="83820" y="176529"/>
                </a:lnTo>
                <a:lnTo>
                  <a:pt x="96715" y="168910"/>
                </a:lnTo>
                <a:lnTo>
                  <a:pt x="54610" y="168910"/>
                </a:lnTo>
                <a:lnTo>
                  <a:pt x="41910" y="165100"/>
                </a:lnTo>
                <a:lnTo>
                  <a:pt x="36830" y="142239"/>
                </a:lnTo>
                <a:lnTo>
                  <a:pt x="36900" y="135889"/>
                </a:lnTo>
                <a:lnTo>
                  <a:pt x="38100" y="114300"/>
                </a:lnTo>
                <a:lnTo>
                  <a:pt x="39370" y="71120"/>
                </a:lnTo>
                <a:lnTo>
                  <a:pt x="46989" y="16510"/>
                </a:lnTo>
                <a:lnTo>
                  <a:pt x="41910" y="2539"/>
                </a:lnTo>
                <a:lnTo>
                  <a:pt x="21589" y="0"/>
                </a:lnTo>
                <a:close/>
              </a:path>
              <a:path w="224789" h="240029">
                <a:moveTo>
                  <a:pt x="208280" y="135889"/>
                </a:moveTo>
                <a:lnTo>
                  <a:pt x="184150" y="135889"/>
                </a:lnTo>
                <a:lnTo>
                  <a:pt x="152400" y="139700"/>
                </a:lnTo>
                <a:lnTo>
                  <a:pt x="121920" y="144779"/>
                </a:lnTo>
                <a:lnTo>
                  <a:pt x="95250" y="151129"/>
                </a:lnTo>
                <a:lnTo>
                  <a:pt x="71120" y="165100"/>
                </a:lnTo>
                <a:lnTo>
                  <a:pt x="54610" y="168910"/>
                </a:lnTo>
                <a:lnTo>
                  <a:pt x="96715" y="168910"/>
                </a:lnTo>
                <a:lnTo>
                  <a:pt x="111760" y="160020"/>
                </a:lnTo>
                <a:lnTo>
                  <a:pt x="138430" y="151129"/>
                </a:lnTo>
                <a:lnTo>
                  <a:pt x="172720" y="146050"/>
                </a:lnTo>
                <a:lnTo>
                  <a:pt x="224789" y="146050"/>
                </a:lnTo>
                <a:lnTo>
                  <a:pt x="218439" y="138429"/>
                </a:lnTo>
                <a:lnTo>
                  <a:pt x="208280" y="1358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16450" y="3176270"/>
            <a:ext cx="106680" cy="34290"/>
          </a:xfrm>
          <a:custGeom>
            <a:avLst/>
            <a:gdLst/>
            <a:ahLst/>
            <a:cxnLst/>
            <a:rect l="l" t="t" r="r" b="b"/>
            <a:pathLst>
              <a:path w="106679" h="34289">
                <a:moveTo>
                  <a:pt x="15239" y="0"/>
                </a:moveTo>
                <a:lnTo>
                  <a:pt x="2539" y="0"/>
                </a:lnTo>
                <a:lnTo>
                  <a:pt x="0" y="8889"/>
                </a:lnTo>
                <a:lnTo>
                  <a:pt x="6350" y="15239"/>
                </a:lnTo>
                <a:lnTo>
                  <a:pt x="21589" y="16509"/>
                </a:lnTo>
                <a:lnTo>
                  <a:pt x="58420" y="22859"/>
                </a:lnTo>
                <a:lnTo>
                  <a:pt x="106679" y="34289"/>
                </a:lnTo>
                <a:lnTo>
                  <a:pt x="52070" y="8889"/>
                </a:lnTo>
                <a:lnTo>
                  <a:pt x="15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587240" y="3206750"/>
            <a:ext cx="30480" cy="91440"/>
          </a:xfrm>
          <a:custGeom>
            <a:avLst/>
            <a:gdLst/>
            <a:ahLst/>
            <a:cxnLst/>
            <a:rect l="l" t="t" r="r" b="b"/>
            <a:pathLst>
              <a:path w="30479" h="91439">
                <a:moveTo>
                  <a:pt x="12700" y="0"/>
                </a:moveTo>
                <a:lnTo>
                  <a:pt x="6350" y="0"/>
                </a:lnTo>
                <a:lnTo>
                  <a:pt x="0" y="3810"/>
                </a:lnTo>
                <a:lnTo>
                  <a:pt x="0" y="16510"/>
                </a:lnTo>
                <a:lnTo>
                  <a:pt x="15239" y="57150"/>
                </a:lnTo>
                <a:lnTo>
                  <a:pt x="30480" y="91439"/>
                </a:lnTo>
                <a:lnTo>
                  <a:pt x="29210" y="45720"/>
                </a:lnTo>
                <a:lnTo>
                  <a:pt x="21589" y="11429"/>
                </a:lnTo>
                <a:lnTo>
                  <a:pt x="12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631690" y="3021329"/>
            <a:ext cx="67310" cy="35560"/>
          </a:xfrm>
          <a:custGeom>
            <a:avLst/>
            <a:gdLst/>
            <a:ahLst/>
            <a:cxnLst/>
            <a:rect l="l" t="t" r="r" b="b"/>
            <a:pathLst>
              <a:path w="67310" h="35560">
                <a:moveTo>
                  <a:pt x="52070" y="0"/>
                </a:moveTo>
                <a:lnTo>
                  <a:pt x="30480" y="1270"/>
                </a:lnTo>
                <a:lnTo>
                  <a:pt x="12700" y="10160"/>
                </a:lnTo>
                <a:lnTo>
                  <a:pt x="0" y="22860"/>
                </a:lnTo>
                <a:lnTo>
                  <a:pt x="2539" y="34290"/>
                </a:lnTo>
                <a:lnTo>
                  <a:pt x="12700" y="35560"/>
                </a:lnTo>
                <a:lnTo>
                  <a:pt x="20320" y="29210"/>
                </a:lnTo>
                <a:lnTo>
                  <a:pt x="25400" y="20320"/>
                </a:lnTo>
                <a:lnTo>
                  <a:pt x="34289" y="11430"/>
                </a:lnTo>
                <a:lnTo>
                  <a:pt x="43180" y="6350"/>
                </a:lnTo>
                <a:lnTo>
                  <a:pt x="67310" y="3810"/>
                </a:lnTo>
                <a:lnTo>
                  <a:pt x="520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901189" y="2739501"/>
            <a:ext cx="1294130" cy="9886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33679">
              <a:lnSpc>
                <a:spcPct val="128200"/>
              </a:lnSpc>
            </a:pPr>
            <a:r>
              <a:rPr sz="1800" spc="-5" dirty="0">
                <a:latin typeface="Arial"/>
                <a:cs typeface="Arial"/>
              </a:rPr>
              <a:t>local </a:t>
            </a:r>
            <a:r>
              <a:rPr sz="1800" spc="-10" dirty="0">
                <a:latin typeface="Arial"/>
                <a:cs typeface="Arial"/>
              </a:rPr>
              <a:t>code  </a:t>
            </a:r>
            <a:r>
              <a:rPr sz="1800" dirty="0">
                <a:latin typeface="Arial"/>
                <a:cs typeface="Arial"/>
              </a:rPr>
              <a:t>remote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code</a:t>
            </a:r>
            <a:endParaRPr sz="180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(a</a:t>
            </a:r>
            <a:r>
              <a:rPr sz="1800" spc="-15" dirty="0">
                <a:latin typeface="Arial"/>
                <a:cs typeface="Arial"/>
              </a:rPr>
              <a:t>p</a:t>
            </a:r>
            <a:r>
              <a:rPr sz="1800" spc="-5" dirty="0">
                <a:latin typeface="Arial"/>
                <a:cs typeface="Arial"/>
              </a:rPr>
              <a:t>p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spc="-5" dirty="0">
                <a:latin typeface="Arial"/>
                <a:cs typeface="Arial"/>
              </a:rPr>
              <a:t>e</a:t>
            </a:r>
            <a:r>
              <a:rPr sz="1800" spc="5" dirty="0">
                <a:latin typeface="Arial"/>
                <a:cs typeface="Arial"/>
              </a:rPr>
              <a:t>t</a:t>
            </a:r>
            <a:r>
              <a:rPr sz="1800" spc="-15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200400" y="2971800"/>
            <a:ext cx="538480" cy="0"/>
          </a:xfrm>
          <a:custGeom>
            <a:avLst/>
            <a:gdLst/>
            <a:ahLst/>
            <a:cxnLst/>
            <a:rect l="l" t="t" r="r" b="b"/>
            <a:pathLst>
              <a:path w="538479">
                <a:moveTo>
                  <a:pt x="0" y="0"/>
                </a:moveTo>
                <a:lnTo>
                  <a:pt x="538479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733800" y="29337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200400" y="3429000"/>
            <a:ext cx="2595880" cy="0"/>
          </a:xfrm>
          <a:custGeom>
            <a:avLst/>
            <a:gdLst/>
            <a:ahLst/>
            <a:cxnLst/>
            <a:rect l="l" t="t" r="r" b="b"/>
            <a:pathLst>
              <a:path w="2595879">
                <a:moveTo>
                  <a:pt x="0" y="0"/>
                </a:moveTo>
                <a:lnTo>
                  <a:pt x="2595879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791200" y="33909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50" name="object 3">
            <a:extLst>
              <a:ext uri="{FF2B5EF4-FFF2-40B4-BE49-F238E27FC236}">
                <a16:creationId xmlns:a16="http://schemas.microsoft.com/office/drawing/2014/main" id="{FCC6FFBE-0F8D-4EB9-9783-96EC7768B000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The concept </a:t>
            </a:r>
            <a:r>
              <a:rPr dirty="0"/>
              <a:t>of </a:t>
            </a:r>
            <a:r>
              <a:rPr spc="-5" dirty="0"/>
              <a:t>trusted</a:t>
            </a:r>
            <a:r>
              <a:rPr spc="-30" dirty="0"/>
              <a:t> </a:t>
            </a:r>
            <a:r>
              <a:rPr spc="-5" dirty="0"/>
              <a:t>code</a:t>
            </a:r>
          </a:p>
        </p:txBody>
      </p:sp>
      <p:sp>
        <p:nvSpPr>
          <p:cNvPr id="5" name="object 5"/>
          <p:cNvSpPr/>
          <p:nvPr/>
        </p:nvSpPr>
        <p:spPr>
          <a:xfrm>
            <a:off x="3606800" y="2222500"/>
            <a:ext cx="2971800" cy="2209800"/>
          </a:xfrm>
          <a:custGeom>
            <a:avLst/>
            <a:gdLst/>
            <a:ahLst/>
            <a:cxnLst/>
            <a:rect l="l" t="t" r="r" b="b"/>
            <a:pathLst>
              <a:path w="2971800" h="2209800">
                <a:moveTo>
                  <a:pt x="0" y="0"/>
                </a:moveTo>
                <a:lnTo>
                  <a:pt x="2971800" y="0"/>
                </a:lnTo>
                <a:lnTo>
                  <a:pt x="2971800" y="2209800"/>
                </a:ln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rgbClr val="EFA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06800" y="2222500"/>
            <a:ext cx="2971800" cy="2209800"/>
          </a:xfrm>
          <a:custGeom>
            <a:avLst/>
            <a:gdLst/>
            <a:ahLst/>
            <a:cxnLst/>
            <a:rect l="l" t="t" r="r" b="b"/>
            <a:pathLst>
              <a:path w="2971800" h="2209800">
                <a:moveTo>
                  <a:pt x="0" y="0"/>
                </a:moveTo>
                <a:lnTo>
                  <a:pt x="2971800" y="0"/>
                </a:lnTo>
                <a:lnTo>
                  <a:pt x="2971800" y="2209800"/>
                </a:ln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06800" y="2222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78600" y="443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59400" y="2984500"/>
            <a:ext cx="1066800" cy="990600"/>
          </a:xfrm>
          <a:custGeom>
            <a:avLst/>
            <a:gdLst/>
            <a:ahLst/>
            <a:cxnLst/>
            <a:rect l="l" t="t" r="r" b="b"/>
            <a:pathLst>
              <a:path w="1066800" h="990600">
                <a:moveTo>
                  <a:pt x="0" y="0"/>
                </a:moveTo>
                <a:lnTo>
                  <a:pt x="1066800" y="0"/>
                </a:lnTo>
                <a:lnTo>
                  <a:pt x="1066800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59400" y="2984500"/>
            <a:ext cx="1066800" cy="990600"/>
          </a:xfrm>
          <a:custGeom>
            <a:avLst/>
            <a:gdLst/>
            <a:ahLst/>
            <a:cxnLst/>
            <a:rect l="l" t="t" r="r" b="b"/>
            <a:pathLst>
              <a:path w="1066800" h="990600">
                <a:moveTo>
                  <a:pt x="0" y="0"/>
                </a:moveTo>
                <a:lnTo>
                  <a:pt x="1066800" y="0"/>
                </a:lnTo>
                <a:lnTo>
                  <a:pt x="1066800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59400" y="2984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26200" y="39751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420359" y="3028950"/>
            <a:ext cx="69913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sandbox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126479" y="3213100"/>
            <a:ext cx="130810" cy="162560"/>
          </a:xfrm>
          <a:custGeom>
            <a:avLst/>
            <a:gdLst/>
            <a:ahLst/>
            <a:cxnLst/>
            <a:rect l="l" t="t" r="r" b="b"/>
            <a:pathLst>
              <a:path w="130810" h="162560">
                <a:moveTo>
                  <a:pt x="130208" y="124460"/>
                </a:moveTo>
                <a:lnTo>
                  <a:pt x="40640" y="124460"/>
                </a:lnTo>
                <a:lnTo>
                  <a:pt x="43180" y="130810"/>
                </a:lnTo>
                <a:lnTo>
                  <a:pt x="58420" y="147320"/>
                </a:lnTo>
                <a:lnTo>
                  <a:pt x="76200" y="161289"/>
                </a:lnTo>
                <a:lnTo>
                  <a:pt x="97790" y="162560"/>
                </a:lnTo>
                <a:lnTo>
                  <a:pt x="116840" y="157479"/>
                </a:lnTo>
                <a:lnTo>
                  <a:pt x="127000" y="144779"/>
                </a:lnTo>
                <a:lnTo>
                  <a:pt x="130208" y="124460"/>
                </a:lnTo>
                <a:close/>
              </a:path>
              <a:path w="130810" h="162560">
                <a:moveTo>
                  <a:pt x="52070" y="0"/>
                </a:moveTo>
                <a:lnTo>
                  <a:pt x="31750" y="5079"/>
                </a:lnTo>
                <a:lnTo>
                  <a:pt x="21590" y="17779"/>
                </a:lnTo>
                <a:lnTo>
                  <a:pt x="17780" y="34289"/>
                </a:lnTo>
                <a:lnTo>
                  <a:pt x="17780" y="60960"/>
                </a:lnTo>
                <a:lnTo>
                  <a:pt x="22860" y="88900"/>
                </a:lnTo>
                <a:lnTo>
                  <a:pt x="29210" y="106679"/>
                </a:lnTo>
                <a:lnTo>
                  <a:pt x="31750" y="111760"/>
                </a:lnTo>
                <a:lnTo>
                  <a:pt x="0" y="139700"/>
                </a:lnTo>
                <a:lnTo>
                  <a:pt x="1270" y="144779"/>
                </a:lnTo>
                <a:lnTo>
                  <a:pt x="8890" y="144779"/>
                </a:lnTo>
                <a:lnTo>
                  <a:pt x="40640" y="124460"/>
                </a:lnTo>
                <a:lnTo>
                  <a:pt x="130208" y="124460"/>
                </a:lnTo>
                <a:lnTo>
                  <a:pt x="116840" y="57150"/>
                </a:lnTo>
                <a:lnTo>
                  <a:pt x="87630" y="11429"/>
                </a:lnTo>
                <a:lnTo>
                  <a:pt x="72390" y="2539"/>
                </a:lnTo>
                <a:lnTo>
                  <a:pt x="520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67450" y="3392170"/>
            <a:ext cx="123189" cy="279400"/>
          </a:xfrm>
          <a:custGeom>
            <a:avLst/>
            <a:gdLst/>
            <a:ahLst/>
            <a:cxnLst/>
            <a:rect l="l" t="t" r="r" b="b"/>
            <a:pathLst>
              <a:path w="123189" h="279400">
                <a:moveTo>
                  <a:pt x="19050" y="0"/>
                </a:moveTo>
                <a:lnTo>
                  <a:pt x="5079" y="1269"/>
                </a:lnTo>
                <a:lnTo>
                  <a:pt x="0" y="12700"/>
                </a:lnTo>
                <a:lnTo>
                  <a:pt x="0" y="29209"/>
                </a:lnTo>
                <a:lnTo>
                  <a:pt x="11429" y="35559"/>
                </a:lnTo>
                <a:lnTo>
                  <a:pt x="30479" y="44450"/>
                </a:lnTo>
                <a:lnTo>
                  <a:pt x="62229" y="64769"/>
                </a:lnTo>
                <a:lnTo>
                  <a:pt x="82550" y="88900"/>
                </a:lnTo>
                <a:lnTo>
                  <a:pt x="100329" y="110489"/>
                </a:lnTo>
                <a:lnTo>
                  <a:pt x="105410" y="121919"/>
                </a:lnTo>
                <a:lnTo>
                  <a:pt x="102870" y="125729"/>
                </a:lnTo>
                <a:lnTo>
                  <a:pt x="92710" y="137159"/>
                </a:lnTo>
                <a:lnTo>
                  <a:pt x="72389" y="156209"/>
                </a:lnTo>
                <a:lnTo>
                  <a:pt x="58420" y="168909"/>
                </a:lnTo>
                <a:lnTo>
                  <a:pt x="33020" y="194309"/>
                </a:lnTo>
                <a:lnTo>
                  <a:pt x="33020" y="207009"/>
                </a:lnTo>
                <a:lnTo>
                  <a:pt x="44450" y="213359"/>
                </a:lnTo>
                <a:lnTo>
                  <a:pt x="58420" y="229869"/>
                </a:lnTo>
                <a:lnTo>
                  <a:pt x="69850" y="256539"/>
                </a:lnTo>
                <a:lnTo>
                  <a:pt x="69850" y="274319"/>
                </a:lnTo>
                <a:lnTo>
                  <a:pt x="73660" y="274319"/>
                </a:lnTo>
                <a:lnTo>
                  <a:pt x="76200" y="279399"/>
                </a:lnTo>
                <a:lnTo>
                  <a:pt x="81279" y="279399"/>
                </a:lnTo>
                <a:lnTo>
                  <a:pt x="90170" y="267969"/>
                </a:lnTo>
                <a:lnTo>
                  <a:pt x="90170" y="251459"/>
                </a:lnTo>
                <a:lnTo>
                  <a:pt x="80010" y="231139"/>
                </a:lnTo>
                <a:lnTo>
                  <a:pt x="69850" y="218439"/>
                </a:lnTo>
                <a:lnTo>
                  <a:pt x="49529" y="204469"/>
                </a:lnTo>
                <a:lnTo>
                  <a:pt x="44450" y="201929"/>
                </a:lnTo>
                <a:lnTo>
                  <a:pt x="53339" y="189229"/>
                </a:lnTo>
                <a:lnTo>
                  <a:pt x="81279" y="166369"/>
                </a:lnTo>
                <a:lnTo>
                  <a:pt x="110489" y="144779"/>
                </a:lnTo>
                <a:lnTo>
                  <a:pt x="121920" y="128269"/>
                </a:lnTo>
                <a:lnTo>
                  <a:pt x="123189" y="114300"/>
                </a:lnTo>
                <a:lnTo>
                  <a:pt x="116839" y="96519"/>
                </a:lnTo>
                <a:lnTo>
                  <a:pt x="88900" y="64769"/>
                </a:lnTo>
                <a:lnTo>
                  <a:pt x="58420" y="35559"/>
                </a:lnTo>
                <a:lnTo>
                  <a:pt x="35560" y="11429"/>
                </a:lnTo>
                <a:lnTo>
                  <a:pt x="190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083300" y="3398520"/>
            <a:ext cx="134620" cy="255270"/>
          </a:xfrm>
          <a:custGeom>
            <a:avLst/>
            <a:gdLst/>
            <a:ahLst/>
            <a:cxnLst/>
            <a:rect l="l" t="t" r="r" b="b"/>
            <a:pathLst>
              <a:path w="134620" h="255270">
                <a:moveTo>
                  <a:pt x="125729" y="0"/>
                </a:moveTo>
                <a:lnTo>
                  <a:pt x="111760" y="2539"/>
                </a:lnTo>
                <a:lnTo>
                  <a:pt x="100329" y="5079"/>
                </a:lnTo>
                <a:lnTo>
                  <a:pt x="80010" y="19050"/>
                </a:lnTo>
                <a:lnTo>
                  <a:pt x="60960" y="36829"/>
                </a:lnTo>
                <a:lnTo>
                  <a:pt x="36829" y="54609"/>
                </a:lnTo>
                <a:lnTo>
                  <a:pt x="11429" y="74929"/>
                </a:lnTo>
                <a:lnTo>
                  <a:pt x="0" y="86359"/>
                </a:lnTo>
                <a:lnTo>
                  <a:pt x="0" y="106679"/>
                </a:lnTo>
                <a:lnTo>
                  <a:pt x="43179" y="154939"/>
                </a:lnTo>
                <a:lnTo>
                  <a:pt x="97789" y="179069"/>
                </a:lnTo>
                <a:lnTo>
                  <a:pt x="109220" y="185419"/>
                </a:lnTo>
                <a:lnTo>
                  <a:pt x="102870" y="196850"/>
                </a:lnTo>
                <a:lnTo>
                  <a:pt x="91439" y="209549"/>
                </a:lnTo>
                <a:lnTo>
                  <a:pt x="80010" y="227329"/>
                </a:lnTo>
                <a:lnTo>
                  <a:pt x="77470" y="243839"/>
                </a:lnTo>
                <a:lnTo>
                  <a:pt x="86360" y="255269"/>
                </a:lnTo>
                <a:lnTo>
                  <a:pt x="95250" y="255269"/>
                </a:lnTo>
                <a:lnTo>
                  <a:pt x="93979" y="237489"/>
                </a:lnTo>
                <a:lnTo>
                  <a:pt x="100329" y="214629"/>
                </a:lnTo>
                <a:lnTo>
                  <a:pt x="114300" y="198119"/>
                </a:lnTo>
                <a:lnTo>
                  <a:pt x="124460" y="191769"/>
                </a:lnTo>
                <a:lnTo>
                  <a:pt x="124460" y="182879"/>
                </a:lnTo>
                <a:lnTo>
                  <a:pt x="81279" y="162559"/>
                </a:lnTo>
                <a:lnTo>
                  <a:pt x="34289" y="128269"/>
                </a:lnTo>
                <a:lnTo>
                  <a:pt x="16510" y="101600"/>
                </a:lnTo>
                <a:lnTo>
                  <a:pt x="21589" y="90169"/>
                </a:lnTo>
                <a:lnTo>
                  <a:pt x="36829" y="76200"/>
                </a:lnTo>
                <a:lnTo>
                  <a:pt x="57150" y="57150"/>
                </a:lnTo>
                <a:lnTo>
                  <a:pt x="81279" y="43179"/>
                </a:lnTo>
                <a:lnTo>
                  <a:pt x="100329" y="34289"/>
                </a:lnTo>
                <a:lnTo>
                  <a:pt x="120650" y="31750"/>
                </a:lnTo>
                <a:lnTo>
                  <a:pt x="130810" y="25400"/>
                </a:lnTo>
                <a:lnTo>
                  <a:pt x="134620" y="16509"/>
                </a:lnTo>
                <a:lnTo>
                  <a:pt x="133350" y="5079"/>
                </a:lnTo>
                <a:lnTo>
                  <a:pt x="1257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197600" y="3384550"/>
            <a:ext cx="99060" cy="284480"/>
          </a:xfrm>
          <a:custGeom>
            <a:avLst/>
            <a:gdLst/>
            <a:ahLst/>
            <a:cxnLst/>
            <a:rect l="l" t="t" r="r" b="b"/>
            <a:pathLst>
              <a:path w="99060" h="284479">
                <a:moveTo>
                  <a:pt x="46989" y="0"/>
                </a:moveTo>
                <a:lnTo>
                  <a:pt x="35560" y="0"/>
                </a:lnTo>
                <a:lnTo>
                  <a:pt x="24129" y="2539"/>
                </a:lnTo>
                <a:lnTo>
                  <a:pt x="17779" y="13970"/>
                </a:lnTo>
                <a:lnTo>
                  <a:pt x="10160" y="31750"/>
                </a:lnTo>
                <a:lnTo>
                  <a:pt x="5079" y="57150"/>
                </a:lnTo>
                <a:lnTo>
                  <a:pt x="0" y="80010"/>
                </a:lnTo>
                <a:lnTo>
                  <a:pt x="0" y="120650"/>
                </a:lnTo>
                <a:lnTo>
                  <a:pt x="1270" y="160020"/>
                </a:lnTo>
                <a:lnTo>
                  <a:pt x="6350" y="200660"/>
                </a:lnTo>
                <a:lnTo>
                  <a:pt x="8889" y="222250"/>
                </a:lnTo>
                <a:lnTo>
                  <a:pt x="12700" y="246380"/>
                </a:lnTo>
                <a:lnTo>
                  <a:pt x="21589" y="269239"/>
                </a:lnTo>
                <a:lnTo>
                  <a:pt x="38100" y="280669"/>
                </a:lnTo>
                <a:lnTo>
                  <a:pt x="58420" y="284480"/>
                </a:lnTo>
                <a:lnTo>
                  <a:pt x="71120" y="279400"/>
                </a:lnTo>
                <a:lnTo>
                  <a:pt x="82550" y="271780"/>
                </a:lnTo>
                <a:lnTo>
                  <a:pt x="87629" y="255269"/>
                </a:lnTo>
                <a:lnTo>
                  <a:pt x="96520" y="232410"/>
                </a:lnTo>
                <a:lnTo>
                  <a:pt x="96520" y="214629"/>
                </a:lnTo>
                <a:lnTo>
                  <a:pt x="99060" y="185420"/>
                </a:lnTo>
                <a:lnTo>
                  <a:pt x="99060" y="153670"/>
                </a:lnTo>
                <a:lnTo>
                  <a:pt x="96520" y="120650"/>
                </a:lnTo>
                <a:lnTo>
                  <a:pt x="91439" y="77470"/>
                </a:lnTo>
                <a:lnTo>
                  <a:pt x="82550" y="40639"/>
                </a:lnTo>
                <a:lnTo>
                  <a:pt x="69850" y="17779"/>
                </a:lnTo>
                <a:lnTo>
                  <a:pt x="62229" y="2539"/>
                </a:lnTo>
                <a:lnTo>
                  <a:pt x="55879" y="2539"/>
                </a:lnTo>
                <a:lnTo>
                  <a:pt x="469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64909" y="3624579"/>
            <a:ext cx="153670" cy="337820"/>
          </a:xfrm>
          <a:custGeom>
            <a:avLst/>
            <a:gdLst/>
            <a:ahLst/>
            <a:cxnLst/>
            <a:rect l="l" t="t" r="r" b="b"/>
            <a:pathLst>
              <a:path w="153670" h="337820">
                <a:moveTo>
                  <a:pt x="13969" y="0"/>
                </a:moveTo>
                <a:lnTo>
                  <a:pt x="7619" y="2540"/>
                </a:lnTo>
                <a:lnTo>
                  <a:pt x="2539" y="13970"/>
                </a:lnTo>
                <a:lnTo>
                  <a:pt x="0" y="27940"/>
                </a:lnTo>
                <a:lnTo>
                  <a:pt x="0" y="43180"/>
                </a:lnTo>
                <a:lnTo>
                  <a:pt x="13969" y="66040"/>
                </a:lnTo>
                <a:lnTo>
                  <a:pt x="27939" y="104140"/>
                </a:lnTo>
                <a:lnTo>
                  <a:pt x="38100" y="138430"/>
                </a:lnTo>
                <a:lnTo>
                  <a:pt x="43179" y="166370"/>
                </a:lnTo>
                <a:lnTo>
                  <a:pt x="43179" y="182880"/>
                </a:lnTo>
                <a:lnTo>
                  <a:pt x="27939" y="207010"/>
                </a:lnTo>
                <a:lnTo>
                  <a:pt x="16510" y="246380"/>
                </a:lnTo>
                <a:lnTo>
                  <a:pt x="13969" y="288290"/>
                </a:lnTo>
                <a:lnTo>
                  <a:pt x="20319" y="327660"/>
                </a:lnTo>
                <a:lnTo>
                  <a:pt x="27939" y="337820"/>
                </a:lnTo>
                <a:lnTo>
                  <a:pt x="40639" y="337820"/>
                </a:lnTo>
                <a:lnTo>
                  <a:pt x="46989" y="332740"/>
                </a:lnTo>
                <a:lnTo>
                  <a:pt x="57996" y="327660"/>
                </a:lnTo>
                <a:lnTo>
                  <a:pt x="38100" y="327660"/>
                </a:lnTo>
                <a:lnTo>
                  <a:pt x="27939" y="321310"/>
                </a:lnTo>
                <a:lnTo>
                  <a:pt x="25400" y="284480"/>
                </a:lnTo>
                <a:lnTo>
                  <a:pt x="25400" y="261620"/>
                </a:lnTo>
                <a:lnTo>
                  <a:pt x="34289" y="231140"/>
                </a:lnTo>
                <a:lnTo>
                  <a:pt x="43179" y="208280"/>
                </a:lnTo>
                <a:lnTo>
                  <a:pt x="55879" y="189230"/>
                </a:lnTo>
                <a:lnTo>
                  <a:pt x="60960" y="173990"/>
                </a:lnTo>
                <a:lnTo>
                  <a:pt x="60960" y="153670"/>
                </a:lnTo>
                <a:lnTo>
                  <a:pt x="54610" y="123190"/>
                </a:lnTo>
                <a:lnTo>
                  <a:pt x="45719" y="85090"/>
                </a:lnTo>
                <a:lnTo>
                  <a:pt x="40639" y="60960"/>
                </a:lnTo>
                <a:lnTo>
                  <a:pt x="27939" y="27940"/>
                </a:lnTo>
                <a:lnTo>
                  <a:pt x="22860" y="11430"/>
                </a:lnTo>
                <a:lnTo>
                  <a:pt x="13969" y="0"/>
                </a:lnTo>
                <a:close/>
              </a:path>
              <a:path w="153670" h="337820">
                <a:moveTo>
                  <a:pt x="152944" y="321310"/>
                </a:moveTo>
                <a:lnTo>
                  <a:pt x="77469" y="321310"/>
                </a:lnTo>
                <a:lnTo>
                  <a:pt x="113029" y="325120"/>
                </a:lnTo>
                <a:lnTo>
                  <a:pt x="135889" y="332740"/>
                </a:lnTo>
                <a:lnTo>
                  <a:pt x="147319" y="332740"/>
                </a:lnTo>
                <a:lnTo>
                  <a:pt x="151129" y="327660"/>
                </a:lnTo>
                <a:lnTo>
                  <a:pt x="152944" y="321310"/>
                </a:lnTo>
                <a:close/>
              </a:path>
              <a:path w="153670" h="337820">
                <a:moveTo>
                  <a:pt x="101600" y="304800"/>
                </a:moveTo>
                <a:lnTo>
                  <a:pt x="67310" y="308610"/>
                </a:lnTo>
                <a:lnTo>
                  <a:pt x="49529" y="321310"/>
                </a:lnTo>
                <a:lnTo>
                  <a:pt x="38100" y="327660"/>
                </a:lnTo>
                <a:lnTo>
                  <a:pt x="57996" y="327660"/>
                </a:lnTo>
                <a:lnTo>
                  <a:pt x="63500" y="325120"/>
                </a:lnTo>
                <a:lnTo>
                  <a:pt x="77469" y="321310"/>
                </a:lnTo>
                <a:lnTo>
                  <a:pt x="152944" y="321310"/>
                </a:lnTo>
                <a:lnTo>
                  <a:pt x="153669" y="318770"/>
                </a:lnTo>
                <a:lnTo>
                  <a:pt x="133350" y="308610"/>
                </a:lnTo>
                <a:lnTo>
                  <a:pt x="10160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070600" y="3633470"/>
            <a:ext cx="167640" cy="332740"/>
          </a:xfrm>
          <a:custGeom>
            <a:avLst/>
            <a:gdLst/>
            <a:ahLst/>
            <a:cxnLst/>
            <a:rect l="l" t="t" r="r" b="b"/>
            <a:pathLst>
              <a:path w="167639" h="332739">
                <a:moveTo>
                  <a:pt x="123444" y="326389"/>
                </a:moveTo>
                <a:lnTo>
                  <a:pt x="90170" y="326389"/>
                </a:lnTo>
                <a:lnTo>
                  <a:pt x="105410" y="331469"/>
                </a:lnTo>
                <a:lnTo>
                  <a:pt x="110489" y="332739"/>
                </a:lnTo>
                <a:lnTo>
                  <a:pt x="121920" y="331469"/>
                </a:lnTo>
                <a:lnTo>
                  <a:pt x="123444" y="326389"/>
                </a:lnTo>
                <a:close/>
              </a:path>
              <a:path w="167639" h="332739">
                <a:moveTo>
                  <a:pt x="76200" y="308609"/>
                </a:moveTo>
                <a:lnTo>
                  <a:pt x="58420" y="308609"/>
                </a:lnTo>
                <a:lnTo>
                  <a:pt x="30479" y="309879"/>
                </a:lnTo>
                <a:lnTo>
                  <a:pt x="0" y="322579"/>
                </a:lnTo>
                <a:lnTo>
                  <a:pt x="0" y="328929"/>
                </a:lnTo>
                <a:lnTo>
                  <a:pt x="10160" y="331469"/>
                </a:lnTo>
                <a:lnTo>
                  <a:pt x="31750" y="328929"/>
                </a:lnTo>
                <a:lnTo>
                  <a:pt x="67310" y="326389"/>
                </a:lnTo>
                <a:lnTo>
                  <a:pt x="123444" y="326389"/>
                </a:lnTo>
                <a:lnTo>
                  <a:pt x="125349" y="320039"/>
                </a:lnTo>
                <a:lnTo>
                  <a:pt x="106679" y="320039"/>
                </a:lnTo>
                <a:lnTo>
                  <a:pt x="95250" y="313689"/>
                </a:lnTo>
                <a:lnTo>
                  <a:pt x="76200" y="308609"/>
                </a:lnTo>
                <a:close/>
              </a:path>
              <a:path w="167639" h="332739">
                <a:moveTo>
                  <a:pt x="157479" y="0"/>
                </a:moveTo>
                <a:lnTo>
                  <a:pt x="139700" y="8889"/>
                </a:lnTo>
                <a:lnTo>
                  <a:pt x="125729" y="40639"/>
                </a:lnTo>
                <a:lnTo>
                  <a:pt x="113029" y="66039"/>
                </a:lnTo>
                <a:lnTo>
                  <a:pt x="105410" y="95249"/>
                </a:lnTo>
                <a:lnTo>
                  <a:pt x="99060" y="133349"/>
                </a:lnTo>
                <a:lnTo>
                  <a:pt x="99060" y="160019"/>
                </a:lnTo>
                <a:lnTo>
                  <a:pt x="93979" y="179069"/>
                </a:lnTo>
                <a:lnTo>
                  <a:pt x="93979" y="214629"/>
                </a:lnTo>
                <a:lnTo>
                  <a:pt x="95250" y="238759"/>
                </a:lnTo>
                <a:lnTo>
                  <a:pt x="99060" y="264159"/>
                </a:lnTo>
                <a:lnTo>
                  <a:pt x="105410" y="285749"/>
                </a:lnTo>
                <a:lnTo>
                  <a:pt x="113029" y="304799"/>
                </a:lnTo>
                <a:lnTo>
                  <a:pt x="115570" y="317499"/>
                </a:lnTo>
                <a:lnTo>
                  <a:pt x="106679" y="320039"/>
                </a:lnTo>
                <a:lnTo>
                  <a:pt x="125349" y="320039"/>
                </a:lnTo>
                <a:lnTo>
                  <a:pt x="125729" y="318769"/>
                </a:lnTo>
                <a:lnTo>
                  <a:pt x="125729" y="306069"/>
                </a:lnTo>
                <a:lnTo>
                  <a:pt x="119379" y="288289"/>
                </a:lnTo>
                <a:lnTo>
                  <a:pt x="113029" y="243839"/>
                </a:lnTo>
                <a:lnTo>
                  <a:pt x="110489" y="218439"/>
                </a:lnTo>
                <a:lnTo>
                  <a:pt x="110489" y="177799"/>
                </a:lnTo>
                <a:lnTo>
                  <a:pt x="115570" y="148589"/>
                </a:lnTo>
                <a:lnTo>
                  <a:pt x="119379" y="119379"/>
                </a:lnTo>
                <a:lnTo>
                  <a:pt x="130810" y="86359"/>
                </a:lnTo>
                <a:lnTo>
                  <a:pt x="142239" y="58419"/>
                </a:lnTo>
                <a:lnTo>
                  <a:pt x="157479" y="38099"/>
                </a:lnTo>
                <a:lnTo>
                  <a:pt x="166370" y="26669"/>
                </a:lnTo>
                <a:lnTo>
                  <a:pt x="167639" y="8889"/>
                </a:lnTo>
                <a:lnTo>
                  <a:pt x="157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40450" y="3868420"/>
            <a:ext cx="73660" cy="45720"/>
          </a:xfrm>
          <a:custGeom>
            <a:avLst/>
            <a:gdLst/>
            <a:ahLst/>
            <a:cxnLst/>
            <a:rect l="l" t="t" r="r" b="b"/>
            <a:pathLst>
              <a:path w="73660" h="45720">
                <a:moveTo>
                  <a:pt x="67310" y="0"/>
                </a:moveTo>
                <a:lnTo>
                  <a:pt x="0" y="11429"/>
                </a:lnTo>
                <a:lnTo>
                  <a:pt x="6350" y="45719"/>
                </a:lnTo>
                <a:lnTo>
                  <a:pt x="73660" y="35559"/>
                </a:lnTo>
                <a:lnTo>
                  <a:pt x="673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40400" y="3780790"/>
            <a:ext cx="175260" cy="154940"/>
          </a:xfrm>
          <a:custGeom>
            <a:avLst/>
            <a:gdLst/>
            <a:ahLst/>
            <a:cxnLst/>
            <a:rect l="l" t="t" r="r" b="b"/>
            <a:pathLst>
              <a:path w="175260" h="154939">
                <a:moveTo>
                  <a:pt x="82550" y="0"/>
                </a:moveTo>
                <a:lnTo>
                  <a:pt x="35560" y="11430"/>
                </a:lnTo>
                <a:lnTo>
                  <a:pt x="10160" y="44450"/>
                </a:lnTo>
                <a:lnTo>
                  <a:pt x="6350" y="58420"/>
                </a:lnTo>
                <a:lnTo>
                  <a:pt x="0" y="71120"/>
                </a:lnTo>
                <a:lnTo>
                  <a:pt x="12700" y="116840"/>
                </a:lnTo>
                <a:lnTo>
                  <a:pt x="53339" y="149860"/>
                </a:lnTo>
                <a:lnTo>
                  <a:pt x="82550" y="154940"/>
                </a:lnTo>
                <a:lnTo>
                  <a:pt x="116839" y="148590"/>
                </a:lnTo>
                <a:lnTo>
                  <a:pt x="139700" y="132080"/>
                </a:lnTo>
                <a:lnTo>
                  <a:pt x="151129" y="111760"/>
                </a:lnTo>
                <a:lnTo>
                  <a:pt x="157479" y="100330"/>
                </a:lnTo>
                <a:lnTo>
                  <a:pt x="168910" y="100330"/>
                </a:lnTo>
                <a:lnTo>
                  <a:pt x="175260" y="91440"/>
                </a:lnTo>
                <a:lnTo>
                  <a:pt x="171450" y="81280"/>
                </a:lnTo>
                <a:lnTo>
                  <a:pt x="162560" y="78740"/>
                </a:lnTo>
                <a:lnTo>
                  <a:pt x="157479" y="73660"/>
                </a:lnTo>
                <a:lnTo>
                  <a:pt x="152400" y="55880"/>
                </a:lnTo>
                <a:lnTo>
                  <a:pt x="139700" y="33020"/>
                </a:lnTo>
                <a:lnTo>
                  <a:pt x="134620" y="24130"/>
                </a:lnTo>
                <a:lnTo>
                  <a:pt x="124460" y="17780"/>
                </a:lnTo>
                <a:lnTo>
                  <a:pt x="114300" y="8890"/>
                </a:lnTo>
                <a:lnTo>
                  <a:pt x="96520" y="2540"/>
                </a:lnTo>
                <a:lnTo>
                  <a:pt x="825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29629" y="3865879"/>
            <a:ext cx="26670" cy="19050"/>
          </a:xfrm>
          <a:custGeom>
            <a:avLst/>
            <a:gdLst/>
            <a:ahLst/>
            <a:cxnLst/>
            <a:rect l="l" t="t" r="r" b="b"/>
            <a:pathLst>
              <a:path w="26670" h="19050">
                <a:moveTo>
                  <a:pt x="8890" y="0"/>
                </a:moveTo>
                <a:lnTo>
                  <a:pt x="0" y="5080"/>
                </a:lnTo>
                <a:lnTo>
                  <a:pt x="0" y="15240"/>
                </a:lnTo>
                <a:lnTo>
                  <a:pt x="8890" y="19050"/>
                </a:lnTo>
                <a:lnTo>
                  <a:pt x="22860" y="16510"/>
                </a:lnTo>
                <a:lnTo>
                  <a:pt x="26670" y="13970"/>
                </a:lnTo>
                <a:lnTo>
                  <a:pt x="26670" y="3810"/>
                </a:lnTo>
                <a:lnTo>
                  <a:pt x="16510" y="3810"/>
                </a:lnTo>
                <a:lnTo>
                  <a:pt x="88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69000" y="3851909"/>
            <a:ext cx="29209" cy="22860"/>
          </a:xfrm>
          <a:custGeom>
            <a:avLst/>
            <a:gdLst/>
            <a:ahLst/>
            <a:cxnLst/>
            <a:rect l="l" t="t" r="r" b="b"/>
            <a:pathLst>
              <a:path w="29210" h="22860">
                <a:moveTo>
                  <a:pt x="15239" y="0"/>
                </a:moveTo>
                <a:lnTo>
                  <a:pt x="8889" y="5079"/>
                </a:lnTo>
                <a:lnTo>
                  <a:pt x="0" y="16509"/>
                </a:lnTo>
                <a:lnTo>
                  <a:pt x="3810" y="22859"/>
                </a:lnTo>
                <a:lnTo>
                  <a:pt x="20320" y="22859"/>
                </a:lnTo>
                <a:lnTo>
                  <a:pt x="29210" y="13969"/>
                </a:lnTo>
                <a:lnTo>
                  <a:pt x="24129" y="1269"/>
                </a:lnTo>
                <a:lnTo>
                  <a:pt x="15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015990" y="3843020"/>
            <a:ext cx="34290" cy="19050"/>
          </a:xfrm>
          <a:custGeom>
            <a:avLst/>
            <a:gdLst/>
            <a:ahLst/>
            <a:cxnLst/>
            <a:rect l="l" t="t" r="r" b="b"/>
            <a:pathLst>
              <a:path w="34289" h="19050">
                <a:moveTo>
                  <a:pt x="25400" y="0"/>
                </a:moveTo>
                <a:lnTo>
                  <a:pt x="10160" y="0"/>
                </a:lnTo>
                <a:lnTo>
                  <a:pt x="0" y="5079"/>
                </a:lnTo>
                <a:lnTo>
                  <a:pt x="0" y="15239"/>
                </a:lnTo>
                <a:lnTo>
                  <a:pt x="11430" y="19049"/>
                </a:lnTo>
                <a:lnTo>
                  <a:pt x="29210" y="19049"/>
                </a:lnTo>
                <a:lnTo>
                  <a:pt x="34289" y="7619"/>
                </a:lnTo>
                <a:lnTo>
                  <a:pt x="25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59170" y="3850640"/>
            <a:ext cx="21590" cy="20320"/>
          </a:xfrm>
          <a:custGeom>
            <a:avLst/>
            <a:gdLst/>
            <a:ahLst/>
            <a:cxnLst/>
            <a:rect l="l" t="t" r="r" b="b"/>
            <a:pathLst>
              <a:path w="21589" h="20320">
                <a:moveTo>
                  <a:pt x="8889" y="0"/>
                </a:moveTo>
                <a:lnTo>
                  <a:pt x="1269" y="1270"/>
                </a:lnTo>
                <a:lnTo>
                  <a:pt x="0" y="10160"/>
                </a:lnTo>
                <a:lnTo>
                  <a:pt x="3809" y="17780"/>
                </a:lnTo>
                <a:lnTo>
                  <a:pt x="17779" y="20320"/>
                </a:lnTo>
                <a:lnTo>
                  <a:pt x="21589" y="3810"/>
                </a:lnTo>
                <a:lnTo>
                  <a:pt x="88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096000" y="3860800"/>
            <a:ext cx="33020" cy="22860"/>
          </a:xfrm>
          <a:custGeom>
            <a:avLst/>
            <a:gdLst/>
            <a:ahLst/>
            <a:cxnLst/>
            <a:rect l="l" t="t" r="r" b="b"/>
            <a:pathLst>
              <a:path w="33020" h="22860">
                <a:moveTo>
                  <a:pt x="16510" y="0"/>
                </a:moveTo>
                <a:lnTo>
                  <a:pt x="1270" y="0"/>
                </a:lnTo>
                <a:lnTo>
                  <a:pt x="0" y="7619"/>
                </a:lnTo>
                <a:lnTo>
                  <a:pt x="3810" y="16510"/>
                </a:lnTo>
                <a:lnTo>
                  <a:pt x="15239" y="22860"/>
                </a:lnTo>
                <a:lnTo>
                  <a:pt x="24129" y="22860"/>
                </a:lnTo>
                <a:lnTo>
                  <a:pt x="33020" y="13969"/>
                </a:lnTo>
                <a:lnTo>
                  <a:pt x="21589" y="5080"/>
                </a:lnTo>
                <a:lnTo>
                  <a:pt x="165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130290" y="3887470"/>
            <a:ext cx="16510" cy="16510"/>
          </a:xfrm>
          <a:custGeom>
            <a:avLst/>
            <a:gdLst/>
            <a:ahLst/>
            <a:cxnLst/>
            <a:rect l="l" t="t" r="r" b="b"/>
            <a:pathLst>
              <a:path w="16510" h="16510">
                <a:moveTo>
                  <a:pt x="7620" y="0"/>
                </a:moveTo>
                <a:lnTo>
                  <a:pt x="0" y="6349"/>
                </a:lnTo>
                <a:lnTo>
                  <a:pt x="2539" y="16509"/>
                </a:lnTo>
                <a:lnTo>
                  <a:pt x="16510" y="16509"/>
                </a:lnTo>
                <a:lnTo>
                  <a:pt x="13970" y="5079"/>
                </a:lnTo>
                <a:lnTo>
                  <a:pt x="7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606800" y="4432300"/>
            <a:ext cx="2971800" cy="533400"/>
          </a:xfrm>
          <a:custGeom>
            <a:avLst/>
            <a:gdLst/>
            <a:ahLst/>
            <a:cxnLst/>
            <a:rect l="l" t="t" r="r" b="b"/>
            <a:pathLst>
              <a:path w="2971800" h="533400">
                <a:moveTo>
                  <a:pt x="0" y="0"/>
                </a:moveTo>
                <a:lnTo>
                  <a:pt x="2971800" y="0"/>
                </a:lnTo>
                <a:lnTo>
                  <a:pt x="29718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606800" y="4432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578600" y="49657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171950" y="2428239"/>
            <a:ext cx="137160" cy="162560"/>
          </a:xfrm>
          <a:custGeom>
            <a:avLst/>
            <a:gdLst/>
            <a:ahLst/>
            <a:cxnLst/>
            <a:rect l="l" t="t" r="r" b="b"/>
            <a:pathLst>
              <a:path w="137160" h="162560">
                <a:moveTo>
                  <a:pt x="95250" y="0"/>
                </a:moveTo>
                <a:lnTo>
                  <a:pt x="73660" y="1270"/>
                </a:lnTo>
                <a:lnTo>
                  <a:pt x="59689" y="12700"/>
                </a:lnTo>
                <a:lnTo>
                  <a:pt x="49529" y="35560"/>
                </a:lnTo>
                <a:lnTo>
                  <a:pt x="41910" y="58420"/>
                </a:lnTo>
                <a:lnTo>
                  <a:pt x="5079" y="59689"/>
                </a:lnTo>
                <a:lnTo>
                  <a:pt x="0" y="73660"/>
                </a:lnTo>
                <a:lnTo>
                  <a:pt x="40639" y="80010"/>
                </a:lnTo>
                <a:lnTo>
                  <a:pt x="40639" y="105410"/>
                </a:lnTo>
                <a:lnTo>
                  <a:pt x="49529" y="124460"/>
                </a:lnTo>
                <a:lnTo>
                  <a:pt x="62229" y="147320"/>
                </a:lnTo>
                <a:lnTo>
                  <a:pt x="77470" y="161289"/>
                </a:lnTo>
                <a:lnTo>
                  <a:pt x="93979" y="162560"/>
                </a:lnTo>
                <a:lnTo>
                  <a:pt x="111760" y="149860"/>
                </a:lnTo>
                <a:lnTo>
                  <a:pt x="129539" y="129539"/>
                </a:lnTo>
                <a:lnTo>
                  <a:pt x="137160" y="97789"/>
                </a:lnTo>
                <a:lnTo>
                  <a:pt x="137160" y="69850"/>
                </a:lnTo>
                <a:lnTo>
                  <a:pt x="132079" y="41910"/>
                </a:lnTo>
                <a:lnTo>
                  <a:pt x="124460" y="20320"/>
                </a:lnTo>
                <a:lnTo>
                  <a:pt x="111760" y="7620"/>
                </a:lnTo>
                <a:lnTo>
                  <a:pt x="952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262120" y="2298700"/>
            <a:ext cx="179070" cy="363220"/>
          </a:xfrm>
          <a:custGeom>
            <a:avLst/>
            <a:gdLst/>
            <a:ahLst/>
            <a:cxnLst/>
            <a:rect l="l" t="t" r="r" b="b"/>
            <a:pathLst>
              <a:path w="179070" h="363219">
                <a:moveTo>
                  <a:pt x="129116" y="58420"/>
                </a:moveTo>
                <a:lnTo>
                  <a:pt x="57150" y="58420"/>
                </a:lnTo>
                <a:lnTo>
                  <a:pt x="73659" y="59689"/>
                </a:lnTo>
                <a:lnTo>
                  <a:pt x="95250" y="72389"/>
                </a:lnTo>
                <a:lnTo>
                  <a:pt x="118109" y="93979"/>
                </a:lnTo>
                <a:lnTo>
                  <a:pt x="139700" y="133350"/>
                </a:lnTo>
                <a:lnTo>
                  <a:pt x="148589" y="165100"/>
                </a:lnTo>
                <a:lnTo>
                  <a:pt x="151129" y="182879"/>
                </a:lnTo>
                <a:lnTo>
                  <a:pt x="146050" y="199389"/>
                </a:lnTo>
                <a:lnTo>
                  <a:pt x="99059" y="260350"/>
                </a:lnTo>
                <a:lnTo>
                  <a:pt x="71119" y="292100"/>
                </a:lnTo>
                <a:lnTo>
                  <a:pt x="10159" y="327660"/>
                </a:lnTo>
                <a:lnTo>
                  <a:pt x="0" y="341629"/>
                </a:lnTo>
                <a:lnTo>
                  <a:pt x="3809" y="360679"/>
                </a:lnTo>
                <a:lnTo>
                  <a:pt x="15239" y="363220"/>
                </a:lnTo>
                <a:lnTo>
                  <a:pt x="35559" y="358139"/>
                </a:lnTo>
                <a:lnTo>
                  <a:pt x="62229" y="336550"/>
                </a:lnTo>
                <a:lnTo>
                  <a:pt x="95250" y="294639"/>
                </a:lnTo>
                <a:lnTo>
                  <a:pt x="120650" y="262889"/>
                </a:lnTo>
                <a:lnTo>
                  <a:pt x="153669" y="231139"/>
                </a:lnTo>
                <a:lnTo>
                  <a:pt x="177800" y="204470"/>
                </a:lnTo>
                <a:lnTo>
                  <a:pt x="179069" y="190500"/>
                </a:lnTo>
                <a:lnTo>
                  <a:pt x="165100" y="163829"/>
                </a:lnTo>
                <a:lnTo>
                  <a:pt x="148589" y="125729"/>
                </a:lnTo>
                <a:lnTo>
                  <a:pt x="133350" y="93979"/>
                </a:lnTo>
                <a:lnTo>
                  <a:pt x="128269" y="63500"/>
                </a:lnTo>
                <a:lnTo>
                  <a:pt x="129116" y="58420"/>
                </a:lnTo>
                <a:close/>
              </a:path>
              <a:path w="179070" h="363219">
                <a:moveTo>
                  <a:pt x="72389" y="8889"/>
                </a:moveTo>
                <a:lnTo>
                  <a:pt x="64769" y="13970"/>
                </a:lnTo>
                <a:lnTo>
                  <a:pt x="74929" y="29210"/>
                </a:lnTo>
                <a:lnTo>
                  <a:pt x="91439" y="48260"/>
                </a:lnTo>
                <a:lnTo>
                  <a:pt x="68579" y="48260"/>
                </a:lnTo>
                <a:lnTo>
                  <a:pt x="46989" y="50800"/>
                </a:lnTo>
                <a:lnTo>
                  <a:pt x="48259" y="59689"/>
                </a:lnTo>
                <a:lnTo>
                  <a:pt x="57150" y="58420"/>
                </a:lnTo>
                <a:lnTo>
                  <a:pt x="129116" y="58420"/>
                </a:lnTo>
                <a:lnTo>
                  <a:pt x="130809" y="48260"/>
                </a:lnTo>
                <a:lnTo>
                  <a:pt x="131510" y="38100"/>
                </a:lnTo>
                <a:lnTo>
                  <a:pt x="104139" y="38100"/>
                </a:lnTo>
                <a:lnTo>
                  <a:pt x="99059" y="34289"/>
                </a:lnTo>
                <a:lnTo>
                  <a:pt x="72389" y="8889"/>
                </a:lnTo>
                <a:close/>
              </a:path>
              <a:path w="179070" h="363219">
                <a:moveTo>
                  <a:pt x="99059" y="0"/>
                </a:moveTo>
                <a:lnTo>
                  <a:pt x="95250" y="2539"/>
                </a:lnTo>
                <a:lnTo>
                  <a:pt x="104139" y="38100"/>
                </a:lnTo>
                <a:lnTo>
                  <a:pt x="115569" y="38100"/>
                </a:lnTo>
                <a:lnTo>
                  <a:pt x="107950" y="2539"/>
                </a:lnTo>
                <a:lnTo>
                  <a:pt x="99059" y="0"/>
                </a:lnTo>
                <a:close/>
              </a:path>
              <a:path w="179070" h="363219">
                <a:moveTo>
                  <a:pt x="127000" y="6350"/>
                </a:moveTo>
                <a:lnTo>
                  <a:pt x="119379" y="8889"/>
                </a:lnTo>
                <a:lnTo>
                  <a:pt x="119379" y="36829"/>
                </a:lnTo>
                <a:lnTo>
                  <a:pt x="115569" y="38100"/>
                </a:lnTo>
                <a:lnTo>
                  <a:pt x="131510" y="38100"/>
                </a:lnTo>
                <a:lnTo>
                  <a:pt x="133350" y="11429"/>
                </a:lnTo>
                <a:lnTo>
                  <a:pt x="127000" y="6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911600" y="2637789"/>
            <a:ext cx="327660" cy="182880"/>
          </a:xfrm>
          <a:custGeom>
            <a:avLst/>
            <a:gdLst/>
            <a:ahLst/>
            <a:cxnLst/>
            <a:rect l="l" t="t" r="r" b="b"/>
            <a:pathLst>
              <a:path w="327660" h="182880">
                <a:moveTo>
                  <a:pt x="64539" y="149860"/>
                </a:moveTo>
                <a:lnTo>
                  <a:pt x="48260" y="149860"/>
                </a:lnTo>
                <a:lnTo>
                  <a:pt x="25400" y="172720"/>
                </a:lnTo>
                <a:lnTo>
                  <a:pt x="19050" y="176530"/>
                </a:lnTo>
                <a:lnTo>
                  <a:pt x="24129" y="182880"/>
                </a:lnTo>
                <a:lnTo>
                  <a:pt x="35560" y="175260"/>
                </a:lnTo>
                <a:lnTo>
                  <a:pt x="52070" y="161289"/>
                </a:lnTo>
                <a:lnTo>
                  <a:pt x="64539" y="149860"/>
                </a:lnTo>
                <a:close/>
              </a:path>
              <a:path w="327660" h="182880">
                <a:moveTo>
                  <a:pt x="1270" y="121920"/>
                </a:moveTo>
                <a:lnTo>
                  <a:pt x="1270" y="127000"/>
                </a:lnTo>
                <a:lnTo>
                  <a:pt x="19050" y="130810"/>
                </a:lnTo>
                <a:lnTo>
                  <a:pt x="31750" y="138430"/>
                </a:lnTo>
                <a:lnTo>
                  <a:pt x="41910" y="139700"/>
                </a:lnTo>
                <a:lnTo>
                  <a:pt x="25400" y="144780"/>
                </a:lnTo>
                <a:lnTo>
                  <a:pt x="0" y="151130"/>
                </a:lnTo>
                <a:lnTo>
                  <a:pt x="1270" y="156210"/>
                </a:lnTo>
                <a:lnTo>
                  <a:pt x="8889" y="158750"/>
                </a:lnTo>
                <a:lnTo>
                  <a:pt x="33020" y="151130"/>
                </a:lnTo>
                <a:lnTo>
                  <a:pt x="48260" y="149860"/>
                </a:lnTo>
                <a:lnTo>
                  <a:pt x="64539" y="149860"/>
                </a:lnTo>
                <a:lnTo>
                  <a:pt x="67310" y="147320"/>
                </a:lnTo>
                <a:lnTo>
                  <a:pt x="114300" y="144780"/>
                </a:lnTo>
                <a:lnTo>
                  <a:pt x="157479" y="139700"/>
                </a:lnTo>
                <a:lnTo>
                  <a:pt x="184150" y="133350"/>
                </a:lnTo>
                <a:lnTo>
                  <a:pt x="188632" y="130810"/>
                </a:lnTo>
                <a:lnTo>
                  <a:pt x="48260" y="130810"/>
                </a:lnTo>
                <a:lnTo>
                  <a:pt x="21589" y="124460"/>
                </a:lnTo>
                <a:lnTo>
                  <a:pt x="1270" y="121920"/>
                </a:lnTo>
                <a:close/>
              </a:path>
              <a:path w="327660" h="182880">
                <a:moveTo>
                  <a:pt x="40639" y="102870"/>
                </a:moveTo>
                <a:lnTo>
                  <a:pt x="30479" y="102870"/>
                </a:lnTo>
                <a:lnTo>
                  <a:pt x="36829" y="116839"/>
                </a:lnTo>
                <a:lnTo>
                  <a:pt x="48260" y="130810"/>
                </a:lnTo>
                <a:lnTo>
                  <a:pt x="68579" y="130810"/>
                </a:lnTo>
                <a:lnTo>
                  <a:pt x="45720" y="114300"/>
                </a:lnTo>
                <a:lnTo>
                  <a:pt x="40639" y="102870"/>
                </a:lnTo>
                <a:close/>
              </a:path>
              <a:path w="327660" h="182880">
                <a:moveTo>
                  <a:pt x="314960" y="0"/>
                </a:moveTo>
                <a:lnTo>
                  <a:pt x="306070" y="2539"/>
                </a:lnTo>
                <a:lnTo>
                  <a:pt x="284479" y="27939"/>
                </a:lnTo>
                <a:lnTo>
                  <a:pt x="261620" y="57150"/>
                </a:lnTo>
                <a:lnTo>
                  <a:pt x="237489" y="85089"/>
                </a:lnTo>
                <a:lnTo>
                  <a:pt x="203200" y="107950"/>
                </a:lnTo>
                <a:lnTo>
                  <a:pt x="172720" y="123189"/>
                </a:lnTo>
                <a:lnTo>
                  <a:pt x="140970" y="130810"/>
                </a:lnTo>
                <a:lnTo>
                  <a:pt x="188632" y="130810"/>
                </a:lnTo>
                <a:lnTo>
                  <a:pt x="222250" y="111760"/>
                </a:lnTo>
                <a:lnTo>
                  <a:pt x="250189" y="90170"/>
                </a:lnTo>
                <a:lnTo>
                  <a:pt x="285750" y="64770"/>
                </a:lnTo>
                <a:lnTo>
                  <a:pt x="302260" y="48260"/>
                </a:lnTo>
                <a:lnTo>
                  <a:pt x="327660" y="25400"/>
                </a:lnTo>
                <a:lnTo>
                  <a:pt x="327660" y="11430"/>
                </a:lnTo>
                <a:lnTo>
                  <a:pt x="3149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212590" y="2618739"/>
            <a:ext cx="191770" cy="251460"/>
          </a:xfrm>
          <a:custGeom>
            <a:avLst/>
            <a:gdLst/>
            <a:ahLst/>
            <a:cxnLst/>
            <a:rect l="l" t="t" r="r" b="b"/>
            <a:pathLst>
              <a:path w="191770" h="251460">
                <a:moveTo>
                  <a:pt x="45720" y="0"/>
                </a:moveTo>
                <a:lnTo>
                  <a:pt x="33020" y="0"/>
                </a:lnTo>
                <a:lnTo>
                  <a:pt x="20320" y="7620"/>
                </a:lnTo>
                <a:lnTo>
                  <a:pt x="12700" y="27939"/>
                </a:lnTo>
                <a:lnTo>
                  <a:pt x="6350" y="36830"/>
                </a:lnTo>
                <a:lnTo>
                  <a:pt x="0" y="59689"/>
                </a:lnTo>
                <a:lnTo>
                  <a:pt x="2539" y="93980"/>
                </a:lnTo>
                <a:lnTo>
                  <a:pt x="6350" y="118110"/>
                </a:lnTo>
                <a:lnTo>
                  <a:pt x="26670" y="172720"/>
                </a:lnTo>
                <a:lnTo>
                  <a:pt x="57150" y="218439"/>
                </a:lnTo>
                <a:lnTo>
                  <a:pt x="101600" y="246380"/>
                </a:lnTo>
                <a:lnTo>
                  <a:pt x="124460" y="251460"/>
                </a:lnTo>
                <a:lnTo>
                  <a:pt x="142239" y="248920"/>
                </a:lnTo>
                <a:lnTo>
                  <a:pt x="179070" y="223520"/>
                </a:lnTo>
                <a:lnTo>
                  <a:pt x="191770" y="181610"/>
                </a:lnTo>
                <a:lnTo>
                  <a:pt x="180339" y="163830"/>
                </a:lnTo>
                <a:lnTo>
                  <a:pt x="157480" y="147320"/>
                </a:lnTo>
                <a:lnTo>
                  <a:pt x="130810" y="135889"/>
                </a:lnTo>
                <a:lnTo>
                  <a:pt x="113030" y="120650"/>
                </a:lnTo>
                <a:lnTo>
                  <a:pt x="93980" y="97789"/>
                </a:lnTo>
                <a:lnTo>
                  <a:pt x="83820" y="76200"/>
                </a:lnTo>
                <a:lnTo>
                  <a:pt x="77470" y="55880"/>
                </a:lnTo>
                <a:lnTo>
                  <a:pt x="74930" y="36830"/>
                </a:lnTo>
                <a:lnTo>
                  <a:pt x="68580" y="16510"/>
                </a:lnTo>
                <a:lnTo>
                  <a:pt x="57150" y="5080"/>
                </a:lnTo>
                <a:lnTo>
                  <a:pt x="457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370070" y="2726689"/>
            <a:ext cx="328930" cy="228600"/>
          </a:xfrm>
          <a:custGeom>
            <a:avLst/>
            <a:gdLst/>
            <a:ahLst/>
            <a:cxnLst/>
            <a:rect l="l" t="t" r="r" b="b"/>
            <a:pathLst>
              <a:path w="328929" h="228600">
                <a:moveTo>
                  <a:pt x="189229" y="22860"/>
                </a:moveTo>
                <a:lnTo>
                  <a:pt x="157479" y="22860"/>
                </a:lnTo>
                <a:lnTo>
                  <a:pt x="170179" y="34289"/>
                </a:lnTo>
                <a:lnTo>
                  <a:pt x="175259" y="45720"/>
                </a:lnTo>
                <a:lnTo>
                  <a:pt x="177800" y="77470"/>
                </a:lnTo>
                <a:lnTo>
                  <a:pt x="180339" y="125730"/>
                </a:lnTo>
                <a:lnTo>
                  <a:pt x="179069" y="160020"/>
                </a:lnTo>
                <a:lnTo>
                  <a:pt x="181609" y="185420"/>
                </a:lnTo>
                <a:lnTo>
                  <a:pt x="189229" y="210820"/>
                </a:lnTo>
                <a:lnTo>
                  <a:pt x="190500" y="227330"/>
                </a:lnTo>
                <a:lnTo>
                  <a:pt x="213359" y="228600"/>
                </a:lnTo>
                <a:lnTo>
                  <a:pt x="219709" y="217170"/>
                </a:lnTo>
                <a:lnTo>
                  <a:pt x="223519" y="199389"/>
                </a:lnTo>
                <a:lnTo>
                  <a:pt x="228176" y="191770"/>
                </a:lnTo>
                <a:lnTo>
                  <a:pt x="201929" y="191770"/>
                </a:lnTo>
                <a:lnTo>
                  <a:pt x="195579" y="168910"/>
                </a:lnTo>
                <a:lnTo>
                  <a:pt x="195579" y="72389"/>
                </a:lnTo>
                <a:lnTo>
                  <a:pt x="189229" y="22860"/>
                </a:lnTo>
                <a:close/>
              </a:path>
              <a:path w="328929" h="228600">
                <a:moveTo>
                  <a:pt x="297179" y="147320"/>
                </a:moveTo>
                <a:lnTo>
                  <a:pt x="275589" y="147320"/>
                </a:lnTo>
                <a:lnTo>
                  <a:pt x="245109" y="157480"/>
                </a:lnTo>
                <a:lnTo>
                  <a:pt x="226059" y="173989"/>
                </a:lnTo>
                <a:lnTo>
                  <a:pt x="215900" y="187960"/>
                </a:lnTo>
                <a:lnTo>
                  <a:pt x="201929" y="191770"/>
                </a:lnTo>
                <a:lnTo>
                  <a:pt x="228176" y="191770"/>
                </a:lnTo>
                <a:lnTo>
                  <a:pt x="237489" y="176530"/>
                </a:lnTo>
                <a:lnTo>
                  <a:pt x="261619" y="162560"/>
                </a:lnTo>
                <a:lnTo>
                  <a:pt x="326954" y="162560"/>
                </a:lnTo>
                <a:lnTo>
                  <a:pt x="328929" y="153670"/>
                </a:lnTo>
                <a:lnTo>
                  <a:pt x="297179" y="147320"/>
                </a:lnTo>
                <a:close/>
              </a:path>
              <a:path w="328929" h="228600">
                <a:moveTo>
                  <a:pt x="326954" y="162560"/>
                </a:moveTo>
                <a:lnTo>
                  <a:pt x="279400" y="162560"/>
                </a:lnTo>
                <a:lnTo>
                  <a:pt x="297179" y="170180"/>
                </a:lnTo>
                <a:lnTo>
                  <a:pt x="308609" y="176530"/>
                </a:lnTo>
                <a:lnTo>
                  <a:pt x="320039" y="173989"/>
                </a:lnTo>
                <a:lnTo>
                  <a:pt x="326389" y="165100"/>
                </a:lnTo>
                <a:lnTo>
                  <a:pt x="326954" y="162560"/>
                </a:lnTo>
                <a:close/>
              </a:path>
              <a:path w="328929" h="228600">
                <a:moveTo>
                  <a:pt x="166369" y="0"/>
                </a:moveTo>
                <a:lnTo>
                  <a:pt x="151129" y="3810"/>
                </a:lnTo>
                <a:lnTo>
                  <a:pt x="130809" y="7620"/>
                </a:lnTo>
                <a:lnTo>
                  <a:pt x="106679" y="22860"/>
                </a:lnTo>
                <a:lnTo>
                  <a:pt x="68579" y="45720"/>
                </a:lnTo>
                <a:lnTo>
                  <a:pt x="36829" y="72389"/>
                </a:lnTo>
                <a:lnTo>
                  <a:pt x="26669" y="74930"/>
                </a:lnTo>
                <a:lnTo>
                  <a:pt x="12700" y="77470"/>
                </a:lnTo>
                <a:lnTo>
                  <a:pt x="1269" y="87630"/>
                </a:lnTo>
                <a:lnTo>
                  <a:pt x="0" y="107950"/>
                </a:lnTo>
                <a:lnTo>
                  <a:pt x="11429" y="120650"/>
                </a:lnTo>
                <a:lnTo>
                  <a:pt x="29209" y="120650"/>
                </a:lnTo>
                <a:lnTo>
                  <a:pt x="44450" y="111760"/>
                </a:lnTo>
                <a:lnTo>
                  <a:pt x="104139" y="57150"/>
                </a:lnTo>
                <a:lnTo>
                  <a:pt x="127000" y="34289"/>
                </a:lnTo>
                <a:lnTo>
                  <a:pt x="144779" y="22860"/>
                </a:lnTo>
                <a:lnTo>
                  <a:pt x="189229" y="22860"/>
                </a:lnTo>
                <a:lnTo>
                  <a:pt x="180339" y="5080"/>
                </a:lnTo>
                <a:lnTo>
                  <a:pt x="1663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352290" y="2825750"/>
            <a:ext cx="224790" cy="240029"/>
          </a:xfrm>
          <a:custGeom>
            <a:avLst/>
            <a:gdLst/>
            <a:ahLst/>
            <a:cxnLst/>
            <a:rect l="l" t="t" r="r" b="b"/>
            <a:pathLst>
              <a:path w="224789" h="240030">
                <a:moveTo>
                  <a:pt x="224789" y="146050"/>
                </a:moveTo>
                <a:lnTo>
                  <a:pt x="199389" y="146050"/>
                </a:lnTo>
                <a:lnTo>
                  <a:pt x="207010" y="151129"/>
                </a:lnTo>
                <a:lnTo>
                  <a:pt x="204470" y="157479"/>
                </a:lnTo>
                <a:lnTo>
                  <a:pt x="195580" y="161289"/>
                </a:lnTo>
                <a:lnTo>
                  <a:pt x="177800" y="176529"/>
                </a:lnTo>
                <a:lnTo>
                  <a:pt x="160020" y="196850"/>
                </a:lnTo>
                <a:lnTo>
                  <a:pt x="146050" y="214629"/>
                </a:lnTo>
                <a:lnTo>
                  <a:pt x="147320" y="233679"/>
                </a:lnTo>
                <a:lnTo>
                  <a:pt x="153670" y="240029"/>
                </a:lnTo>
                <a:lnTo>
                  <a:pt x="161289" y="240029"/>
                </a:lnTo>
                <a:lnTo>
                  <a:pt x="165100" y="222250"/>
                </a:lnTo>
                <a:lnTo>
                  <a:pt x="180339" y="194310"/>
                </a:lnTo>
                <a:lnTo>
                  <a:pt x="193039" y="176529"/>
                </a:lnTo>
                <a:lnTo>
                  <a:pt x="207010" y="165100"/>
                </a:lnTo>
                <a:lnTo>
                  <a:pt x="222250" y="156210"/>
                </a:lnTo>
                <a:lnTo>
                  <a:pt x="224789" y="146050"/>
                </a:lnTo>
                <a:close/>
              </a:path>
              <a:path w="224789" h="240030">
                <a:moveTo>
                  <a:pt x="21589" y="0"/>
                </a:moveTo>
                <a:lnTo>
                  <a:pt x="6350" y="5079"/>
                </a:lnTo>
                <a:lnTo>
                  <a:pt x="0" y="20320"/>
                </a:lnTo>
                <a:lnTo>
                  <a:pt x="6350" y="46989"/>
                </a:lnTo>
                <a:lnTo>
                  <a:pt x="10160" y="113029"/>
                </a:lnTo>
                <a:lnTo>
                  <a:pt x="11430" y="151129"/>
                </a:lnTo>
                <a:lnTo>
                  <a:pt x="16510" y="170179"/>
                </a:lnTo>
                <a:lnTo>
                  <a:pt x="21589" y="184150"/>
                </a:lnTo>
                <a:lnTo>
                  <a:pt x="33020" y="187960"/>
                </a:lnTo>
                <a:lnTo>
                  <a:pt x="59689" y="187960"/>
                </a:lnTo>
                <a:lnTo>
                  <a:pt x="83820" y="176529"/>
                </a:lnTo>
                <a:lnTo>
                  <a:pt x="97301" y="168910"/>
                </a:lnTo>
                <a:lnTo>
                  <a:pt x="54610" y="168910"/>
                </a:lnTo>
                <a:lnTo>
                  <a:pt x="41910" y="165100"/>
                </a:lnTo>
                <a:lnTo>
                  <a:pt x="36830" y="142239"/>
                </a:lnTo>
                <a:lnTo>
                  <a:pt x="36896" y="135889"/>
                </a:lnTo>
                <a:lnTo>
                  <a:pt x="38100" y="113029"/>
                </a:lnTo>
                <a:lnTo>
                  <a:pt x="39370" y="71120"/>
                </a:lnTo>
                <a:lnTo>
                  <a:pt x="46989" y="16510"/>
                </a:lnTo>
                <a:lnTo>
                  <a:pt x="41910" y="2539"/>
                </a:lnTo>
                <a:lnTo>
                  <a:pt x="21589" y="0"/>
                </a:lnTo>
                <a:close/>
              </a:path>
              <a:path w="224789" h="240030">
                <a:moveTo>
                  <a:pt x="208280" y="135889"/>
                </a:moveTo>
                <a:lnTo>
                  <a:pt x="184150" y="135889"/>
                </a:lnTo>
                <a:lnTo>
                  <a:pt x="152400" y="139700"/>
                </a:lnTo>
                <a:lnTo>
                  <a:pt x="121920" y="144779"/>
                </a:lnTo>
                <a:lnTo>
                  <a:pt x="95250" y="151129"/>
                </a:lnTo>
                <a:lnTo>
                  <a:pt x="71120" y="165100"/>
                </a:lnTo>
                <a:lnTo>
                  <a:pt x="54610" y="168910"/>
                </a:lnTo>
                <a:lnTo>
                  <a:pt x="97301" y="168910"/>
                </a:lnTo>
                <a:lnTo>
                  <a:pt x="113030" y="160020"/>
                </a:lnTo>
                <a:lnTo>
                  <a:pt x="139700" y="151129"/>
                </a:lnTo>
                <a:lnTo>
                  <a:pt x="172720" y="146050"/>
                </a:lnTo>
                <a:lnTo>
                  <a:pt x="224789" y="146050"/>
                </a:lnTo>
                <a:lnTo>
                  <a:pt x="218439" y="138429"/>
                </a:lnTo>
                <a:lnTo>
                  <a:pt x="208280" y="1358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641850" y="2960370"/>
            <a:ext cx="106680" cy="34290"/>
          </a:xfrm>
          <a:custGeom>
            <a:avLst/>
            <a:gdLst/>
            <a:ahLst/>
            <a:cxnLst/>
            <a:rect l="l" t="t" r="r" b="b"/>
            <a:pathLst>
              <a:path w="106679" h="34289">
                <a:moveTo>
                  <a:pt x="15239" y="0"/>
                </a:moveTo>
                <a:lnTo>
                  <a:pt x="3810" y="0"/>
                </a:lnTo>
                <a:lnTo>
                  <a:pt x="0" y="7619"/>
                </a:lnTo>
                <a:lnTo>
                  <a:pt x="6350" y="15239"/>
                </a:lnTo>
                <a:lnTo>
                  <a:pt x="21589" y="16509"/>
                </a:lnTo>
                <a:lnTo>
                  <a:pt x="58420" y="22859"/>
                </a:lnTo>
                <a:lnTo>
                  <a:pt x="106679" y="34289"/>
                </a:lnTo>
                <a:lnTo>
                  <a:pt x="52070" y="8889"/>
                </a:lnTo>
                <a:lnTo>
                  <a:pt x="15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612640" y="2989579"/>
            <a:ext cx="30480" cy="92710"/>
          </a:xfrm>
          <a:custGeom>
            <a:avLst/>
            <a:gdLst/>
            <a:ahLst/>
            <a:cxnLst/>
            <a:rect l="l" t="t" r="r" b="b"/>
            <a:pathLst>
              <a:path w="30479" h="92710">
                <a:moveTo>
                  <a:pt x="12700" y="0"/>
                </a:moveTo>
                <a:lnTo>
                  <a:pt x="6350" y="0"/>
                </a:lnTo>
                <a:lnTo>
                  <a:pt x="0" y="5080"/>
                </a:lnTo>
                <a:lnTo>
                  <a:pt x="0" y="17780"/>
                </a:lnTo>
                <a:lnTo>
                  <a:pt x="15239" y="58420"/>
                </a:lnTo>
                <a:lnTo>
                  <a:pt x="30480" y="92710"/>
                </a:lnTo>
                <a:lnTo>
                  <a:pt x="30480" y="46990"/>
                </a:lnTo>
                <a:lnTo>
                  <a:pt x="21589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657090" y="2805429"/>
            <a:ext cx="67310" cy="35560"/>
          </a:xfrm>
          <a:custGeom>
            <a:avLst/>
            <a:gdLst/>
            <a:ahLst/>
            <a:cxnLst/>
            <a:rect l="l" t="t" r="r" b="b"/>
            <a:pathLst>
              <a:path w="67310" h="35560">
                <a:moveTo>
                  <a:pt x="52070" y="0"/>
                </a:moveTo>
                <a:lnTo>
                  <a:pt x="31750" y="1270"/>
                </a:lnTo>
                <a:lnTo>
                  <a:pt x="12700" y="10160"/>
                </a:lnTo>
                <a:lnTo>
                  <a:pt x="0" y="22860"/>
                </a:lnTo>
                <a:lnTo>
                  <a:pt x="2539" y="34290"/>
                </a:lnTo>
                <a:lnTo>
                  <a:pt x="12700" y="35560"/>
                </a:lnTo>
                <a:lnTo>
                  <a:pt x="21589" y="29210"/>
                </a:lnTo>
                <a:lnTo>
                  <a:pt x="25400" y="20320"/>
                </a:lnTo>
                <a:lnTo>
                  <a:pt x="34289" y="11430"/>
                </a:lnTo>
                <a:lnTo>
                  <a:pt x="43180" y="6350"/>
                </a:lnTo>
                <a:lnTo>
                  <a:pt x="67310" y="3810"/>
                </a:lnTo>
                <a:lnTo>
                  <a:pt x="520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940560" y="3333750"/>
            <a:ext cx="1294130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remote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code</a:t>
            </a:r>
            <a:endParaRPr sz="180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(a</a:t>
            </a:r>
            <a:r>
              <a:rPr sz="1800" spc="-15" dirty="0">
                <a:latin typeface="Arial"/>
                <a:cs typeface="Arial"/>
              </a:rPr>
              <a:t>p</a:t>
            </a:r>
            <a:r>
              <a:rPr sz="1800" spc="-5" dirty="0">
                <a:latin typeface="Arial"/>
                <a:cs typeface="Arial"/>
              </a:rPr>
              <a:t>pl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spc="5" dirty="0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s)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11150" y="1690370"/>
            <a:ext cx="6365875" cy="1195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u="sng" spc="-5" dirty="0">
                <a:latin typeface="Arial"/>
                <a:cs typeface="Arial"/>
              </a:rPr>
              <a:t>idea</a:t>
            </a:r>
            <a:r>
              <a:rPr sz="1600" b="1" spc="-5" dirty="0">
                <a:latin typeface="Arial"/>
                <a:cs typeface="Arial"/>
              </a:rPr>
              <a:t>: applets that </a:t>
            </a:r>
            <a:r>
              <a:rPr sz="1600" b="1" spc="-10" dirty="0">
                <a:latin typeface="Arial"/>
                <a:cs typeface="Arial"/>
              </a:rPr>
              <a:t>originate </a:t>
            </a:r>
            <a:r>
              <a:rPr sz="1600" b="1" spc="-5" dirty="0">
                <a:latin typeface="Arial"/>
                <a:cs typeface="Arial"/>
              </a:rPr>
              <a:t>from </a:t>
            </a:r>
            <a:r>
              <a:rPr sz="1600" b="1" dirty="0">
                <a:latin typeface="Arial"/>
                <a:cs typeface="Arial"/>
              </a:rPr>
              <a:t>a </a:t>
            </a:r>
            <a:r>
              <a:rPr sz="1600" b="1" spc="-5" dirty="0">
                <a:latin typeface="Arial"/>
                <a:cs typeface="Arial"/>
              </a:rPr>
              <a:t>trusted source could be</a:t>
            </a:r>
            <a:r>
              <a:rPr sz="1600" b="1" spc="-4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trusted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50">
              <a:latin typeface="Times New Roman"/>
              <a:cs typeface="Times New Roman"/>
            </a:endParaRPr>
          </a:p>
          <a:p>
            <a:pPr marR="1394460" algn="r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JVM</a:t>
            </a:r>
            <a:endParaRPr sz="1800">
              <a:latin typeface="Arial"/>
              <a:cs typeface="Arial"/>
            </a:endParaRPr>
          </a:p>
          <a:p>
            <a:pPr marL="1861820">
              <a:lnSpc>
                <a:spcPct val="100000"/>
              </a:lnSpc>
              <a:spcBef>
                <a:spcPts val="470"/>
              </a:spcBef>
            </a:pPr>
            <a:r>
              <a:rPr sz="1800" spc="-5" dirty="0">
                <a:latin typeface="Arial"/>
                <a:cs typeface="Arial"/>
              </a:rPr>
              <a:t>local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code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225800" y="2755900"/>
            <a:ext cx="538480" cy="0"/>
          </a:xfrm>
          <a:custGeom>
            <a:avLst/>
            <a:gdLst/>
            <a:ahLst/>
            <a:cxnLst/>
            <a:rect l="l" t="t" r="r" b="b"/>
            <a:pathLst>
              <a:path w="538479">
                <a:moveTo>
                  <a:pt x="0" y="0"/>
                </a:moveTo>
                <a:lnTo>
                  <a:pt x="538479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759200" y="27178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225800" y="3670300"/>
            <a:ext cx="2824480" cy="0"/>
          </a:xfrm>
          <a:custGeom>
            <a:avLst/>
            <a:gdLst/>
            <a:ahLst/>
            <a:cxnLst/>
            <a:rect l="l" t="t" r="r" b="b"/>
            <a:pathLst>
              <a:path w="2824479">
                <a:moveTo>
                  <a:pt x="0" y="0"/>
                </a:moveTo>
                <a:lnTo>
                  <a:pt x="2824479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045200" y="36322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216400" y="3130550"/>
            <a:ext cx="0" cy="539750"/>
          </a:xfrm>
          <a:custGeom>
            <a:avLst/>
            <a:gdLst/>
            <a:ahLst/>
            <a:cxnLst/>
            <a:rect l="l" t="t" r="r" b="b"/>
            <a:pathLst>
              <a:path h="539750">
                <a:moveTo>
                  <a:pt x="0" y="539750"/>
                </a:moveTo>
                <a:lnTo>
                  <a:pt x="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178300" y="3060700"/>
            <a:ext cx="76200" cy="74930"/>
          </a:xfrm>
          <a:custGeom>
            <a:avLst/>
            <a:gdLst/>
            <a:ahLst/>
            <a:cxnLst/>
            <a:rect l="l" t="t" r="r" b="b"/>
            <a:pathLst>
              <a:path w="76200" h="74930">
                <a:moveTo>
                  <a:pt x="38100" y="0"/>
                </a:moveTo>
                <a:lnTo>
                  <a:pt x="0" y="74929"/>
                </a:lnTo>
                <a:lnTo>
                  <a:pt x="76200" y="74929"/>
                </a:lnTo>
                <a:lnTo>
                  <a:pt x="38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4231640" y="3105150"/>
            <a:ext cx="897890" cy="438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signed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  </a:t>
            </a:r>
            <a:r>
              <a:rPr sz="1400" dirty="0">
                <a:latin typeface="Arial"/>
                <a:cs typeface="Arial"/>
              </a:rPr>
              <a:t>trusted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49" name="object 49"/>
          <p:cNvSpPr txBox="1"/>
          <p:nvPr/>
        </p:nvSpPr>
        <p:spPr>
          <a:xfrm>
            <a:off x="4276090" y="3670300"/>
            <a:ext cx="1007110" cy="438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1920" marR="5080" indent="-10922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unsigned,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or  signed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endParaRPr sz="14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11150" y="4097020"/>
            <a:ext cx="7592695" cy="1927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1150" algn="ctr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untrusted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Times New Roman"/>
              <a:cs typeface="Times New Roman"/>
            </a:endParaRPr>
          </a:p>
          <a:p>
            <a:pPr marL="179070" algn="ctr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resources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400" spc="-5" dirty="0">
                <a:latin typeface="Arial"/>
                <a:cs typeface="Arial"/>
              </a:rPr>
              <a:t>introduced in Java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1.1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400" spc="-5" dirty="0">
                <a:latin typeface="Arial"/>
                <a:cs typeface="Arial"/>
              </a:rPr>
              <a:t>applets could be digitally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signed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29200"/>
              </a:lnSpc>
              <a:spcBef>
                <a:spcPts val="10"/>
              </a:spcBef>
            </a:pPr>
            <a:r>
              <a:rPr sz="1400" spc="-5" dirty="0">
                <a:latin typeface="Arial"/>
                <a:cs typeface="Arial"/>
              </a:rPr>
              <a:t>unsigned applets and applets signed by an untrusted principal were </a:t>
            </a:r>
            <a:r>
              <a:rPr sz="1400" dirty="0">
                <a:latin typeface="Arial"/>
                <a:cs typeface="Arial"/>
              </a:rPr>
              <a:t>restricted </a:t>
            </a:r>
            <a:r>
              <a:rPr sz="1400" spc="5" dirty="0">
                <a:latin typeface="Arial"/>
                <a:cs typeface="Arial"/>
              </a:rPr>
              <a:t>to </a:t>
            </a:r>
            <a:r>
              <a:rPr sz="1400" spc="-5" dirty="0">
                <a:latin typeface="Arial"/>
                <a:cs typeface="Arial"/>
              </a:rPr>
              <a:t>the sandbox  local applications and applets signed by </a:t>
            </a:r>
            <a:r>
              <a:rPr sz="1400" dirty="0">
                <a:latin typeface="Arial"/>
                <a:cs typeface="Arial"/>
              </a:rPr>
              <a:t>a trusted </a:t>
            </a:r>
            <a:r>
              <a:rPr sz="1400" spc="-5" dirty="0">
                <a:latin typeface="Arial"/>
                <a:cs typeface="Arial"/>
              </a:rPr>
              <a:t>principal </a:t>
            </a:r>
            <a:r>
              <a:rPr sz="1400" dirty="0">
                <a:latin typeface="Arial"/>
                <a:cs typeface="Arial"/>
              </a:rPr>
              <a:t>had </a:t>
            </a:r>
            <a:r>
              <a:rPr sz="1400" spc="-5" dirty="0">
                <a:latin typeface="Arial"/>
                <a:cs typeface="Arial"/>
              </a:rPr>
              <a:t>unrestricted </a:t>
            </a:r>
            <a:r>
              <a:rPr sz="1400" dirty="0">
                <a:latin typeface="Arial"/>
                <a:cs typeface="Arial"/>
              </a:rPr>
              <a:t>access </a:t>
            </a:r>
            <a:r>
              <a:rPr sz="1400" spc="5" dirty="0">
                <a:latin typeface="Arial"/>
                <a:cs typeface="Arial"/>
              </a:rPr>
              <a:t>to</a:t>
            </a:r>
            <a:r>
              <a:rPr sz="1400" spc="1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resources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2" name="object 3">
            <a:extLst>
              <a:ext uri="{FF2B5EF4-FFF2-40B4-BE49-F238E27FC236}">
                <a16:creationId xmlns:a16="http://schemas.microsoft.com/office/drawing/2014/main" id="{B3702AFB-2835-42B3-A2A5-3E629DB15D0F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Signed java</a:t>
            </a:r>
            <a:r>
              <a:rPr spc="-95" dirty="0"/>
              <a:t> </a:t>
            </a:r>
            <a:r>
              <a:rPr spc="-5" dirty="0"/>
              <a:t>code</a:t>
            </a:r>
          </a:p>
        </p:txBody>
      </p:sp>
      <p:sp>
        <p:nvSpPr>
          <p:cNvPr id="5" name="object 5"/>
          <p:cNvSpPr/>
          <p:nvPr/>
        </p:nvSpPr>
        <p:spPr>
          <a:xfrm>
            <a:off x="4198620" y="619759"/>
            <a:ext cx="4944110" cy="59042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441509C9-C701-4C47-AF23-BBFFFE4B0071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Un-trusted java code</a:t>
            </a:r>
            <a:r>
              <a:rPr spc="-75" dirty="0"/>
              <a:t> </a:t>
            </a:r>
            <a:r>
              <a:rPr spc="-5" dirty="0"/>
              <a:t>can’t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5" name="object 5"/>
          <p:cNvSpPr txBox="1"/>
          <p:nvPr/>
        </p:nvSpPr>
        <p:spPr>
          <a:xfrm>
            <a:off x="311150" y="1623314"/>
            <a:ext cx="8182609" cy="4929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868420">
              <a:lnSpc>
                <a:spcPct val="127499"/>
              </a:lnSpc>
            </a:pPr>
            <a:r>
              <a:rPr sz="1600" b="1" spc="-10" dirty="0">
                <a:solidFill>
                  <a:srgbClr val="EFAA00"/>
                </a:solidFill>
                <a:latin typeface="Arial"/>
                <a:cs typeface="Arial"/>
              </a:rPr>
              <a:t>Input/Ouput </a:t>
            </a:r>
            <a:r>
              <a:rPr sz="1600" b="1" spc="-5" dirty="0">
                <a:solidFill>
                  <a:srgbClr val="EFAA00"/>
                </a:solidFill>
                <a:latin typeface="Arial"/>
                <a:cs typeface="Arial"/>
              </a:rPr>
              <a:t>restriction  </a:t>
            </a:r>
            <a:r>
              <a:rPr sz="1400" spc="-5" dirty="0">
                <a:latin typeface="Arial"/>
                <a:cs typeface="Arial"/>
              </a:rPr>
              <a:t>Read/write/delete/Rename </a:t>
            </a:r>
            <a:r>
              <a:rPr sz="1400" dirty="0">
                <a:latin typeface="Arial"/>
                <a:cs typeface="Arial"/>
              </a:rPr>
              <a:t>file </a:t>
            </a:r>
            <a:r>
              <a:rPr sz="1400" spc="-5" dirty="0">
                <a:latin typeface="Arial"/>
                <a:cs typeface="Arial"/>
              </a:rPr>
              <a:t>on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-5" dirty="0">
                <a:latin typeface="Arial"/>
                <a:cs typeface="Arial"/>
              </a:rPr>
              <a:t>client </a:t>
            </a:r>
            <a:r>
              <a:rPr sz="1400" dirty="0">
                <a:latin typeface="Arial"/>
                <a:cs typeface="Arial"/>
              </a:rPr>
              <a:t>file </a:t>
            </a:r>
            <a:r>
              <a:rPr sz="1400" spc="-5" dirty="0">
                <a:latin typeface="Arial"/>
                <a:cs typeface="Arial"/>
              </a:rPr>
              <a:t>system  </a:t>
            </a:r>
            <a:r>
              <a:rPr sz="1400" dirty="0">
                <a:latin typeface="Arial"/>
                <a:cs typeface="Arial"/>
              </a:rPr>
              <a:t>Create/list a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directory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400" dirty="0">
                <a:latin typeface="Arial"/>
                <a:cs typeface="Arial"/>
              </a:rPr>
              <a:t>Check </a:t>
            </a:r>
            <a:r>
              <a:rPr sz="1400" spc="-5" dirty="0">
                <a:latin typeface="Arial"/>
                <a:cs typeface="Arial"/>
              </a:rPr>
              <a:t>if </a:t>
            </a:r>
            <a:r>
              <a:rPr sz="1400" dirty="0">
                <a:latin typeface="Arial"/>
                <a:cs typeface="Arial"/>
              </a:rPr>
              <a:t>a file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exists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400" spc="-5" dirty="0">
                <a:latin typeface="Arial"/>
                <a:cs typeface="Arial"/>
              </a:rPr>
              <a:t>Obtain information on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file/directory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1600" b="1" spc="-5" dirty="0">
                <a:solidFill>
                  <a:srgbClr val="EFAA00"/>
                </a:solidFill>
                <a:latin typeface="Arial"/>
                <a:cs typeface="Arial"/>
              </a:rPr>
              <a:t>Network</a:t>
            </a:r>
            <a:r>
              <a:rPr sz="1600" b="1" spc="-95" dirty="0">
                <a:solidFill>
                  <a:srgbClr val="EFAA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EFAA00"/>
                </a:solidFill>
                <a:latin typeface="Arial"/>
                <a:cs typeface="Arial"/>
              </a:rPr>
              <a:t>restriction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400" dirty="0">
                <a:latin typeface="Arial"/>
                <a:cs typeface="Arial"/>
              </a:rPr>
              <a:t>Create a </a:t>
            </a:r>
            <a:r>
              <a:rPr sz="1400" spc="-5" dirty="0">
                <a:latin typeface="Arial"/>
                <a:cs typeface="Arial"/>
              </a:rPr>
              <a:t>network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connection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1400" dirty="0">
                <a:latin typeface="Arial"/>
                <a:cs typeface="Arial"/>
              </a:rPr>
              <a:t>Listen </a:t>
            </a:r>
            <a:r>
              <a:rPr sz="1400" spc="-5" dirty="0">
                <a:latin typeface="Arial"/>
                <a:cs typeface="Arial"/>
              </a:rPr>
              <a:t>and accept any network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connection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400" dirty="0">
                <a:latin typeface="Arial"/>
                <a:cs typeface="Arial"/>
              </a:rPr>
              <a:t>Create </a:t>
            </a:r>
            <a:r>
              <a:rPr sz="1400" spc="-5" dirty="0">
                <a:latin typeface="Arial"/>
                <a:cs typeface="Arial"/>
              </a:rPr>
              <a:t>top-level </a:t>
            </a:r>
            <a:r>
              <a:rPr sz="1400" spc="-10" dirty="0">
                <a:latin typeface="Arial"/>
                <a:cs typeface="Arial"/>
              </a:rPr>
              <a:t>windows </a:t>
            </a:r>
            <a:r>
              <a:rPr sz="1400" spc="-5" dirty="0">
                <a:latin typeface="Arial"/>
                <a:cs typeface="Arial"/>
              </a:rPr>
              <a:t>without an untrusted </a:t>
            </a:r>
            <a:r>
              <a:rPr sz="1400" spc="-10" dirty="0">
                <a:latin typeface="Arial"/>
                <a:cs typeface="Arial"/>
              </a:rPr>
              <a:t>window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banner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1600" b="1" spc="-5" dirty="0">
                <a:solidFill>
                  <a:srgbClr val="EFAA00"/>
                </a:solidFill>
                <a:latin typeface="Arial"/>
                <a:cs typeface="Arial"/>
              </a:rPr>
              <a:t>System</a:t>
            </a:r>
            <a:r>
              <a:rPr sz="1600" b="1" spc="-105" dirty="0">
                <a:solidFill>
                  <a:srgbClr val="EFAA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EFAA00"/>
                </a:solidFill>
                <a:latin typeface="Arial"/>
                <a:cs typeface="Arial"/>
              </a:rPr>
              <a:t>restriction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00"/>
              </a:spcBef>
            </a:pPr>
            <a:r>
              <a:rPr sz="1400" spc="-5" dirty="0">
                <a:latin typeface="Arial"/>
                <a:cs typeface="Arial"/>
              </a:rPr>
              <a:t>Obtain </a:t>
            </a:r>
            <a:r>
              <a:rPr sz="1400" dirty="0">
                <a:latin typeface="Arial"/>
                <a:cs typeface="Arial"/>
              </a:rPr>
              <a:t>user’s </a:t>
            </a:r>
            <a:r>
              <a:rPr sz="1400" spc="-5" dirty="0">
                <a:latin typeface="Arial"/>
                <a:cs typeface="Arial"/>
              </a:rPr>
              <a:t>username or </a:t>
            </a:r>
            <a:r>
              <a:rPr sz="1400" dirty="0">
                <a:latin typeface="Arial"/>
                <a:cs typeface="Arial"/>
              </a:rPr>
              <a:t>home </a:t>
            </a:r>
            <a:r>
              <a:rPr sz="1400" spc="-5" dirty="0">
                <a:latin typeface="Arial"/>
                <a:cs typeface="Arial"/>
              </a:rPr>
              <a:t>directory name through any means,including trying </a:t>
            </a:r>
            <a:r>
              <a:rPr sz="1400" dirty="0">
                <a:latin typeface="Arial"/>
                <a:cs typeface="Arial"/>
              </a:rPr>
              <a:t>to </a:t>
            </a:r>
            <a:r>
              <a:rPr sz="1400" spc="-5" dirty="0">
                <a:latin typeface="Arial"/>
                <a:cs typeface="Arial"/>
              </a:rPr>
              <a:t>read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-5" dirty="0">
                <a:latin typeface="Arial"/>
                <a:cs typeface="Arial"/>
              </a:rPr>
              <a:t>system  properties: </a:t>
            </a:r>
            <a:r>
              <a:rPr sz="1400" spc="-10" dirty="0">
                <a:latin typeface="Arial"/>
                <a:cs typeface="Arial"/>
              </a:rPr>
              <a:t>user.name, user.home,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etc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400" dirty="0">
                <a:latin typeface="Arial"/>
                <a:cs typeface="Arial"/>
              </a:rPr>
              <a:t>Define </a:t>
            </a:r>
            <a:r>
              <a:rPr sz="1400" spc="-5" dirty="0">
                <a:latin typeface="Arial"/>
                <a:cs typeface="Arial"/>
              </a:rPr>
              <a:t>any system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properties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9"/>
              </a:spcBef>
            </a:pPr>
            <a:r>
              <a:rPr sz="1400" dirty="0">
                <a:latin typeface="Arial"/>
                <a:cs typeface="Arial"/>
              </a:rPr>
              <a:t>Run </a:t>
            </a:r>
            <a:r>
              <a:rPr sz="1400" spc="-5" dirty="0">
                <a:latin typeface="Arial"/>
                <a:cs typeface="Arial"/>
              </a:rPr>
              <a:t>any program through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Runtime.exec()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400" spc="-5" dirty="0">
                <a:latin typeface="Arial"/>
                <a:cs typeface="Arial"/>
              </a:rPr>
              <a:t>Make the Java interpreter exists, using either </a:t>
            </a:r>
            <a:r>
              <a:rPr sz="1400" i="1" dirty="0">
                <a:latin typeface="Arial"/>
                <a:cs typeface="Arial"/>
              </a:rPr>
              <a:t>System.exit() </a:t>
            </a:r>
            <a:r>
              <a:rPr sz="1400" spc="-5" dirty="0">
                <a:latin typeface="Arial"/>
                <a:cs typeface="Arial"/>
              </a:rPr>
              <a:t>or</a:t>
            </a:r>
            <a:r>
              <a:rPr sz="1400" spc="24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Runtime.exit()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400" spc="-5" dirty="0">
                <a:latin typeface="Arial"/>
                <a:cs typeface="Arial"/>
              </a:rPr>
              <a:t>Load dynamic library using </a:t>
            </a:r>
            <a:r>
              <a:rPr sz="1400" i="1" spc="-5" dirty="0">
                <a:latin typeface="Arial"/>
                <a:cs typeface="Arial"/>
              </a:rPr>
              <a:t>load()  </a:t>
            </a:r>
            <a:r>
              <a:rPr sz="1400" spc="-5" dirty="0">
                <a:latin typeface="Arial"/>
                <a:cs typeface="Arial"/>
              </a:rPr>
              <a:t>or</a:t>
            </a:r>
            <a:r>
              <a:rPr sz="1400" spc="85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LoadLibrary()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1400" spc="-5" dirty="0">
                <a:latin typeface="Arial"/>
                <a:cs typeface="Arial"/>
              </a:rPr>
              <a:t>Specify any network </a:t>
            </a:r>
            <a:r>
              <a:rPr sz="1400" dirty="0">
                <a:latin typeface="Arial"/>
                <a:cs typeface="Arial"/>
              </a:rPr>
              <a:t>control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functions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52D652E2-DF8B-450F-8236-4B71B645432E}"/>
              </a:ext>
            </a:extLst>
          </p:cNvPr>
          <p:cNvSpPr/>
          <p:nvPr/>
        </p:nvSpPr>
        <p:spPr>
          <a:xfrm>
            <a:off x="152400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Un-trusted java code</a:t>
            </a:r>
            <a:r>
              <a:rPr spc="-75" dirty="0"/>
              <a:t> </a:t>
            </a:r>
            <a:r>
              <a:rPr spc="-5" dirty="0"/>
              <a:t>can’t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/>
              <a:t>Thread</a:t>
            </a:r>
            <a:r>
              <a:rPr sz="1800" spc="-65" dirty="0"/>
              <a:t> </a:t>
            </a:r>
            <a:r>
              <a:rPr sz="1800" spc="-5" dirty="0"/>
              <a:t>restriction</a:t>
            </a:r>
            <a:endParaRPr sz="1800"/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800" b="0" spc="-10" dirty="0">
                <a:solidFill>
                  <a:srgbClr val="000000"/>
                </a:solidFill>
                <a:latin typeface="Arial"/>
                <a:cs typeface="Arial"/>
              </a:rPr>
              <a:t>Create </a:t>
            </a:r>
            <a:r>
              <a:rPr sz="1800" b="0" spc="-5" dirty="0">
                <a:solidFill>
                  <a:srgbClr val="000000"/>
                </a:solidFill>
                <a:latin typeface="Arial"/>
                <a:cs typeface="Arial"/>
              </a:rPr>
              <a:t>or </a:t>
            </a:r>
            <a:r>
              <a:rPr sz="1800" b="0" spc="-10" dirty="0">
                <a:solidFill>
                  <a:srgbClr val="000000"/>
                </a:solidFill>
                <a:latin typeface="Arial"/>
                <a:cs typeface="Arial"/>
              </a:rPr>
              <a:t>manipulate</a:t>
            </a:r>
            <a:r>
              <a:rPr sz="1800" b="0" spc="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00" b="0" spc="-10" dirty="0">
                <a:solidFill>
                  <a:srgbClr val="000000"/>
                </a:solidFill>
                <a:latin typeface="Arial"/>
                <a:cs typeface="Arial"/>
              </a:rPr>
              <a:t>threads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1800" spc="-5" dirty="0"/>
              <a:t>JVM</a:t>
            </a:r>
            <a:r>
              <a:rPr sz="1800" spc="-55" dirty="0"/>
              <a:t> </a:t>
            </a:r>
            <a:r>
              <a:rPr sz="1800" spc="-10" dirty="0"/>
              <a:t>restriction</a:t>
            </a:r>
            <a:endParaRPr sz="1800"/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800" b="0" spc="-10" dirty="0">
                <a:solidFill>
                  <a:srgbClr val="000000"/>
                </a:solidFill>
                <a:latin typeface="Arial"/>
                <a:cs typeface="Arial"/>
              </a:rPr>
              <a:t>Create </a:t>
            </a:r>
            <a:r>
              <a:rPr sz="1800" b="0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r>
              <a:rPr sz="1800" b="0" spc="-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00" b="0" i="1" spc="-10" dirty="0">
                <a:solidFill>
                  <a:srgbClr val="000000"/>
                </a:solidFill>
                <a:latin typeface="Arial"/>
                <a:cs typeface="Arial"/>
              </a:rPr>
              <a:t>ClassLoader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800" b="0" spc="-10" dirty="0">
                <a:solidFill>
                  <a:srgbClr val="000000"/>
                </a:solidFill>
                <a:latin typeface="Arial"/>
                <a:cs typeface="Arial"/>
              </a:rPr>
              <a:t>Create </a:t>
            </a:r>
            <a:r>
              <a:rPr sz="1800" b="0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r>
              <a:rPr sz="1800" b="0" spc="-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00" b="0" i="1" spc="-10" dirty="0">
                <a:solidFill>
                  <a:srgbClr val="000000"/>
                </a:solidFill>
                <a:latin typeface="Arial"/>
                <a:cs typeface="Arial"/>
              </a:rPr>
              <a:t>SecurityManager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800" b="0" spc="-5" dirty="0">
                <a:solidFill>
                  <a:srgbClr val="000000"/>
                </a:solidFill>
                <a:latin typeface="Arial"/>
                <a:cs typeface="Arial"/>
              </a:rPr>
              <a:t>Define classes </a:t>
            </a:r>
            <a:r>
              <a:rPr sz="1800" b="0" spc="-15" dirty="0">
                <a:solidFill>
                  <a:srgbClr val="000000"/>
                </a:solidFill>
                <a:latin typeface="Arial"/>
                <a:cs typeface="Arial"/>
              </a:rPr>
              <a:t>which </a:t>
            </a:r>
            <a:r>
              <a:rPr sz="1800" b="0" spc="-5" dirty="0">
                <a:solidFill>
                  <a:srgbClr val="000000"/>
                </a:solidFill>
                <a:latin typeface="Arial"/>
                <a:cs typeface="Arial"/>
              </a:rPr>
              <a:t>are part of </a:t>
            </a:r>
            <a:r>
              <a:rPr sz="1800" b="0" spc="-10" dirty="0">
                <a:solidFill>
                  <a:srgbClr val="000000"/>
                </a:solidFill>
                <a:latin typeface="Arial"/>
                <a:cs typeface="Arial"/>
              </a:rPr>
              <a:t>packages on </a:t>
            </a:r>
            <a:r>
              <a:rPr sz="1800" b="0" spc="-5" dirty="0">
                <a:solidFill>
                  <a:srgbClr val="000000"/>
                </a:solidFill>
                <a:latin typeface="Arial"/>
                <a:cs typeface="Arial"/>
              </a:rPr>
              <a:t>the client</a:t>
            </a:r>
            <a:r>
              <a:rPr sz="1800" b="0" spc="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00" b="0" spc="-5" dirty="0">
                <a:solidFill>
                  <a:srgbClr val="000000"/>
                </a:solidFill>
                <a:latin typeface="Arial"/>
                <a:cs typeface="Arial"/>
              </a:rPr>
              <a:t>system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4B78555E-E9F0-4F68-9B75-5B598AC10E6E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Fine grained </a:t>
            </a:r>
            <a:r>
              <a:rPr spc="-10" dirty="0"/>
              <a:t>access</a:t>
            </a:r>
            <a:r>
              <a:rPr spc="-60" dirty="0"/>
              <a:t> </a:t>
            </a:r>
            <a:r>
              <a:rPr spc="-5" dirty="0"/>
              <a:t>control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11150" y="5262879"/>
            <a:ext cx="5685155" cy="1506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introduced </a:t>
            </a:r>
            <a:r>
              <a:rPr sz="1200" spc="-5" dirty="0">
                <a:latin typeface="Arial"/>
                <a:cs typeface="Arial"/>
              </a:rPr>
              <a:t>in Java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ts val="1939"/>
              </a:lnSpc>
              <a:spcBef>
                <a:spcPts val="135"/>
              </a:spcBef>
            </a:pPr>
            <a:r>
              <a:rPr sz="1200" dirty="0">
                <a:latin typeface="Arial"/>
                <a:cs typeface="Arial"/>
              </a:rPr>
              <a:t>a </a:t>
            </a:r>
            <a:r>
              <a:rPr sz="1200" i="1" dirty="0">
                <a:latin typeface="Arial"/>
                <a:cs typeface="Arial"/>
              </a:rPr>
              <a:t>protection </a:t>
            </a:r>
            <a:r>
              <a:rPr sz="1200" i="1" spc="-5" dirty="0">
                <a:latin typeface="Arial"/>
                <a:cs typeface="Arial"/>
              </a:rPr>
              <a:t>domain </a:t>
            </a:r>
            <a:r>
              <a:rPr sz="1200" dirty="0">
                <a:latin typeface="Arial"/>
                <a:cs typeface="Arial"/>
              </a:rPr>
              <a:t>is an </a:t>
            </a:r>
            <a:r>
              <a:rPr sz="1200" spc="-5" dirty="0">
                <a:latin typeface="Arial"/>
                <a:cs typeface="Arial"/>
              </a:rPr>
              <a:t>association </a:t>
            </a:r>
            <a:r>
              <a:rPr sz="1200" dirty="0">
                <a:latin typeface="Arial"/>
                <a:cs typeface="Arial"/>
              </a:rPr>
              <a:t>of a code source and the </a:t>
            </a:r>
            <a:r>
              <a:rPr sz="1200" spc="-5" dirty="0">
                <a:latin typeface="Arial"/>
                <a:cs typeface="Arial"/>
              </a:rPr>
              <a:t>permissions granted  </a:t>
            </a:r>
            <a:r>
              <a:rPr sz="1200" dirty="0">
                <a:latin typeface="Arial"/>
                <a:cs typeface="Arial"/>
              </a:rPr>
              <a:t>the code source </a:t>
            </a:r>
            <a:r>
              <a:rPr sz="1200" spc="-5" dirty="0">
                <a:latin typeface="Arial"/>
                <a:cs typeface="Arial"/>
              </a:rPr>
              <a:t>consists </a:t>
            </a:r>
            <a:r>
              <a:rPr sz="1200" dirty="0">
                <a:latin typeface="Arial"/>
                <a:cs typeface="Arial"/>
              </a:rPr>
              <a:t>of a </a:t>
            </a:r>
            <a:r>
              <a:rPr sz="1200" spc="-5" dirty="0">
                <a:latin typeface="Arial"/>
                <a:cs typeface="Arial"/>
              </a:rPr>
              <a:t>URL </a:t>
            </a:r>
            <a:r>
              <a:rPr sz="1200" dirty="0">
                <a:latin typeface="Arial"/>
                <a:cs typeface="Arial"/>
              </a:rPr>
              <a:t>and an optional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signature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200" spc="-5" dirty="0">
                <a:latin typeface="Arial"/>
                <a:cs typeface="Arial"/>
              </a:rPr>
              <a:t>permissions granted </a:t>
            </a:r>
            <a:r>
              <a:rPr sz="1200" dirty="0">
                <a:latin typeface="Arial"/>
                <a:cs typeface="Arial"/>
              </a:rPr>
              <a:t>to a code source are specified in the </a:t>
            </a:r>
            <a:r>
              <a:rPr sz="1200" spc="-5" dirty="0">
                <a:latin typeface="Arial"/>
                <a:cs typeface="Arial"/>
              </a:rPr>
              <a:t>policy</a:t>
            </a:r>
            <a:r>
              <a:rPr sz="1200" spc="5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file</a:t>
            </a:r>
            <a:endParaRPr sz="12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700"/>
              </a:spcBef>
            </a:pPr>
            <a:r>
              <a:rPr sz="1000" spc="-5" dirty="0">
                <a:latin typeface="Arial"/>
                <a:cs typeface="Arial"/>
              </a:rPr>
              <a:t>grant CodeBase “</a:t>
            </a:r>
            <a:r>
              <a:rPr sz="1000" spc="-5" dirty="0">
                <a:latin typeface="Arial"/>
                <a:cs typeface="Arial"/>
                <a:hlinkClick r:id="rId2"/>
              </a:rPr>
              <a:t>http://java.sun.com</a:t>
            </a:r>
            <a:r>
              <a:rPr sz="1000" spc="-5" dirty="0">
                <a:latin typeface="Arial"/>
                <a:cs typeface="Arial"/>
              </a:rPr>
              <a:t>”, </a:t>
            </a:r>
            <a:r>
              <a:rPr sz="1000" spc="-10" dirty="0">
                <a:latin typeface="Arial"/>
                <a:cs typeface="Arial"/>
              </a:rPr>
              <a:t>SignedBy </a:t>
            </a:r>
            <a:r>
              <a:rPr sz="1000" spc="-5" dirty="0">
                <a:latin typeface="Arial"/>
                <a:cs typeface="Arial"/>
              </a:rPr>
              <a:t>“Sun”</a:t>
            </a:r>
            <a:r>
              <a:rPr sz="1000" spc="-7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{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50">
              <a:latin typeface="Times New Roman"/>
              <a:cs typeface="Times New Roman"/>
            </a:endParaRPr>
          </a:p>
          <a:p>
            <a:pPr marL="123189">
              <a:lnSpc>
                <a:spcPct val="100000"/>
              </a:lnSpc>
            </a:pPr>
            <a:r>
              <a:rPr sz="1200" baseline="3472" dirty="0">
                <a:solidFill>
                  <a:srgbClr val="FFFFFF"/>
                </a:solidFill>
                <a:latin typeface="Arial"/>
                <a:cs typeface="Arial"/>
              </a:rPr>
              <a:t>© 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2011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SAP AG. All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rights</a:t>
            </a:r>
            <a:r>
              <a:rPr sz="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reserved.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52800" y="2159000"/>
            <a:ext cx="4953000" cy="2209800"/>
          </a:xfrm>
          <a:custGeom>
            <a:avLst/>
            <a:gdLst/>
            <a:ahLst/>
            <a:cxnLst/>
            <a:rect l="l" t="t" r="r" b="b"/>
            <a:pathLst>
              <a:path w="4953000" h="2209800">
                <a:moveTo>
                  <a:pt x="0" y="0"/>
                </a:moveTo>
                <a:lnTo>
                  <a:pt x="4953000" y="0"/>
                </a:lnTo>
                <a:lnTo>
                  <a:pt x="4953000" y="2209800"/>
                </a:ln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solidFill>
            <a:srgbClr val="EFA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52800" y="2159000"/>
            <a:ext cx="4953000" cy="2209800"/>
          </a:xfrm>
          <a:custGeom>
            <a:avLst/>
            <a:gdLst/>
            <a:ahLst/>
            <a:cxnLst/>
            <a:rect l="l" t="t" r="r" b="b"/>
            <a:pathLst>
              <a:path w="4953000" h="2209800">
                <a:moveTo>
                  <a:pt x="0" y="0"/>
                </a:moveTo>
                <a:lnTo>
                  <a:pt x="4953000" y="0"/>
                </a:lnTo>
                <a:lnTo>
                  <a:pt x="4953000" y="2209800"/>
                </a:ln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52800" y="2159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305800" y="436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11150" y="1690370"/>
            <a:ext cx="8487410" cy="798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0"/>
              </a:lnSpc>
            </a:pPr>
            <a:r>
              <a:rPr sz="1400" b="1" u="sng" spc="-5" dirty="0">
                <a:latin typeface="Arial"/>
                <a:cs typeface="Arial"/>
              </a:rPr>
              <a:t>idea</a:t>
            </a:r>
            <a:r>
              <a:rPr sz="1400" b="1" spc="-5" dirty="0">
                <a:latin typeface="Arial"/>
                <a:cs typeface="Arial"/>
              </a:rPr>
              <a:t>: every </a:t>
            </a:r>
            <a:r>
              <a:rPr sz="1400" b="1" spc="-10" dirty="0">
                <a:latin typeface="Arial"/>
                <a:cs typeface="Arial"/>
              </a:rPr>
              <a:t>code </a:t>
            </a:r>
            <a:r>
              <a:rPr sz="1400" b="1" spc="-5" dirty="0">
                <a:latin typeface="Arial"/>
                <a:cs typeface="Arial"/>
              </a:rPr>
              <a:t>(remote or local) has access to the system resources based </a:t>
            </a:r>
            <a:r>
              <a:rPr sz="1400" b="1" dirty="0">
                <a:latin typeface="Arial"/>
                <a:cs typeface="Arial"/>
              </a:rPr>
              <a:t>on </a:t>
            </a:r>
            <a:r>
              <a:rPr sz="1400" b="1" spc="-5" dirty="0">
                <a:latin typeface="Arial"/>
                <a:cs typeface="Arial"/>
              </a:rPr>
              <a:t>what </a:t>
            </a:r>
            <a:r>
              <a:rPr sz="1400" b="1" spc="5" dirty="0">
                <a:latin typeface="Arial"/>
                <a:cs typeface="Arial"/>
              </a:rPr>
              <a:t>is </a:t>
            </a:r>
            <a:r>
              <a:rPr sz="1400" b="1" spc="-5" dirty="0">
                <a:latin typeface="Arial"/>
                <a:cs typeface="Arial"/>
              </a:rPr>
              <a:t>defined </a:t>
            </a:r>
            <a:r>
              <a:rPr sz="1400" b="1" spc="5" dirty="0">
                <a:latin typeface="Arial"/>
                <a:cs typeface="Arial"/>
              </a:rPr>
              <a:t>in</a:t>
            </a:r>
            <a:r>
              <a:rPr sz="1400" b="1" spc="1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510"/>
              </a:lnSpc>
            </a:pPr>
            <a:r>
              <a:rPr sz="1400" b="1" i="1" spc="-5" dirty="0">
                <a:latin typeface="Arial"/>
                <a:cs typeface="Arial"/>
              </a:rPr>
              <a:t>policy</a:t>
            </a:r>
            <a:r>
              <a:rPr sz="1400" b="1" i="1" spc="-65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file</a:t>
            </a:r>
            <a:endParaRPr sz="1400">
              <a:latin typeface="Arial"/>
              <a:cs typeface="Arial"/>
            </a:endParaRPr>
          </a:p>
          <a:p>
            <a:pPr marR="569595" algn="r">
              <a:lnSpc>
                <a:spcPct val="100000"/>
              </a:lnSpc>
              <a:spcBef>
                <a:spcPts val="1020"/>
              </a:spcBef>
            </a:pPr>
            <a:r>
              <a:rPr sz="1800" dirty="0">
                <a:latin typeface="Arial"/>
                <a:cs typeface="Arial"/>
              </a:rPr>
              <a:t>JVM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467600" y="2616200"/>
            <a:ext cx="762000" cy="990600"/>
          </a:xfrm>
          <a:custGeom>
            <a:avLst/>
            <a:gdLst/>
            <a:ahLst/>
            <a:cxnLst/>
            <a:rect l="l" t="t" r="r" b="b"/>
            <a:pathLst>
              <a:path w="762000" h="990600">
                <a:moveTo>
                  <a:pt x="0" y="0"/>
                </a:moveTo>
                <a:lnTo>
                  <a:pt x="762000" y="0"/>
                </a:lnTo>
                <a:lnTo>
                  <a:pt x="762000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67600" y="2616200"/>
            <a:ext cx="762000" cy="990600"/>
          </a:xfrm>
          <a:custGeom>
            <a:avLst/>
            <a:gdLst/>
            <a:ahLst/>
            <a:cxnLst/>
            <a:rect l="l" t="t" r="r" b="b"/>
            <a:pathLst>
              <a:path w="762000" h="990600">
                <a:moveTo>
                  <a:pt x="0" y="0"/>
                </a:moveTo>
                <a:lnTo>
                  <a:pt x="762000" y="0"/>
                </a:lnTo>
                <a:lnTo>
                  <a:pt x="762000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467600" y="2616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229600" y="3606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29880" y="2844800"/>
            <a:ext cx="129539" cy="162560"/>
          </a:xfrm>
          <a:custGeom>
            <a:avLst/>
            <a:gdLst/>
            <a:ahLst/>
            <a:cxnLst/>
            <a:rect l="l" t="t" r="r" b="b"/>
            <a:pathLst>
              <a:path w="129540" h="162560">
                <a:moveTo>
                  <a:pt x="129138" y="124460"/>
                </a:moveTo>
                <a:lnTo>
                  <a:pt x="40640" y="124460"/>
                </a:lnTo>
                <a:lnTo>
                  <a:pt x="43179" y="130810"/>
                </a:lnTo>
                <a:lnTo>
                  <a:pt x="58420" y="147320"/>
                </a:lnTo>
                <a:lnTo>
                  <a:pt x="76200" y="161289"/>
                </a:lnTo>
                <a:lnTo>
                  <a:pt x="97790" y="162560"/>
                </a:lnTo>
                <a:lnTo>
                  <a:pt x="116840" y="157479"/>
                </a:lnTo>
                <a:lnTo>
                  <a:pt x="127000" y="144779"/>
                </a:lnTo>
                <a:lnTo>
                  <a:pt x="129138" y="124460"/>
                </a:lnTo>
                <a:close/>
              </a:path>
              <a:path w="129540" h="162560">
                <a:moveTo>
                  <a:pt x="52070" y="0"/>
                </a:moveTo>
                <a:lnTo>
                  <a:pt x="31750" y="5079"/>
                </a:lnTo>
                <a:lnTo>
                  <a:pt x="21590" y="17779"/>
                </a:lnTo>
                <a:lnTo>
                  <a:pt x="16510" y="34289"/>
                </a:lnTo>
                <a:lnTo>
                  <a:pt x="16510" y="60960"/>
                </a:lnTo>
                <a:lnTo>
                  <a:pt x="22860" y="88900"/>
                </a:lnTo>
                <a:lnTo>
                  <a:pt x="29210" y="106679"/>
                </a:lnTo>
                <a:lnTo>
                  <a:pt x="31750" y="111760"/>
                </a:lnTo>
                <a:lnTo>
                  <a:pt x="0" y="139700"/>
                </a:lnTo>
                <a:lnTo>
                  <a:pt x="1270" y="144779"/>
                </a:lnTo>
                <a:lnTo>
                  <a:pt x="8890" y="144779"/>
                </a:lnTo>
                <a:lnTo>
                  <a:pt x="40640" y="124460"/>
                </a:lnTo>
                <a:lnTo>
                  <a:pt x="129138" y="124460"/>
                </a:lnTo>
                <a:lnTo>
                  <a:pt x="116840" y="57150"/>
                </a:lnTo>
                <a:lnTo>
                  <a:pt x="87629" y="11429"/>
                </a:lnTo>
                <a:lnTo>
                  <a:pt x="72390" y="2539"/>
                </a:lnTo>
                <a:lnTo>
                  <a:pt x="520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70850" y="3023870"/>
            <a:ext cx="123189" cy="279400"/>
          </a:xfrm>
          <a:custGeom>
            <a:avLst/>
            <a:gdLst/>
            <a:ahLst/>
            <a:cxnLst/>
            <a:rect l="l" t="t" r="r" b="b"/>
            <a:pathLst>
              <a:path w="123190" h="279400">
                <a:moveTo>
                  <a:pt x="19050" y="0"/>
                </a:moveTo>
                <a:lnTo>
                  <a:pt x="3809" y="1269"/>
                </a:lnTo>
                <a:lnTo>
                  <a:pt x="0" y="12700"/>
                </a:lnTo>
                <a:lnTo>
                  <a:pt x="0" y="29209"/>
                </a:lnTo>
                <a:lnTo>
                  <a:pt x="11429" y="35559"/>
                </a:lnTo>
                <a:lnTo>
                  <a:pt x="30479" y="44450"/>
                </a:lnTo>
                <a:lnTo>
                  <a:pt x="62229" y="64769"/>
                </a:lnTo>
                <a:lnTo>
                  <a:pt x="82550" y="88900"/>
                </a:lnTo>
                <a:lnTo>
                  <a:pt x="100329" y="110489"/>
                </a:lnTo>
                <a:lnTo>
                  <a:pt x="104140" y="121919"/>
                </a:lnTo>
                <a:lnTo>
                  <a:pt x="102870" y="125729"/>
                </a:lnTo>
                <a:lnTo>
                  <a:pt x="92709" y="137159"/>
                </a:lnTo>
                <a:lnTo>
                  <a:pt x="72390" y="156209"/>
                </a:lnTo>
                <a:lnTo>
                  <a:pt x="58420" y="168909"/>
                </a:lnTo>
                <a:lnTo>
                  <a:pt x="33020" y="194309"/>
                </a:lnTo>
                <a:lnTo>
                  <a:pt x="33020" y="207009"/>
                </a:lnTo>
                <a:lnTo>
                  <a:pt x="44450" y="213359"/>
                </a:lnTo>
                <a:lnTo>
                  <a:pt x="58420" y="229869"/>
                </a:lnTo>
                <a:lnTo>
                  <a:pt x="69850" y="256539"/>
                </a:lnTo>
                <a:lnTo>
                  <a:pt x="69850" y="274319"/>
                </a:lnTo>
                <a:lnTo>
                  <a:pt x="73659" y="274319"/>
                </a:lnTo>
                <a:lnTo>
                  <a:pt x="76200" y="279400"/>
                </a:lnTo>
                <a:lnTo>
                  <a:pt x="81279" y="279400"/>
                </a:lnTo>
                <a:lnTo>
                  <a:pt x="90170" y="267969"/>
                </a:lnTo>
                <a:lnTo>
                  <a:pt x="90170" y="251459"/>
                </a:lnTo>
                <a:lnTo>
                  <a:pt x="80009" y="231139"/>
                </a:lnTo>
                <a:lnTo>
                  <a:pt x="69850" y="218439"/>
                </a:lnTo>
                <a:lnTo>
                  <a:pt x="49529" y="204469"/>
                </a:lnTo>
                <a:lnTo>
                  <a:pt x="44450" y="201929"/>
                </a:lnTo>
                <a:lnTo>
                  <a:pt x="53340" y="189229"/>
                </a:lnTo>
                <a:lnTo>
                  <a:pt x="81279" y="166369"/>
                </a:lnTo>
                <a:lnTo>
                  <a:pt x="110490" y="144779"/>
                </a:lnTo>
                <a:lnTo>
                  <a:pt x="121920" y="128269"/>
                </a:lnTo>
                <a:lnTo>
                  <a:pt x="123190" y="114300"/>
                </a:lnTo>
                <a:lnTo>
                  <a:pt x="116840" y="96519"/>
                </a:lnTo>
                <a:lnTo>
                  <a:pt x="87629" y="64769"/>
                </a:lnTo>
                <a:lnTo>
                  <a:pt x="58420" y="35559"/>
                </a:lnTo>
                <a:lnTo>
                  <a:pt x="35559" y="11429"/>
                </a:lnTo>
                <a:lnTo>
                  <a:pt x="190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86700" y="3030220"/>
            <a:ext cx="134620" cy="255270"/>
          </a:xfrm>
          <a:custGeom>
            <a:avLst/>
            <a:gdLst/>
            <a:ahLst/>
            <a:cxnLst/>
            <a:rect l="l" t="t" r="r" b="b"/>
            <a:pathLst>
              <a:path w="134620" h="255270">
                <a:moveTo>
                  <a:pt x="125729" y="0"/>
                </a:moveTo>
                <a:lnTo>
                  <a:pt x="111759" y="2539"/>
                </a:lnTo>
                <a:lnTo>
                  <a:pt x="100329" y="5079"/>
                </a:lnTo>
                <a:lnTo>
                  <a:pt x="80009" y="20319"/>
                </a:lnTo>
                <a:lnTo>
                  <a:pt x="60959" y="36829"/>
                </a:lnTo>
                <a:lnTo>
                  <a:pt x="36829" y="54609"/>
                </a:lnTo>
                <a:lnTo>
                  <a:pt x="11429" y="74929"/>
                </a:lnTo>
                <a:lnTo>
                  <a:pt x="0" y="86359"/>
                </a:lnTo>
                <a:lnTo>
                  <a:pt x="0" y="106679"/>
                </a:lnTo>
                <a:lnTo>
                  <a:pt x="43179" y="154939"/>
                </a:lnTo>
                <a:lnTo>
                  <a:pt x="97790" y="179069"/>
                </a:lnTo>
                <a:lnTo>
                  <a:pt x="109220" y="185419"/>
                </a:lnTo>
                <a:lnTo>
                  <a:pt x="102870" y="196850"/>
                </a:lnTo>
                <a:lnTo>
                  <a:pt x="91440" y="209550"/>
                </a:lnTo>
                <a:lnTo>
                  <a:pt x="80009" y="227329"/>
                </a:lnTo>
                <a:lnTo>
                  <a:pt x="77470" y="243839"/>
                </a:lnTo>
                <a:lnTo>
                  <a:pt x="86359" y="255269"/>
                </a:lnTo>
                <a:lnTo>
                  <a:pt x="95250" y="255269"/>
                </a:lnTo>
                <a:lnTo>
                  <a:pt x="93979" y="237489"/>
                </a:lnTo>
                <a:lnTo>
                  <a:pt x="100329" y="214629"/>
                </a:lnTo>
                <a:lnTo>
                  <a:pt x="114300" y="198119"/>
                </a:lnTo>
                <a:lnTo>
                  <a:pt x="124459" y="191769"/>
                </a:lnTo>
                <a:lnTo>
                  <a:pt x="124459" y="182879"/>
                </a:lnTo>
                <a:lnTo>
                  <a:pt x="81279" y="162559"/>
                </a:lnTo>
                <a:lnTo>
                  <a:pt x="54609" y="147319"/>
                </a:lnTo>
                <a:lnTo>
                  <a:pt x="34290" y="128269"/>
                </a:lnTo>
                <a:lnTo>
                  <a:pt x="16509" y="106679"/>
                </a:lnTo>
                <a:lnTo>
                  <a:pt x="16509" y="101600"/>
                </a:lnTo>
                <a:lnTo>
                  <a:pt x="21590" y="90169"/>
                </a:lnTo>
                <a:lnTo>
                  <a:pt x="36829" y="76200"/>
                </a:lnTo>
                <a:lnTo>
                  <a:pt x="57150" y="57150"/>
                </a:lnTo>
                <a:lnTo>
                  <a:pt x="81279" y="43179"/>
                </a:lnTo>
                <a:lnTo>
                  <a:pt x="100329" y="34289"/>
                </a:lnTo>
                <a:lnTo>
                  <a:pt x="120650" y="31750"/>
                </a:lnTo>
                <a:lnTo>
                  <a:pt x="129540" y="25400"/>
                </a:lnTo>
                <a:lnTo>
                  <a:pt x="134620" y="16509"/>
                </a:lnTo>
                <a:lnTo>
                  <a:pt x="133350" y="5079"/>
                </a:lnTo>
                <a:lnTo>
                  <a:pt x="1257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01000" y="3016250"/>
            <a:ext cx="99060" cy="284480"/>
          </a:xfrm>
          <a:custGeom>
            <a:avLst/>
            <a:gdLst/>
            <a:ahLst/>
            <a:cxnLst/>
            <a:rect l="l" t="t" r="r" b="b"/>
            <a:pathLst>
              <a:path w="99059" h="284479">
                <a:moveTo>
                  <a:pt x="46990" y="0"/>
                </a:moveTo>
                <a:lnTo>
                  <a:pt x="34290" y="0"/>
                </a:lnTo>
                <a:lnTo>
                  <a:pt x="24129" y="2539"/>
                </a:lnTo>
                <a:lnTo>
                  <a:pt x="17779" y="13970"/>
                </a:lnTo>
                <a:lnTo>
                  <a:pt x="10159" y="31750"/>
                </a:lnTo>
                <a:lnTo>
                  <a:pt x="3809" y="57150"/>
                </a:lnTo>
                <a:lnTo>
                  <a:pt x="0" y="80010"/>
                </a:lnTo>
                <a:lnTo>
                  <a:pt x="0" y="120650"/>
                </a:lnTo>
                <a:lnTo>
                  <a:pt x="1270" y="160020"/>
                </a:lnTo>
                <a:lnTo>
                  <a:pt x="6350" y="200660"/>
                </a:lnTo>
                <a:lnTo>
                  <a:pt x="8890" y="222250"/>
                </a:lnTo>
                <a:lnTo>
                  <a:pt x="12700" y="246379"/>
                </a:lnTo>
                <a:lnTo>
                  <a:pt x="20320" y="269239"/>
                </a:lnTo>
                <a:lnTo>
                  <a:pt x="38100" y="280670"/>
                </a:lnTo>
                <a:lnTo>
                  <a:pt x="58420" y="284479"/>
                </a:lnTo>
                <a:lnTo>
                  <a:pt x="71120" y="279400"/>
                </a:lnTo>
                <a:lnTo>
                  <a:pt x="82550" y="271779"/>
                </a:lnTo>
                <a:lnTo>
                  <a:pt x="87629" y="255270"/>
                </a:lnTo>
                <a:lnTo>
                  <a:pt x="96520" y="232410"/>
                </a:lnTo>
                <a:lnTo>
                  <a:pt x="96520" y="214629"/>
                </a:lnTo>
                <a:lnTo>
                  <a:pt x="99059" y="185420"/>
                </a:lnTo>
                <a:lnTo>
                  <a:pt x="99059" y="153670"/>
                </a:lnTo>
                <a:lnTo>
                  <a:pt x="96520" y="120650"/>
                </a:lnTo>
                <a:lnTo>
                  <a:pt x="91440" y="77470"/>
                </a:lnTo>
                <a:lnTo>
                  <a:pt x="82550" y="40639"/>
                </a:lnTo>
                <a:lnTo>
                  <a:pt x="69850" y="17779"/>
                </a:lnTo>
                <a:lnTo>
                  <a:pt x="62229" y="2539"/>
                </a:lnTo>
                <a:lnTo>
                  <a:pt x="55879" y="2539"/>
                </a:lnTo>
                <a:lnTo>
                  <a:pt x="469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68309" y="3257550"/>
            <a:ext cx="153670" cy="336550"/>
          </a:xfrm>
          <a:custGeom>
            <a:avLst/>
            <a:gdLst/>
            <a:ahLst/>
            <a:cxnLst/>
            <a:rect l="l" t="t" r="r" b="b"/>
            <a:pathLst>
              <a:path w="153670" h="336550">
                <a:moveTo>
                  <a:pt x="13970" y="0"/>
                </a:moveTo>
                <a:lnTo>
                  <a:pt x="7620" y="1270"/>
                </a:lnTo>
                <a:lnTo>
                  <a:pt x="2540" y="12700"/>
                </a:lnTo>
                <a:lnTo>
                  <a:pt x="0" y="26670"/>
                </a:lnTo>
                <a:lnTo>
                  <a:pt x="0" y="41910"/>
                </a:lnTo>
                <a:lnTo>
                  <a:pt x="13970" y="64770"/>
                </a:lnTo>
                <a:lnTo>
                  <a:pt x="27940" y="102870"/>
                </a:lnTo>
                <a:lnTo>
                  <a:pt x="38100" y="137160"/>
                </a:lnTo>
                <a:lnTo>
                  <a:pt x="43180" y="165100"/>
                </a:lnTo>
                <a:lnTo>
                  <a:pt x="43180" y="182879"/>
                </a:lnTo>
                <a:lnTo>
                  <a:pt x="27940" y="205739"/>
                </a:lnTo>
                <a:lnTo>
                  <a:pt x="16510" y="245110"/>
                </a:lnTo>
                <a:lnTo>
                  <a:pt x="13970" y="287020"/>
                </a:lnTo>
                <a:lnTo>
                  <a:pt x="20320" y="326389"/>
                </a:lnTo>
                <a:lnTo>
                  <a:pt x="27940" y="336550"/>
                </a:lnTo>
                <a:lnTo>
                  <a:pt x="39370" y="336550"/>
                </a:lnTo>
                <a:lnTo>
                  <a:pt x="46990" y="331470"/>
                </a:lnTo>
                <a:lnTo>
                  <a:pt x="57996" y="326389"/>
                </a:lnTo>
                <a:lnTo>
                  <a:pt x="38100" y="326389"/>
                </a:lnTo>
                <a:lnTo>
                  <a:pt x="27940" y="320039"/>
                </a:lnTo>
                <a:lnTo>
                  <a:pt x="25400" y="283210"/>
                </a:lnTo>
                <a:lnTo>
                  <a:pt x="25400" y="260350"/>
                </a:lnTo>
                <a:lnTo>
                  <a:pt x="34290" y="229870"/>
                </a:lnTo>
                <a:lnTo>
                  <a:pt x="43180" y="207010"/>
                </a:lnTo>
                <a:lnTo>
                  <a:pt x="55880" y="187960"/>
                </a:lnTo>
                <a:lnTo>
                  <a:pt x="60960" y="172720"/>
                </a:lnTo>
                <a:lnTo>
                  <a:pt x="60960" y="152400"/>
                </a:lnTo>
                <a:lnTo>
                  <a:pt x="54610" y="121920"/>
                </a:lnTo>
                <a:lnTo>
                  <a:pt x="45720" y="83820"/>
                </a:lnTo>
                <a:lnTo>
                  <a:pt x="39370" y="59689"/>
                </a:lnTo>
                <a:lnTo>
                  <a:pt x="27940" y="26670"/>
                </a:lnTo>
                <a:lnTo>
                  <a:pt x="22860" y="10160"/>
                </a:lnTo>
                <a:lnTo>
                  <a:pt x="13970" y="0"/>
                </a:lnTo>
                <a:close/>
              </a:path>
              <a:path w="153670" h="336550">
                <a:moveTo>
                  <a:pt x="152944" y="320039"/>
                </a:moveTo>
                <a:lnTo>
                  <a:pt x="77470" y="320039"/>
                </a:lnTo>
                <a:lnTo>
                  <a:pt x="111760" y="323850"/>
                </a:lnTo>
                <a:lnTo>
                  <a:pt x="135890" y="331470"/>
                </a:lnTo>
                <a:lnTo>
                  <a:pt x="147320" y="331470"/>
                </a:lnTo>
                <a:lnTo>
                  <a:pt x="151130" y="326389"/>
                </a:lnTo>
                <a:lnTo>
                  <a:pt x="152944" y="320039"/>
                </a:lnTo>
                <a:close/>
              </a:path>
              <a:path w="153670" h="336550">
                <a:moveTo>
                  <a:pt x="101600" y="303529"/>
                </a:moveTo>
                <a:lnTo>
                  <a:pt x="67310" y="307339"/>
                </a:lnTo>
                <a:lnTo>
                  <a:pt x="49530" y="320039"/>
                </a:lnTo>
                <a:lnTo>
                  <a:pt x="38100" y="326389"/>
                </a:lnTo>
                <a:lnTo>
                  <a:pt x="57996" y="326389"/>
                </a:lnTo>
                <a:lnTo>
                  <a:pt x="63500" y="323850"/>
                </a:lnTo>
                <a:lnTo>
                  <a:pt x="77470" y="320039"/>
                </a:lnTo>
                <a:lnTo>
                  <a:pt x="152944" y="320039"/>
                </a:lnTo>
                <a:lnTo>
                  <a:pt x="153670" y="317500"/>
                </a:lnTo>
                <a:lnTo>
                  <a:pt x="133350" y="307339"/>
                </a:lnTo>
                <a:lnTo>
                  <a:pt x="101600" y="303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874000" y="3265170"/>
            <a:ext cx="167640" cy="334010"/>
          </a:xfrm>
          <a:custGeom>
            <a:avLst/>
            <a:gdLst/>
            <a:ahLst/>
            <a:cxnLst/>
            <a:rect l="l" t="t" r="r" b="b"/>
            <a:pathLst>
              <a:path w="167640" h="334010">
                <a:moveTo>
                  <a:pt x="123443" y="326389"/>
                </a:moveTo>
                <a:lnTo>
                  <a:pt x="90170" y="326389"/>
                </a:lnTo>
                <a:lnTo>
                  <a:pt x="105409" y="331469"/>
                </a:lnTo>
                <a:lnTo>
                  <a:pt x="110490" y="334009"/>
                </a:lnTo>
                <a:lnTo>
                  <a:pt x="121920" y="331469"/>
                </a:lnTo>
                <a:lnTo>
                  <a:pt x="123443" y="326389"/>
                </a:lnTo>
                <a:close/>
              </a:path>
              <a:path w="167640" h="334010">
                <a:moveTo>
                  <a:pt x="76200" y="308609"/>
                </a:moveTo>
                <a:lnTo>
                  <a:pt x="58420" y="308609"/>
                </a:lnTo>
                <a:lnTo>
                  <a:pt x="30479" y="309879"/>
                </a:lnTo>
                <a:lnTo>
                  <a:pt x="0" y="322579"/>
                </a:lnTo>
                <a:lnTo>
                  <a:pt x="0" y="328929"/>
                </a:lnTo>
                <a:lnTo>
                  <a:pt x="10159" y="331469"/>
                </a:lnTo>
                <a:lnTo>
                  <a:pt x="31750" y="328929"/>
                </a:lnTo>
                <a:lnTo>
                  <a:pt x="66040" y="326389"/>
                </a:lnTo>
                <a:lnTo>
                  <a:pt x="123443" y="326389"/>
                </a:lnTo>
                <a:lnTo>
                  <a:pt x="125349" y="320039"/>
                </a:lnTo>
                <a:lnTo>
                  <a:pt x="106679" y="320039"/>
                </a:lnTo>
                <a:lnTo>
                  <a:pt x="95250" y="313689"/>
                </a:lnTo>
                <a:lnTo>
                  <a:pt x="76200" y="308609"/>
                </a:lnTo>
                <a:close/>
              </a:path>
              <a:path w="167640" h="334010">
                <a:moveTo>
                  <a:pt x="157479" y="0"/>
                </a:moveTo>
                <a:lnTo>
                  <a:pt x="139700" y="8889"/>
                </a:lnTo>
                <a:lnTo>
                  <a:pt x="125729" y="40639"/>
                </a:lnTo>
                <a:lnTo>
                  <a:pt x="113029" y="66039"/>
                </a:lnTo>
                <a:lnTo>
                  <a:pt x="105409" y="95250"/>
                </a:lnTo>
                <a:lnTo>
                  <a:pt x="99059" y="133350"/>
                </a:lnTo>
                <a:lnTo>
                  <a:pt x="99059" y="160019"/>
                </a:lnTo>
                <a:lnTo>
                  <a:pt x="93979" y="179069"/>
                </a:lnTo>
                <a:lnTo>
                  <a:pt x="93979" y="214629"/>
                </a:lnTo>
                <a:lnTo>
                  <a:pt x="95250" y="238759"/>
                </a:lnTo>
                <a:lnTo>
                  <a:pt x="99059" y="264159"/>
                </a:lnTo>
                <a:lnTo>
                  <a:pt x="105409" y="285750"/>
                </a:lnTo>
                <a:lnTo>
                  <a:pt x="113029" y="304800"/>
                </a:lnTo>
                <a:lnTo>
                  <a:pt x="115570" y="317500"/>
                </a:lnTo>
                <a:lnTo>
                  <a:pt x="106679" y="320039"/>
                </a:lnTo>
                <a:lnTo>
                  <a:pt x="125349" y="320039"/>
                </a:lnTo>
                <a:lnTo>
                  <a:pt x="125729" y="318769"/>
                </a:lnTo>
                <a:lnTo>
                  <a:pt x="125729" y="306069"/>
                </a:lnTo>
                <a:lnTo>
                  <a:pt x="119379" y="288289"/>
                </a:lnTo>
                <a:lnTo>
                  <a:pt x="113029" y="243839"/>
                </a:lnTo>
                <a:lnTo>
                  <a:pt x="110490" y="218439"/>
                </a:lnTo>
                <a:lnTo>
                  <a:pt x="110490" y="177800"/>
                </a:lnTo>
                <a:lnTo>
                  <a:pt x="115570" y="148589"/>
                </a:lnTo>
                <a:lnTo>
                  <a:pt x="119379" y="119379"/>
                </a:lnTo>
                <a:lnTo>
                  <a:pt x="130809" y="86359"/>
                </a:lnTo>
                <a:lnTo>
                  <a:pt x="142240" y="58419"/>
                </a:lnTo>
                <a:lnTo>
                  <a:pt x="157479" y="38100"/>
                </a:lnTo>
                <a:lnTo>
                  <a:pt x="166370" y="26669"/>
                </a:lnTo>
                <a:lnTo>
                  <a:pt x="167640" y="8889"/>
                </a:lnTo>
                <a:lnTo>
                  <a:pt x="157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943850" y="3500120"/>
            <a:ext cx="72390" cy="45720"/>
          </a:xfrm>
          <a:custGeom>
            <a:avLst/>
            <a:gdLst/>
            <a:ahLst/>
            <a:cxnLst/>
            <a:rect l="l" t="t" r="r" b="b"/>
            <a:pathLst>
              <a:path w="72390" h="45720">
                <a:moveTo>
                  <a:pt x="67309" y="0"/>
                </a:moveTo>
                <a:lnTo>
                  <a:pt x="0" y="11429"/>
                </a:lnTo>
                <a:lnTo>
                  <a:pt x="6350" y="45719"/>
                </a:lnTo>
                <a:lnTo>
                  <a:pt x="72390" y="35559"/>
                </a:lnTo>
                <a:lnTo>
                  <a:pt x="673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43800" y="3412490"/>
            <a:ext cx="175260" cy="154940"/>
          </a:xfrm>
          <a:custGeom>
            <a:avLst/>
            <a:gdLst/>
            <a:ahLst/>
            <a:cxnLst/>
            <a:rect l="l" t="t" r="r" b="b"/>
            <a:pathLst>
              <a:path w="175259" h="154939">
                <a:moveTo>
                  <a:pt x="82550" y="0"/>
                </a:moveTo>
                <a:lnTo>
                  <a:pt x="35559" y="11430"/>
                </a:lnTo>
                <a:lnTo>
                  <a:pt x="10159" y="44450"/>
                </a:lnTo>
                <a:lnTo>
                  <a:pt x="6350" y="58420"/>
                </a:lnTo>
                <a:lnTo>
                  <a:pt x="0" y="71120"/>
                </a:lnTo>
                <a:lnTo>
                  <a:pt x="12700" y="116839"/>
                </a:lnTo>
                <a:lnTo>
                  <a:pt x="53340" y="149860"/>
                </a:lnTo>
                <a:lnTo>
                  <a:pt x="82550" y="154939"/>
                </a:lnTo>
                <a:lnTo>
                  <a:pt x="116840" y="148589"/>
                </a:lnTo>
                <a:lnTo>
                  <a:pt x="139700" y="132080"/>
                </a:lnTo>
                <a:lnTo>
                  <a:pt x="151129" y="111760"/>
                </a:lnTo>
                <a:lnTo>
                  <a:pt x="157479" y="100330"/>
                </a:lnTo>
                <a:lnTo>
                  <a:pt x="168909" y="100330"/>
                </a:lnTo>
                <a:lnTo>
                  <a:pt x="175259" y="91439"/>
                </a:lnTo>
                <a:lnTo>
                  <a:pt x="171450" y="81280"/>
                </a:lnTo>
                <a:lnTo>
                  <a:pt x="162559" y="78739"/>
                </a:lnTo>
                <a:lnTo>
                  <a:pt x="157479" y="73660"/>
                </a:lnTo>
                <a:lnTo>
                  <a:pt x="152400" y="55880"/>
                </a:lnTo>
                <a:lnTo>
                  <a:pt x="139700" y="33020"/>
                </a:lnTo>
                <a:lnTo>
                  <a:pt x="134620" y="24130"/>
                </a:lnTo>
                <a:lnTo>
                  <a:pt x="124459" y="17780"/>
                </a:lnTo>
                <a:lnTo>
                  <a:pt x="114300" y="8889"/>
                </a:lnTo>
                <a:lnTo>
                  <a:pt x="95250" y="2539"/>
                </a:lnTo>
                <a:lnTo>
                  <a:pt x="825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33030" y="3497579"/>
            <a:ext cx="26670" cy="19050"/>
          </a:xfrm>
          <a:custGeom>
            <a:avLst/>
            <a:gdLst/>
            <a:ahLst/>
            <a:cxnLst/>
            <a:rect l="l" t="t" r="r" b="b"/>
            <a:pathLst>
              <a:path w="26670" h="19050">
                <a:moveTo>
                  <a:pt x="8890" y="0"/>
                </a:moveTo>
                <a:lnTo>
                  <a:pt x="0" y="5080"/>
                </a:lnTo>
                <a:lnTo>
                  <a:pt x="0" y="15240"/>
                </a:lnTo>
                <a:lnTo>
                  <a:pt x="8890" y="19050"/>
                </a:lnTo>
                <a:lnTo>
                  <a:pt x="21590" y="16510"/>
                </a:lnTo>
                <a:lnTo>
                  <a:pt x="26670" y="13970"/>
                </a:lnTo>
                <a:lnTo>
                  <a:pt x="26670" y="3810"/>
                </a:lnTo>
                <a:lnTo>
                  <a:pt x="16510" y="3810"/>
                </a:lnTo>
                <a:lnTo>
                  <a:pt x="88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72400" y="3483609"/>
            <a:ext cx="29209" cy="22860"/>
          </a:xfrm>
          <a:custGeom>
            <a:avLst/>
            <a:gdLst/>
            <a:ahLst/>
            <a:cxnLst/>
            <a:rect l="l" t="t" r="r" b="b"/>
            <a:pathLst>
              <a:path w="29209" h="22860">
                <a:moveTo>
                  <a:pt x="15240" y="0"/>
                </a:moveTo>
                <a:lnTo>
                  <a:pt x="8890" y="5079"/>
                </a:lnTo>
                <a:lnTo>
                  <a:pt x="0" y="16510"/>
                </a:lnTo>
                <a:lnTo>
                  <a:pt x="3809" y="22860"/>
                </a:lnTo>
                <a:lnTo>
                  <a:pt x="20320" y="22860"/>
                </a:lnTo>
                <a:lnTo>
                  <a:pt x="29209" y="13969"/>
                </a:lnTo>
                <a:lnTo>
                  <a:pt x="24129" y="1269"/>
                </a:lnTo>
                <a:lnTo>
                  <a:pt x="152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19390" y="3474720"/>
            <a:ext cx="34290" cy="19050"/>
          </a:xfrm>
          <a:custGeom>
            <a:avLst/>
            <a:gdLst/>
            <a:ahLst/>
            <a:cxnLst/>
            <a:rect l="l" t="t" r="r" b="b"/>
            <a:pathLst>
              <a:path w="34290" h="19050">
                <a:moveTo>
                  <a:pt x="25400" y="0"/>
                </a:moveTo>
                <a:lnTo>
                  <a:pt x="10159" y="0"/>
                </a:lnTo>
                <a:lnTo>
                  <a:pt x="0" y="5079"/>
                </a:lnTo>
                <a:lnTo>
                  <a:pt x="0" y="15239"/>
                </a:lnTo>
                <a:lnTo>
                  <a:pt x="11429" y="19050"/>
                </a:lnTo>
                <a:lnTo>
                  <a:pt x="29209" y="19050"/>
                </a:lnTo>
                <a:lnTo>
                  <a:pt x="34289" y="7619"/>
                </a:lnTo>
                <a:lnTo>
                  <a:pt x="25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62569" y="3482340"/>
            <a:ext cx="21590" cy="20320"/>
          </a:xfrm>
          <a:custGeom>
            <a:avLst/>
            <a:gdLst/>
            <a:ahLst/>
            <a:cxnLst/>
            <a:rect l="l" t="t" r="r" b="b"/>
            <a:pathLst>
              <a:path w="21590" h="20320">
                <a:moveTo>
                  <a:pt x="8889" y="0"/>
                </a:moveTo>
                <a:lnTo>
                  <a:pt x="1270" y="1270"/>
                </a:lnTo>
                <a:lnTo>
                  <a:pt x="0" y="10160"/>
                </a:lnTo>
                <a:lnTo>
                  <a:pt x="3809" y="17780"/>
                </a:lnTo>
                <a:lnTo>
                  <a:pt x="17779" y="20320"/>
                </a:lnTo>
                <a:lnTo>
                  <a:pt x="21589" y="3810"/>
                </a:lnTo>
                <a:lnTo>
                  <a:pt x="88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99400" y="3492500"/>
            <a:ext cx="33020" cy="22860"/>
          </a:xfrm>
          <a:custGeom>
            <a:avLst/>
            <a:gdLst/>
            <a:ahLst/>
            <a:cxnLst/>
            <a:rect l="l" t="t" r="r" b="b"/>
            <a:pathLst>
              <a:path w="33020" h="22860">
                <a:moveTo>
                  <a:pt x="16509" y="0"/>
                </a:moveTo>
                <a:lnTo>
                  <a:pt x="1270" y="0"/>
                </a:lnTo>
                <a:lnTo>
                  <a:pt x="0" y="7620"/>
                </a:lnTo>
                <a:lnTo>
                  <a:pt x="3809" y="16510"/>
                </a:lnTo>
                <a:lnTo>
                  <a:pt x="15240" y="22860"/>
                </a:lnTo>
                <a:lnTo>
                  <a:pt x="24129" y="22860"/>
                </a:lnTo>
                <a:lnTo>
                  <a:pt x="33020" y="15239"/>
                </a:lnTo>
                <a:lnTo>
                  <a:pt x="21590" y="5079"/>
                </a:lnTo>
                <a:lnTo>
                  <a:pt x="165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933690" y="3519170"/>
            <a:ext cx="16510" cy="16510"/>
          </a:xfrm>
          <a:custGeom>
            <a:avLst/>
            <a:gdLst/>
            <a:ahLst/>
            <a:cxnLst/>
            <a:rect l="l" t="t" r="r" b="b"/>
            <a:pathLst>
              <a:path w="16509" h="16510">
                <a:moveTo>
                  <a:pt x="7619" y="0"/>
                </a:moveTo>
                <a:lnTo>
                  <a:pt x="0" y="6350"/>
                </a:lnTo>
                <a:lnTo>
                  <a:pt x="2539" y="16509"/>
                </a:lnTo>
                <a:lnTo>
                  <a:pt x="16509" y="16509"/>
                </a:lnTo>
                <a:lnTo>
                  <a:pt x="13969" y="5079"/>
                </a:lnTo>
                <a:lnTo>
                  <a:pt x="7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352800" y="4368800"/>
            <a:ext cx="4953000" cy="533400"/>
          </a:xfrm>
          <a:custGeom>
            <a:avLst/>
            <a:gdLst/>
            <a:ahLst/>
            <a:cxnLst/>
            <a:rect l="l" t="t" r="r" b="b"/>
            <a:pathLst>
              <a:path w="4953000" h="533400">
                <a:moveTo>
                  <a:pt x="0" y="0"/>
                </a:moveTo>
                <a:lnTo>
                  <a:pt x="4953000" y="0"/>
                </a:lnTo>
                <a:lnTo>
                  <a:pt x="49530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352800" y="4368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305800" y="4902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429000" y="4498340"/>
            <a:ext cx="102743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" dirty="0">
                <a:latin typeface="Arial"/>
                <a:cs typeface="Arial"/>
              </a:rPr>
              <a:t>r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so</a:t>
            </a:r>
            <a:r>
              <a:rPr sz="1800" spc="-15" dirty="0">
                <a:latin typeface="Arial"/>
                <a:cs typeface="Arial"/>
              </a:rPr>
              <a:t>u</a:t>
            </a:r>
            <a:r>
              <a:rPr sz="1800" dirty="0">
                <a:latin typeface="Arial"/>
                <a:cs typeface="Arial"/>
              </a:rPr>
              <a:t>rces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91539" y="2965450"/>
            <a:ext cx="209232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local or remote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code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81380" y="3239770"/>
            <a:ext cx="210185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(signed or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unsigned)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657600" y="3149600"/>
            <a:ext cx="1219200" cy="457200"/>
          </a:xfrm>
          <a:custGeom>
            <a:avLst/>
            <a:gdLst/>
            <a:ahLst/>
            <a:cxnLst/>
            <a:rect l="l" t="t" r="r" b="b"/>
            <a:pathLst>
              <a:path w="1219200" h="457200">
                <a:moveTo>
                  <a:pt x="0" y="0"/>
                </a:moveTo>
                <a:lnTo>
                  <a:pt x="1219200" y="0"/>
                </a:lnTo>
                <a:lnTo>
                  <a:pt x="1219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657600" y="3149600"/>
            <a:ext cx="1219200" cy="457200"/>
          </a:xfrm>
          <a:custGeom>
            <a:avLst/>
            <a:gdLst/>
            <a:ahLst/>
            <a:cxnLst/>
            <a:rect l="l" t="t" r="r" b="b"/>
            <a:pathLst>
              <a:path w="1219200" h="457200">
                <a:moveTo>
                  <a:pt x="0" y="0"/>
                </a:moveTo>
                <a:lnTo>
                  <a:pt x="1219200" y="0"/>
                </a:lnTo>
                <a:lnTo>
                  <a:pt x="1219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657600" y="3149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876800" y="3606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581400" y="3073400"/>
            <a:ext cx="1219200" cy="457200"/>
          </a:xfrm>
          <a:custGeom>
            <a:avLst/>
            <a:gdLst/>
            <a:ahLst/>
            <a:cxnLst/>
            <a:rect l="l" t="t" r="r" b="b"/>
            <a:pathLst>
              <a:path w="1219200" h="457200">
                <a:moveTo>
                  <a:pt x="0" y="0"/>
                </a:moveTo>
                <a:lnTo>
                  <a:pt x="1219200" y="0"/>
                </a:lnTo>
                <a:lnTo>
                  <a:pt x="1219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581400" y="3073400"/>
            <a:ext cx="1219200" cy="457200"/>
          </a:xfrm>
          <a:custGeom>
            <a:avLst/>
            <a:gdLst/>
            <a:ahLst/>
            <a:cxnLst/>
            <a:rect l="l" t="t" r="r" b="b"/>
            <a:pathLst>
              <a:path w="1219200" h="457200">
                <a:moveTo>
                  <a:pt x="0" y="0"/>
                </a:moveTo>
                <a:lnTo>
                  <a:pt x="1219200" y="0"/>
                </a:lnTo>
                <a:lnTo>
                  <a:pt x="1219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581400" y="3073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800600" y="3530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505200" y="2997200"/>
            <a:ext cx="1219200" cy="457200"/>
          </a:xfrm>
          <a:custGeom>
            <a:avLst/>
            <a:gdLst/>
            <a:ahLst/>
            <a:cxnLst/>
            <a:rect l="l" t="t" r="r" b="b"/>
            <a:pathLst>
              <a:path w="1219200" h="457200">
                <a:moveTo>
                  <a:pt x="0" y="0"/>
                </a:moveTo>
                <a:lnTo>
                  <a:pt x="1219200" y="0"/>
                </a:lnTo>
                <a:lnTo>
                  <a:pt x="1219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505200" y="2997200"/>
            <a:ext cx="1219200" cy="457200"/>
          </a:xfrm>
          <a:custGeom>
            <a:avLst/>
            <a:gdLst/>
            <a:ahLst/>
            <a:cxnLst/>
            <a:rect l="l" t="t" r="r" b="b"/>
            <a:pathLst>
              <a:path w="1219200" h="457200">
                <a:moveTo>
                  <a:pt x="0" y="0"/>
                </a:moveTo>
                <a:lnTo>
                  <a:pt x="1219200" y="0"/>
                </a:lnTo>
                <a:lnTo>
                  <a:pt x="1219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505200" y="2997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724400" y="3454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580129" y="3119120"/>
            <a:ext cx="106616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class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loaders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477000" y="3302000"/>
            <a:ext cx="762000" cy="990600"/>
          </a:xfrm>
          <a:custGeom>
            <a:avLst/>
            <a:gdLst/>
            <a:ahLst/>
            <a:cxnLst/>
            <a:rect l="l" t="t" r="r" b="b"/>
            <a:pathLst>
              <a:path w="762000" h="990600">
                <a:moveTo>
                  <a:pt x="0" y="0"/>
                </a:moveTo>
                <a:lnTo>
                  <a:pt x="762000" y="0"/>
                </a:lnTo>
                <a:lnTo>
                  <a:pt x="762000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477000" y="3302000"/>
            <a:ext cx="762000" cy="990600"/>
          </a:xfrm>
          <a:custGeom>
            <a:avLst/>
            <a:gdLst/>
            <a:ahLst/>
            <a:cxnLst/>
            <a:rect l="l" t="t" r="r" b="b"/>
            <a:pathLst>
              <a:path w="762000" h="990600">
                <a:moveTo>
                  <a:pt x="0" y="0"/>
                </a:moveTo>
                <a:lnTo>
                  <a:pt x="762000" y="0"/>
                </a:lnTo>
                <a:lnTo>
                  <a:pt x="762000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477000" y="33020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239000" y="4292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824980" y="3628390"/>
            <a:ext cx="151130" cy="152400"/>
          </a:xfrm>
          <a:custGeom>
            <a:avLst/>
            <a:gdLst/>
            <a:ahLst/>
            <a:cxnLst/>
            <a:rect l="l" t="t" r="r" b="b"/>
            <a:pathLst>
              <a:path w="151129" h="152400">
                <a:moveTo>
                  <a:pt x="46990" y="0"/>
                </a:moveTo>
                <a:lnTo>
                  <a:pt x="25400" y="6350"/>
                </a:lnTo>
                <a:lnTo>
                  <a:pt x="5079" y="30480"/>
                </a:lnTo>
                <a:lnTo>
                  <a:pt x="0" y="60960"/>
                </a:lnTo>
                <a:lnTo>
                  <a:pt x="5079" y="92710"/>
                </a:lnTo>
                <a:lnTo>
                  <a:pt x="12700" y="111760"/>
                </a:lnTo>
                <a:lnTo>
                  <a:pt x="22860" y="132080"/>
                </a:lnTo>
                <a:lnTo>
                  <a:pt x="33020" y="146050"/>
                </a:lnTo>
                <a:lnTo>
                  <a:pt x="44450" y="152400"/>
                </a:lnTo>
                <a:lnTo>
                  <a:pt x="60960" y="147320"/>
                </a:lnTo>
                <a:lnTo>
                  <a:pt x="77470" y="133350"/>
                </a:lnTo>
                <a:lnTo>
                  <a:pt x="87629" y="114300"/>
                </a:lnTo>
                <a:lnTo>
                  <a:pt x="97790" y="97790"/>
                </a:lnTo>
                <a:lnTo>
                  <a:pt x="100329" y="87630"/>
                </a:lnTo>
                <a:lnTo>
                  <a:pt x="142240" y="73660"/>
                </a:lnTo>
                <a:lnTo>
                  <a:pt x="144462" y="72390"/>
                </a:lnTo>
                <a:lnTo>
                  <a:pt x="97790" y="72390"/>
                </a:lnTo>
                <a:lnTo>
                  <a:pt x="93979" y="44450"/>
                </a:lnTo>
                <a:lnTo>
                  <a:pt x="86360" y="20320"/>
                </a:lnTo>
                <a:lnTo>
                  <a:pt x="71120" y="6350"/>
                </a:lnTo>
                <a:lnTo>
                  <a:pt x="46990" y="0"/>
                </a:lnTo>
                <a:close/>
              </a:path>
              <a:path w="151129" h="152400">
                <a:moveTo>
                  <a:pt x="146050" y="59690"/>
                </a:moveTo>
                <a:lnTo>
                  <a:pt x="97790" y="72390"/>
                </a:lnTo>
                <a:lnTo>
                  <a:pt x="144462" y="72390"/>
                </a:lnTo>
                <a:lnTo>
                  <a:pt x="151129" y="68580"/>
                </a:lnTo>
                <a:lnTo>
                  <a:pt x="146050" y="596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751319" y="3792220"/>
            <a:ext cx="156210" cy="271780"/>
          </a:xfrm>
          <a:custGeom>
            <a:avLst/>
            <a:gdLst/>
            <a:ahLst/>
            <a:cxnLst/>
            <a:rect l="l" t="t" r="r" b="b"/>
            <a:pathLst>
              <a:path w="156209" h="271779">
                <a:moveTo>
                  <a:pt x="118109" y="0"/>
                </a:moveTo>
                <a:lnTo>
                  <a:pt x="72389" y="20319"/>
                </a:lnTo>
                <a:lnTo>
                  <a:pt x="30479" y="69849"/>
                </a:lnTo>
                <a:lnTo>
                  <a:pt x="2539" y="157479"/>
                </a:lnTo>
                <a:lnTo>
                  <a:pt x="0" y="199389"/>
                </a:lnTo>
                <a:lnTo>
                  <a:pt x="6350" y="232409"/>
                </a:lnTo>
                <a:lnTo>
                  <a:pt x="25400" y="264159"/>
                </a:lnTo>
                <a:lnTo>
                  <a:pt x="39370" y="271779"/>
                </a:lnTo>
                <a:lnTo>
                  <a:pt x="60959" y="271779"/>
                </a:lnTo>
                <a:lnTo>
                  <a:pt x="102870" y="251459"/>
                </a:lnTo>
                <a:lnTo>
                  <a:pt x="111759" y="205739"/>
                </a:lnTo>
                <a:lnTo>
                  <a:pt x="100329" y="154939"/>
                </a:lnTo>
                <a:lnTo>
                  <a:pt x="106679" y="128269"/>
                </a:lnTo>
                <a:lnTo>
                  <a:pt x="115570" y="104139"/>
                </a:lnTo>
                <a:lnTo>
                  <a:pt x="135889" y="76199"/>
                </a:lnTo>
                <a:lnTo>
                  <a:pt x="156209" y="40639"/>
                </a:lnTo>
                <a:lnTo>
                  <a:pt x="156209" y="21589"/>
                </a:lnTo>
                <a:lnTo>
                  <a:pt x="143509" y="8889"/>
                </a:lnTo>
                <a:lnTo>
                  <a:pt x="1181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762750" y="4013200"/>
            <a:ext cx="195580" cy="201930"/>
          </a:xfrm>
          <a:custGeom>
            <a:avLst/>
            <a:gdLst/>
            <a:ahLst/>
            <a:cxnLst/>
            <a:rect l="l" t="t" r="r" b="b"/>
            <a:pathLst>
              <a:path w="195579" h="201929">
                <a:moveTo>
                  <a:pt x="194128" y="187960"/>
                </a:moveTo>
                <a:lnTo>
                  <a:pt x="149859" y="187960"/>
                </a:lnTo>
                <a:lnTo>
                  <a:pt x="167640" y="199389"/>
                </a:lnTo>
                <a:lnTo>
                  <a:pt x="181609" y="201930"/>
                </a:lnTo>
                <a:lnTo>
                  <a:pt x="190500" y="199389"/>
                </a:lnTo>
                <a:lnTo>
                  <a:pt x="195579" y="190500"/>
                </a:lnTo>
                <a:lnTo>
                  <a:pt x="194128" y="187960"/>
                </a:lnTo>
                <a:close/>
              </a:path>
              <a:path w="195579" h="201929">
                <a:moveTo>
                  <a:pt x="165664" y="25400"/>
                </a:moveTo>
                <a:lnTo>
                  <a:pt x="130809" y="25400"/>
                </a:lnTo>
                <a:lnTo>
                  <a:pt x="142240" y="29210"/>
                </a:lnTo>
                <a:lnTo>
                  <a:pt x="149859" y="39369"/>
                </a:lnTo>
                <a:lnTo>
                  <a:pt x="134620" y="81280"/>
                </a:lnTo>
                <a:lnTo>
                  <a:pt x="97790" y="129539"/>
                </a:lnTo>
                <a:lnTo>
                  <a:pt x="83820" y="147319"/>
                </a:lnTo>
                <a:lnTo>
                  <a:pt x="83820" y="186689"/>
                </a:lnTo>
                <a:lnTo>
                  <a:pt x="88900" y="194310"/>
                </a:lnTo>
                <a:lnTo>
                  <a:pt x="99059" y="195580"/>
                </a:lnTo>
                <a:lnTo>
                  <a:pt x="130809" y="189230"/>
                </a:lnTo>
                <a:lnTo>
                  <a:pt x="149859" y="187960"/>
                </a:lnTo>
                <a:lnTo>
                  <a:pt x="194128" y="187960"/>
                </a:lnTo>
                <a:lnTo>
                  <a:pt x="190500" y="181610"/>
                </a:lnTo>
                <a:lnTo>
                  <a:pt x="180340" y="177800"/>
                </a:lnTo>
                <a:lnTo>
                  <a:pt x="101600" y="177800"/>
                </a:lnTo>
                <a:lnTo>
                  <a:pt x="100329" y="172719"/>
                </a:lnTo>
                <a:lnTo>
                  <a:pt x="99059" y="163830"/>
                </a:lnTo>
                <a:lnTo>
                  <a:pt x="104140" y="152400"/>
                </a:lnTo>
                <a:lnTo>
                  <a:pt x="110490" y="135889"/>
                </a:lnTo>
                <a:lnTo>
                  <a:pt x="127000" y="114300"/>
                </a:lnTo>
                <a:lnTo>
                  <a:pt x="147320" y="91439"/>
                </a:lnTo>
                <a:lnTo>
                  <a:pt x="163829" y="63500"/>
                </a:lnTo>
                <a:lnTo>
                  <a:pt x="170179" y="44450"/>
                </a:lnTo>
                <a:lnTo>
                  <a:pt x="167640" y="27939"/>
                </a:lnTo>
                <a:lnTo>
                  <a:pt x="165664" y="25400"/>
                </a:lnTo>
                <a:close/>
              </a:path>
              <a:path w="195579" h="201929">
                <a:moveTo>
                  <a:pt x="170179" y="173989"/>
                </a:moveTo>
                <a:lnTo>
                  <a:pt x="151129" y="173989"/>
                </a:lnTo>
                <a:lnTo>
                  <a:pt x="120650" y="177800"/>
                </a:lnTo>
                <a:lnTo>
                  <a:pt x="180340" y="177800"/>
                </a:lnTo>
                <a:lnTo>
                  <a:pt x="170179" y="173989"/>
                </a:lnTo>
                <a:close/>
              </a:path>
              <a:path w="195579" h="201929">
                <a:moveTo>
                  <a:pt x="40640" y="0"/>
                </a:moveTo>
                <a:lnTo>
                  <a:pt x="16509" y="0"/>
                </a:lnTo>
                <a:lnTo>
                  <a:pt x="0" y="19050"/>
                </a:lnTo>
                <a:lnTo>
                  <a:pt x="0" y="29210"/>
                </a:lnTo>
                <a:lnTo>
                  <a:pt x="5079" y="33019"/>
                </a:lnTo>
                <a:lnTo>
                  <a:pt x="17779" y="36830"/>
                </a:lnTo>
                <a:lnTo>
                  <a:pt x="48259" y="33019"/>
                </a:lnTo>
                <a:lnTo>
                  <a:pt x="90170" y="25400"/>
                </a:lnTo>
                <a:lnTo>
                  <a:pt x="165664" y="25400"/>
                </a:lnTo>
                <a:lnTo>
                  <a:pt x="158750" y="16510"/>
                </a:lnTo>
                <a:lnTo>
                  <a:pt x="139700" y="7619"/>
                </a:lnTo>
                <a:lnTo>
                  <a:pt x="86359" y="5080"/>
                </a:lnTo>
                <a:lnTo>
                  <a:pt x="406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553200" y="3966209"/>
            <a:ext cx="248920" cy="193040"/>
          </a:xfrm>
          <a:custGeom>
            <a:avLst/>
            <a:gdLst/>
            <a:ahLst/>
            <a:cxnLst/>
            <a:rect l="l" t="t" r="r" b="b"/>
            <a:pathLst>
              <a:path w="248920" h="193039">
                <a:moveTo>
                  <a:pt x="101882" y="17779"/>
                </a:moveTo>
                <a:lnTo>
                  <a:pt x="69850" y="17779"/>
                </a:lnTo>
                <a:lnTo>
                  <a:pt x="81279" y="20319"/>
                </a:lnTo>
                <a:lnTo>
                  <a:pt x="85090" y="26669"/>
                </a:lnTo>
                <a:lnTo>
                  <a:pt x="85090" y="64769"/>
                </a:lnTo>
                <a:lnTo>
                  <a:pt x="90170" y="96519"/>
                </a:lnTo>
                <a:lnTo>
                  <a:pt x="97790" y="142239"/>
                </a:lnTo>
                <a:lnTo>
                  <a:pt x="110490" y="181609"/>
                </a:lnTo>
                <a:lnTo>
                  <a:pt x="148590" y="193039"/>
                </a:lnTo>
                <a:lnTo>
                  <a:pt x="171450" y="185419"/>
                </a:lnTo>
                <a:lnTo>
                  <a:pt x="190500" y="170179"/>
                </a:lnTo>
                <a:lnTo>
                  <a:pt x="194696" y="165100"/>
                </a:lnTo>
                <a:lnTo>
                  <a:pt x="139700" y="165100"/>
                </a:lnTo>
                <a:lnTo>
                  <a:pt x="125729" y="153669"/>
                </a:lnTo>
                <a:lnTo>
                  <a:pt x="115570" y="130809"/>
                </a:lnTo>
                <a:lnTo>
                  <a:pt x="105409" y="92709"/>
                </a:lnTo>
                <a:lnTo>
                  <a:pt x="97790" y="53339"/>
                </a:lnTo>
                <a:lnTo>
                  <a:pt x="99059" y="22859"/>
                </a:lnTo>
                <a:lnTo>
                  <a:pt x="101882" y="17779"/>
                </a:lnTo>
                <a:close/>
              </a:path>
              <a:path w="248920" h="193039">
                <a:moveTo>
                  <a:pt x="238759" y="44450"/>
                </a:moveTo>
                <a:lnTo>
                  <a:pt x="220979" y="45719"/>
                </a:lnTo>
                <a:lnTo>
                  <a:pt x="207009" y="55879"/>
                </a:lnTo>
                <a:lnTo>
                  <a:pt x="201929" y="81279"/>
                </a:lnTo>
                <a:lnTo>
                  <a:pt x="200659" y="95250"/>
                </a:lnTo>
                <a:lnTo>
                  <a:pt x="187959" y="129539"/>
                </a:lnTo>
                <a:lnTo>
                  <a:pt x="168909" y="153669"/>
                </a:lnTo>
                <a:lnTo>
                  <a:pt x="154940" y="165100"/>
                </a:lnTo>
                <a:lnTo>
                  <a:pt x="194696" y="165100"/>
                </a:lnTo>
                <a:lnTo>
                  <a:pt x="214629" y="140969"/>
                </a:lnTo>
                <a:lnTo>
                  <a:pt x="234950" y="107950"/>
                </a:lnTo>
                <a:lnTo>
                  <a:pt x="243840" y="77469"/>
                </a:lnTo>
                <a:lnTo>
                  <a:pt x="248920" y="55879"/>
                </a:lnTo>
                <a:lnTo>
                  <a:pt x="238759" y="44450"/>
                </a:lnTo>
                <a:close/>
              </a:path>
              <a:path w="248920" h="193039">
                <a:moveTo>
                  <a:pt x="10159" y="31750"/>
                </a:moveTo>
                <a:lnTo>
                  <a:pt x="0" y="40639"/>
                </a:lnTo>
                <a:lnTo>
                  <a:pt x="0" y="49529"/>
                </a:lnTo>
                <a:lnTo>
                  <a:pt x="6350" y="55879"/>
                </a:lnTo>
                <a:lnTo>
                  <a:pt x="29209" y="55879"/>
                </a:lnTo>
                <a:lnTo>
                  <a:pt x="43179" y="45719"/>
                </a:lnTo>
                <a:lnTo>
                  <a:pt x="51972" y="34289"/>
                </a:lnTo>
                <a:lnTo>
                  <a:pt x="20320" y="34289"/>
                </a:lnTo>
                <a:lnTo>
                  <a:pt x="10159" y="31750"/>
                </a:lnTo>
                <a:close/>
              </a:path>
              <a:path w="248920" h="193039">
                <a:moveTo>
                  <a:pt x="104140" y="0"/>
                </a:moveTo>
                <a:lnTo>
                  <a:pt x="81279" y="2539"/>
                </a:lnTo>
                <a:lnTo>
                  <a:pt x="64770" y="6350"/>
                </a:lnTo>
                <a:lnTo>
                  <a:pt x="46990" y="20319"/>
                </a:lnTo>
                <a:lnTo>
                  <a:pt x="29209" y="33019"/>
                </a:lnTo>
                <a:lnTo>
                  <a:pt x="20320" y="34289"/>
                </a:lnTo>
                <a:lnTo>
                  <a:pt x="51972" y="34289"/>
                </a:lnTo>
                <a:lnTo>
                  <a:pt x="55879" y="29209"/>
                </a:lnTo>
                <a:lnTo>
                  <a:pt x="69850" y="17779"/>
                </a:lnTo>
                <a:lnTo>
                  <a:pt x="101882" y="17779"/>
                </a:lnTo>
                <a:lnTo>
                  <a:pt x="105409" y="11429"/>
                </a:lnTo>
                <a:lnTo>
                  <a:pt x="1041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671309" y="3530600"/>
            <a:ext cx="175260" cy="304800"/>
          </a:xfrm>
          <a:custGeom>
            <a:avLst/>
            <a:gdLst/>
            <a:ahLst/>
            <a:cxnLst/>
            <a:rect l="l" t="t" r="r" b="b"/>
            <a:pathLst>
              <a:path w="175259" h="304800">
                <a:moveTo>
                  <a:pt x="66947" y="59689"/>
                </a:moveTo>
                <a:lnTo>
                  <a:pt x="38100" y="59689"/>
                </a:lnTo>
                <a:lnTo>
                  <a:pt x="49530" y="71120"/>
                </a:lnTo>
                <a:lnTo>
                  <a:pt x="50800" y="86360"/>
                </a:lnTo>
                <a:lnTo>
                  <a:pt x="50800" y="146050"/>
                </a:lnTo>
                <a:lnTo>
                  <a:pt x="59690" y="193039"/>
                </a:lnTo>
                <a:lnTo>
                  <a:pt x="71120" y="219710"/>
                </a:lnTo>
                <a:lnTo>
                  <a:pt x="96520" y="254000"/>
                </a:lnTo>
                <a:lnTo>
                  <a:pt x="134620" y="290830"/>
                </a:lnTo>
                <a:lnTo>
                  <a:pt x="153670" y="304800"/>
                </a:lnTo>
                <a:lnTo>
                  <a:pt x="168910" y="302260"/>
                </a:lnTo>
                <a:lnTo>
                  <a:pt x="175260" y="285750"/>
                </a:lnTo>
                <a:lnTo>
                  <a:pt x="171450" y="271780"/>
                </a:lnTo>
                <a:lnTo>
                  <a:pt x="152400" y="260350"/>
                </a:lnTo>
                <a:lnTo>
                  <a:pt x="139700" y="260350"/>
                </a:lnTo>
                <a:lnTo>
                  <a:pt x="111760" y="231139"/>
                </a:lnTo>
                <a:lnTo>
                  <a:pt x="82550" y="190500"/>
                </a:lnTo>
                <a:lnTo>
                  <a:pt x="68580" y="133350"/>
                </a:lnTo>
                <a:lnTo>
                  <a:pt x="67310" y="90169"/>
                </a:lnTo>
                <a:lnTo>
                  <a:pt x="68580" y="67310"/>
                </a:lnTo>
                <a:lnTo>
                  <a:pt x="66947" y="59689"/>
                </a:lnTo>
                <a:close/>
              </a:path>
              <a:path w="175259" h="304800">
                <a:moveTo>
                  <a:pt x="7620" y="17779"/>
                </a:moveTo>
                <a:lnTo>
                  <a:pt x="1270" y="19050"/>
                </a:lnTo>
                <a:lnTo>
                  <a:pt x="1270" y="26670"/>
                </a:lnTo>
                <a:lnTo>
                  <a:pt x="34290" y="45720"/>
                </a:lnTo>
                <a:lnTo>
                  <a:pt x="30480" y="49529"/>
                </a:lnTo>
                <a:lnTo>
                  <a:pt x="7620" y="52070"/>
                </a:lnTo>
                <a:lnTo>
                  <a:pt x="0" y="55879"/>
                </a:lnTo>
                <a:lnTo>
                  <a:pt x="5080" y="60960"/>
                </a:lnTo>
                <a:lnTo>
                  <a:pt x="38100" y="59689"/>
                </a:lnTo>
                <a:lnTo>
                  <a:pt x="66947" y="59689"/>
                </a:lnTo>
                <a:lnTo>
                  <a:pt x="64770" y="49529"/>
                </a:lnTo>
                <a:lnTo>
                  <a:pt x="64770" y="36829"/>
                </a:lnTo>
                <a:lnTo>
                  <a:pt x="66294" y="33020"/>
                </a:lnTo>
                <a:lnTo>
                  <a:pt x="34290" y="33020"/>
                </a:lnTo>
                <a:lnTo>
                  <a:pt x="7620" y="17779"/>
                </a:lnTo>
                <a:close/>
              </a:path>
              <a:path w="175259" h="304800">
                <a:moveTo>
                  <a:pt x="38100" y="0"/>
                </a:moveTo>
                <a:lnTo>
                  <a:pt x="34290" y="1270"/>
                </a:lnTo>
                <a:lnTo>
                  <a:pt x="40640" y="30479"/>
                </a:lnTo>
                <a:lnTo>
                  <a:pt x="34290" y="33020"/>
                </a:lnTo>
                <a:lnTo>
                  <a:pt x="55880" y="33020"/>
                </a:lnTo>
                <a:lnTo>
                  <a:pt x="49530" y="30479"/>
                </a:lnTo>
                <a:lnTo>
                  <a:pt x="41910" y="1270"/>
                </a:lnTo>
                <a:lnTo>
                  <a:pt x="38100" y="0"/>
                </a:lnTo>
                <a:close/>
              </a:path>
              <a:path w="175259" h="304800">
                <a:moveTo>
                  <a:pt x="74930" y="1270"/>
                </a:moveTo>
                <a:lnTo>
                  <a:pt x="71120" y="1270"/>
                </a:lnTo>
                <a:lnTo>
                  <a:pt x="55880" y="33020"/>
                </a:lnTo>
                <a:lnTo>
                  <a:pt x="66294" y="33020"/>
                </a:lnTo>
                <a:lnTo>
                  <a:pt x="74930" y="11429"/>
                </a:lnTo>
                <a:lnTo>
                  <a:pt x="74930" y="12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883400" y="3557270"/>
            <a:ext cx="229870" cy="285750"/>
          </a:xfrm>
          <a:custGeom>
            <a:avLst/>
            <a:gdLst/>
            <a:ahLst/>
            <a:cxnLst/>
            <a:rect l="l" t="t" r="r" b="b"/>
            <a:pathLst>
              <a:path w="229870" h="285750">
                <a:moveTo>
                  <a:pt x="3809" y="252729"/>
                </a:moveTo>
                <a:lnTo>
                  <a:pt x="0" y="265429"/>
                </a:lnTo>
                <a:lnTo>
                  <a:pt x="3809" y="285749"/>
                </a:lnTo>
                <a:lnTo>
                  <a:pt x="17779" y="285749"/>
                </a:lnTo>
                <a:lnTo>
                  <a:pt x="58420" y="276859"/>
                </a:lnTo>
                <a:lnTo>
                  <a:pt x="102870" y="261619"/>
                </a:lnTo>
                <a:lnTo>
                  <a:pt x="110356" y="256539"/>
                </a:lnTo>
                <a:lnTo>
                  <a:pt x="25400" y="256539"/>
                </a:lnTo>
                <a:lnTo>
                  <a:pt x="3809" y="252729"/>
                </a:lnTo>
                <a:close/>
              </a:path>
              <a:path w="229870" h="285750">
                <a:moveTo>
                  <a:pt x="156209" y="15239"/>
                </a:moveTo>
                <a:lnTo>
                  <a:pt x="158750" y="22859"/>
                </a:lnTo>
                <a:lnTo>
                  <a:pt x="175259" y="40639"/>
                </a:lnTo>
                <a:lnTo>
                  <a:pt x="175259" y="50799"/>
                </a:lnTo>
                <a:lnTo>
                  <a:pt x="170179" y="69849"/>
                </a:lnTo>
                <a:lnTo>
                  <a:pt x="170179" y="115569"/>
                </a:lnTo>
                <a:lnTo>
                  <a:pt x="161290" y="152399"/>
                </a:lnTo>
                <a:lnTo>
                  <a:pt x="140970" y="204469"/>
                </a:lnTo>
                <a:lnTo>
                  <a:pt x="114300" y="238759"/>
                </a:lnTo>
                <a:lnTo>
                  <a:pt x="25400" y="256539"/>
                </a:lnTo>
                <a:lnTo>
                  <a:pt x="110356" y="256539"/>
                </a:lnTo>
                <a:lnTo>
                  <a:pt x="138429" y="237489"/>
                </a:lnTo>
                <a:lnTo>
                  <a:pt x="160020" y="204469"/>
                </a:lnTo>
                <a:lnTo>
                  <a:pt x="179070" y="148589"/>
                </a:lnTo>
                <a:lnTo>
                  <a:pt x="185420" y="96519"/>
                </a:lnTo>
                <a:lnTo>
                  <a:pt x="185420" y="71119"/>
                </a:lnTo>
                <a:lnTo>
                  <a:pt x="194309" y="55879"/>
                </a:lnTo>
                <a:lnTo>
                  <a:pt x="212090" y="50799"/>
                </a:lnTo>
                <a:lnTo>
                  <a:pt x="227329" y="50799"/>
                </a:lnTo>
                <a:lnTo>
                  <a:pt x="229144" y="44450"/>
                </a:lnTo>
                <a:lnTo>
                  <a:pt x="207009" y="44450"/>
                </a:lnTo>
                <a:lnTo>
                  <a:pt x="203200" y="39369"/>
                </a:lnTo>
                <a:lnTo>
                  <a:pt x="208802" y="33019"/>
                </a:lnTo>
                <a:lnTo>
                  <a:pt x="182879" y="33019"/>
                </a:lnTo>
                <a:lnTo>
                  <a:pt x="167640" y="17779"/>
                </a:lnTo>
                <a:lnTo>
                  <a:pt x="156209" y="15239"/>
                </a:lnTo>
                <a:close/>
              </a:path>
              <a:path w="229870" h="285750">
                <a:moveTo>
                  <a:pt x="229870" y="41909"/>
                </a:moveTo>
                <a:lnTo>
                  <a:pt x="207009" y="44450"/>
                </a:lnTo>
                <a:lnTo>
                  <a:pt x="229144" y="44450"/>
                </a:lnTo>
                <a:lnTo>
                  <a:pt x="229870" y="41909"/>
                </a:lnTo>
                <a:close/>
              </a:path>
              <a:path w="229870" h="285750">
                <a:moveTo>
                  <a:pt x="190500" y="0"/>
                </a:moveTo>
                <a:lnTo>
                  <a:pt x="185420" y="2539"/>
                </a:lnTo>
                <a:lnTo>
                  <a:pt x="186690" y="30479"/>
                </a:lnTo>
                <a:lnTo>
                  <a:pt x="182879" y="33019"/>
                </a:lnTo>
                <a:lnTo>
                  <a:pt x="208802" y="33019"/>
                </a:lnTo>
                <a:lnTo>
                  <a:pt x="211044" y="30479"/>
                </a:lnTo>
                <a:lnTo>
                  <a:pt x="194309" y="30479"/>
                </a:lnTo>
                <a:lnTo>
                  <a:pt x="194309" y="3809"/>
                </a:lnTo>
                <a:lnTo>
                  <a:pt x="190500" y="0"/>
                </a:lnTo>
                <a:close/>
              </a:path>
              <a:path w="229870" h="285750">
                <a:moveTo>
                  <a:pt x="218440" y="11429"/>
                </a:moveTo>
                <a:lnTo>
                  <a:pt x="199390" y="30479"/>
                </a:lnTo>
                <a:lnTo>
                  <a:pt x="211044" y="30479"/>
                </a:lnTo>
                <a:lnTo>
                  <a:pt x="222250" y="17779"/>
                </a:lnTo>
                <a:lnTo>
                  <a:pt x="218440" y="114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486400" y="2311400"/>
            <a:ext cx="838200" cy="914400"/>
          </a:xfrm>
          <a:custGeom>
            <a:avLst/>
            <a:gdLst/>
            <a:ahLst/>
            <a:cxnLst/>
            <a:rect l="l" t="t" r="r" b="b"/>
            <a:pathLst>
              <a:path w="838200" h="914400">
                <a:moveTo>
                  <a:pt x="0" y="0"/>
                </a:moveTo>
                <a:lnTo>
                  <a:pt x="838200" y="0"/>
                </a:lnTo>
                <a:lnTo>
                  <a:pt x="8382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486400" y="2311400"/>
            <a:ext cx="838200" cy="914400"/>
          </a:xfrm>
          <a:custGeom>
            <a:avLst/>
            <a:gdLst/>
            <a:ahLst/>
            <a:cxnLst/>
            <a:rect l="l" t="t" r="r" b="b"/>
            <a:pathLst>
              <a:path w="838200" h="914400">
                <a:moveTo>
                  <a:pt x="0" y="0"/>
                </a:moveTo>
                <a:lnTo>
                  <a:pt x="838200" y="0"/>
                </a:lnTo>
                <a:lnTo>
                  <a:pt x="8382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486400" y="2311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324600" y="3225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798820" y="2581910"/>
            <a:ext cx="124460" cy="147320"/>
          </a:xfrm>
          <a:custGeom>
            <a:avLst/>
            <a:gdLst/>
            <a:ahLst/>
            <a:cxnLst/>
            <a:rect l="l" t="t" r="r" b="b"/>
            <a:pathLst>
              <a:path w="124460" h="147319">
                <a:moveTo>
                  <a:pt x="86359" y="0"/>
                </a:moveTo>
                <a:lnTo>
                  <a:pt x="68579" y="1269"/>
                </a:lnTo>
                <a:lnTo>
                  <a:pt x="54609" y="11429"/>
                </a:lnTo>
                <a:lnTo>
                  <a:pt x="45719" y="33019"/>
                </a:lnTo>
                <a:lnTo>
                  <a:pt x="38100" y="53339"/>
                </a:lnTo>
                <a:lnTo>
                  <a:pt x="5079" y="54610"/>
                </a:lnTo>
                <a:lnTo>
                  <a:pt x="0" y="67310"/>
                </a:lnTo>
                <a:lnTo>
                  <a:pt x="36829" y="72389"/>
                </a:lnTo>
                <a:lnTo>
                  <a:pt x="36829" y="95250"/>
                </a:lnTo>
                <a:lnTo>
                  <a:pt x="45719" y="113029"/>
                </a:lnTo>
                <a:lnTo>
                  <a:pt x="57150" y="133350"/>
                </a:lnTo>
                <a:lnTo>
                  <a:pt x="71119" y="146050"/>
                </a:lnTo>
                <a:lnTo>
                  <a:pt x="86359" y="147319"/>
                </a:lnTo>
                <a:lnTo>
                  <a:pt x="102869" y="135889"/>
                </a:lnTo>
                <a:lnTo>
                  <a:pt x="118109" y="118110"/>
                </a:lnTo>
                <a:lnTo>
                  <a:pt x="124459" y="88900"/>
                </a:lnTo>
                <a:lnTo>
                  <a:pt x="124459" y="63500"/>
                </a:lnTo>
                <a:lnTo>
                  <a:pt x="120650" y="38100"/>
                </a:lnTo>
                <a:lnTo>
                  <a:pt x="113029" y="17779"/>
                </a:lnTo>
                <a:lnTo>
                  <a:pt x="102869" y="6350"/>
                </a:lnTo>
                <a:lnTo>
                  <a:pt x="863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881370" y="2463800"/>
            <a:ext cx="162560" cy="330200"/>
          </a:xfrm>
          <a:custGeom>
            <a:avLst/>
            <a:gdLst/>
            <a:ahLst/>
            <a:cxnLst/>
            <a:rect l="l" t="t" r="r" b="b"/>
            <a:pathLst>
              <a:path w="162560" h="330200">
                <a:moveTo>
                  <a:pt x="117301" y="53339"/>
                </a:moveTo>
                <a:lnTo>
                  <a:pt x="52069" y="53339"/>
                </a:lnTo>
                <a:lnTo>
                  <a:pt x="67309" y="54610"/>
                </a:lnTo>
                <a:lnTo>
                  <a:pt x="86359" y="66039"/>
                </a:lnTo>
                <a:lnTo>
                  <a:pt x="107950" y="85089"/>
                </a:lnTo>
                <a:lnTo>
                  <a:pt x="127000" y="121920"/>
                </a:lnTo>
                <a:lnTo>
                  <a:pt x="135889" y="151129"/>
                </a:lnTo>
                <a:lnTo>
                  <a:pt x="137159" y="166370"/>
                </a:lnTo>
                <a:lnTo>
                  <a:pt x="133350" y="181610"/>
                </a:lnTo>
                <a:lnTo>
                  <a:pt x="90169" y="237489"/>
                </a:lnTo>
                <a:lnTo>
                  <a:pt x="38100" y="283210"/>
                </a:lnTo>
                <a:lnTo>
                  <a:pt x="8889" y="298450"/>
                </a:lnTo>
                <a:lnTo>
                  <a:pt x="0" y="311150"/>
                </a:lnTo>
                <a:lnTo>
                  <a:pt x="3809" y="327660"/>
                </a:lnTo>
                <a:lnTo>
                  <a:pt x="13969" y="330200"/>
                </a:lnTo>
                <a:lnTo>
                  <a:pt x="31750" y="325120"/>
                </a:lnTo>
                <a:lnTo>
                  <a:pt x="57150" y="306070"/>
                </a:lnTo>
                <a:lnTo>
                  <a:pt x="86359" y="267970"/>
                </a:lnTo>
                <a:lnTo>
                  <a:pt x="110489" y="240029"/>
                </a:lnTo>
                <a:lnTo>
                  <a:pt x="139700" y="210820"/>
                </a:lnTo>
                <a:lnTo>
                  <a:pt x="161289" y="186689"/>
                </a:lnTo>
                <a:lnTo>
                  <a:pt x="162559" y="173989"/>
                </a:lnTo>
                <a:lnTo>
                  <a:pt x="149859" y="148589"/>
                </a:lnTo>
                <a:lnTo>
                  <a:pt x="135889" y="114300"/>
                </a:lnTo>
                <a:lnTo>
                  <a:pt x="120650" y="85089"/>
                </a:lnTo>
                <a:lnTo>
                  <a:pt x="116839" y="58420"/>
                </a:lnTo>
                <a:lnTo>
                  <a:pt x="117301" y="53339"/>
                </a:lnTo>
                <a:close/>
              </a:path>
              <a:path w="162560" h="330200">
                <a:moveTo>
                  <a:pt x="66039" y="7620"/>
                </a:moveTo>
                <a:lnTo>
                  <a:pt x="59689" y="12700"/>
                </a:lnTo>
                <a:lnTo>
                  <a:pt x="68579" y="26670"/>
                </a:lnTo>
                <a:lnTo>
                  <a:pt x="83819" y="44450"/>
                </a:lnTo>
                <a:lnTo>
                  <a:pt x="62229" y="44450"/>
                </a:lnTo>
                <a:lnTo>
                  <a:pt x="43179" y="46989"/>
                </a:lnTo>
                <a:lnTo>
                  <a:pt x="44450" y="54610"/>
                </a:lnTo>
                <a:lnTo>
                  <a:pt x="52069" y="53339"/>
                </a:lnTo>
                <a:lnTo>
                  <a:pt x="117301" y="53339"/>
                </a:lnTo>
                <a:lnTo>
                  <a:pt x="118109" y="44450"/>
                </a:lnTo>
                <a:lnTo>
                  <a:pt x="118862" y="34289"/>
                </a:lnTo>
                <a:lnTo>
                  <a:pt x="93979" y="34289"/>
                </a:lnTo>
                <a:lnTo>
                  <a:pt x="90169" y="31750"/>
                </a:lnTo>
                <a:lnTo>
                  <a:pt x="66039" y="7620"/>
                </a:lnTo>
                <a:close/>
              </a:path>
              <a:path w="162560" h="330200">
                <a:moveTo>
                  <a:pt x="90169" y="0"/>
                </a:moveTo>
                <a:lnTo>
                  <a:pt x="86359" y="2539"/>
                </a:lnTo>
                <a:lnTo>
                  <a:pt x="90169" y="16510"/>
                </a:lnTo>
                <a:lnTo>
                  <a:pt x="93979" y="34289"/>
                </a:lnTo>
                <a:lnTo>
                  <a:pt x="104139" y="34289"/>
                </a:lnTo>
                <a:lnTo>
                  <a:pt x="97789" y="2539"/>
                </a:lnTo>
                <a:lnTo>
                  <a:pt x="90169" y="0"/>
                </a:lnTo>
                <a:close/>
              </a:path>
              <a:path w="162560" h="330200">
                <a:moveTo>
                  <a:pt x="115569" y="6350"/>
                </a:moveTo>
                <a:lnTo>
                  <a:pt x="109219" y="8889"/>
                </a:lnTo>
                <a:lnTo>
                  <a:pt x="109219" y="34289"/>
                </a:lnTo>
                <a:lnTo>
                  <a:pt x="118862" y="34289"/>
                </a:lnTo>
                <a:lnTo>
                  <a:pt x="120650" y="10160"/>
                </a:lnTo>
                <a:lnTo>
                  <a:pt x="115569" y="6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562600" y="2771139"/>
            <a:ext cx="297180" cy="166370"/>
          </a:xfrm>
          <a:custGeom>
            <a:avLst/>
            <a:gdLst/>
            <a:ahLst/>
            <a:cxnLst/>
            <a:rect l="l" t="t" r="r" b="b"/>
            <a:pathLst>
              <a:path w="297179" h="166369">
                <a:moveTo>
                  <a:pt x="58165" y="137160"/>
                </a:moveTo>
                <a:lnTo>
                  <a:pt x="43179" y="137160"/>
                </a:lnTo>
                <a:lnTo>
                  <a:pt x="35560" y="144780"/>
                </a:lnTo>
                <a:lnTo>
                  <a:pt x="22860" y="158750"/>
                </a:lnTo>
                <a:lnTo>
                  <a:pt x="17779" y="161289"/>
                </a:lnTo>
                <a:lnTo>
                  <a:pt x="21589" y="166370"/>
                </a:lnTo>
                <a:lnTo>
                  <a:pt x="33020" y="161289"/>
                </a:lnTo>
                <a:lnTo>
                  <a:pt x="46989" y="147320"/>
                </a:lnTo>
                <a:lnTo>
                  <a:pt x="58165" y="137160"/>
                </a:lnTo>
                <a:close/>
              </a:path>
              <a:path w="297179" h="166369">
                <a:moveTo>
                  <a:pt x="1270" y="111760"/>
                </a:moveTo>
                <a:lnTo>
                  <a:pt x="1270" y="116839"/>
                </a:lnTo>
                <a:lnTo>
                  <a:pt x="17779" y="120650"/>
                </a:lnTo>
                <a:lnTo>
                  <a:pt x="27939" y="127000"/>
                </a:lnTo>
                <a:lnTo>
                  <a:pt x="38100" y="128270"/>
                </a:lnTo>
                <a:lnTo>
                  <a:pt x="22860" y="133350"/>
                </a:lnTo>
                <a:lnTo>
                  <a:pt x="0" y="138430"/>
                </a:lnTo>
                <a:lnTo>
                  <a:pt x="1270" y="143510"/>
                </a:lnTo>
                <a:lnTo>
                  <a:pt x="8889" y="144780"/>
                </a:lnTo>
                <a:lnTo>
                  <a:pt x="30479" y="138430"/>
                </a:lnTo>
                <a:lnTo>
                  <a:pt x="43179" y="137160"/>
                </a:lnTo>
                <a:lnTo>
                  <a:pt x="58165" y="137160"/>
                </a:lnTo>
                <a:lnTo>
                  <a:pt x="60960" y="134620"/>
                </a:lnTo>
                <a:lnTo>
                  <a:pt x="104139" y="133350"/>
                </a:lnTo>
                <a:lnTo>
                  <a:pt x="143510" y="128270"/>
                </a:lnTo>
                <a:lnTo>
                  <a:pt x="167639" y="121920"/>
                </a:lnTo>
                <a:lnTo>
                  <a:pt x="169783" y="120650"/>
                </a:lnTo>
                <a:lnTo>
                  <a:pt x="62229" y="120650"/>
                </a:lnTo>
                <a:lnTo>
                  <a:pt x="60536" y="119380"/>
                </a:lnTo>
                <a:lnTo>
                  <a:pt x="43179" y="119380"/>
                </a:lnTo>
                <a:lnTo>
                  <a:pt x="19050" y="114300"/>
                </a:lnTo>
                <a:lnTo>
                  <a:pt x="1270" y="111760"/>
                </a:lnTo>
                <a:close/>
              </a:path>
              <a:path w="297179" h="166369">
                <a:moveTo>
                  <a:pt x="285750" y="0"/>
                </a:moveTo>
                <a:lnTo>
                  <a:pt x="278129" y="3810"/>
                </a:lnTo>
                <a:lnTo>
                  <a:pt x="259079" y="26670"/>
                </a:lnTo>
                <a:lnTo>
                  <a:pt x="237489" y="53339"/>
                </a:lnTo>
                <a:lnTo>
                  <a:pt x="215900" y="78739"/>
                </a:lnTo>
                <a:lnTo>
                  <a:pt x="184150" y="99060"/>
                </a:lnTo>
                <a:lnTo>
                  <a:pt x="157479" y="113030"/>
                </a:lnTo>
                <a:lnTo>
                  <a:pt x="128270" y="119380"/>
                </a:lnTo>
                <a:lnTo>
                  <a:pt x="86360" y="120650"/>
                </a:lnTo>
                <a:lnTo>
                  <a:pt x="169783" y="120650"/>
                </a:lnTo>
                <a:lnTo>
                  <a:pt x="201929" y="101600"/>
                </a:lnTo>
                <a:lnTo>
                  <a:pt x="227329" y="83820"/>
                </a:lnTo>
                <a:lnTo>
                  <a:pt x="260350" y="59689"/>
                </a:lnTo>
                <a:lnTo>
                  <a:pt x="275589" y="45720"/>
                </a:lnTo>
                <a:lnTo>
                  <a:pt x="287020" y="35560"/>
                </a:lnTo>
                <a:lnTo>
                  <a:pt x="297179" y="24130"/>
                </a:lnTo>
                <a:lnTo>
                  <a:pt x="297179" y="11430"/>
                </a:lnTo>
                <a:lnTo>
                  <a:pt x="285750" y="0"/>
                </a:lnTo>
                <a:close/>
              </a:path>
              <a:path w="297179" h="166369">
                <a:moveTo>
                  <a:pt x="36829" y="93980"/>
                </a:moveTo>
                <a:lnTo>
                  <a:pt x="27939" y="93980"/>
                </a:lnTo>
                <a:lnTo>
                  <a:pt x="33020" y="107950"/>
                </a:lnTo>
                <a:lnTo>
                  <a:pt x="43179" y="119380"/>
                </a:lnTo>
                <a:lnTo>
                  <a:pt x="60536" y="119380"/>
                </a:lnTo>
                <a:lnTo>
                  <a:pt x="41910" y="105410"/>
                </a:lnTo>
                <a:lnTo>
                  <a:pt x="36829" y="939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836920" y="2754629"/>
            <a:ext cx="173990" cy="228600"/>
          </a:xfrm>
          <a:custGeom>
            <a:avLst/>
            <a:gdLst/>
            <a:ahLst/>
            <a:cxnLst/>
            <a:rect l="l" t="t" r="r" b="b"/>
            <a:pathLst>
              <a:path w="173989" h="228600">
                <a:moveTo>
                  <a:pt x="40639" y="0"/>
                </a:moveTo>
                <a:lnTo>
                  <a:pt x="29209" y="0"/>
                </a:lnTo>
                <a:lnTo>
                  <a:pt x="17779" y="7620"/>
                </a:lnTo>
                <a:lnTo>
                  <a:pt x="10159" y="25400"/>
                </a:lnTo>
                <a:lnTo>
                  <a:pt x="5079" y="33020"/>
                </a:lnTo>
                <a:lnTo>
                  <a:pt x="0" y="54610"/>
                </a:lnTo>
                <a:lnTo>
                  <a:pt x="2539" y="85090"/>
                </a:lnTo>
                <a:lnTo>
                  <a:pt x="5079" y="107950"/>
                </a:lnTo>
                <a:lnTo>
                  <a:pt x="22859" y="157480"/>
                </a:lnTo>
                <a:lnTo>
                  <a:pt x="50800" y="199390"/>
                </a:lnTo>
                <a:lnTo>
                  <a:pt x="91439" y="224790"/>
                </a:lnTo>
                <a:lnTo>
                  <a:pt x="113029" y="228600"/>
                </a:lnTo>
                <a:lnTo>
                  <a:pt x="128269" y="226060"/>
                </a:lnTo>
                <a:lnTo>
                  <a:pt x="161289" y="204470"/>
                </a:lnTo>
                <a:lnTo>
                  <a:pt x="173989" y="165100"/>
                </a:lnTo>
                <a:lnTo>
                  <a:pt x="163829" y="149860"/>
                </a:lnTo>
                <a:lnTo>
                  <a:pt x="142239" y="134620"/>
                </a:lnTo>
                <a:lnTo>
                  <a:pt x="118109" y="124460"/>
                </a:lnTo>
                <a:lnTo>
                  <a:pt x="102869" y="110490"/>
                </a:lnTo>
                <a:lnTo>
                  <a:pt x="85089" y="88900"/>
                </a:lnTo>
                <a:lnTo>
                  <a:pt x="74929" y="69850"/>
                </a:lnTo>
                <a:lnTo>
                  <a:pt x="69850" y="52070"/>
                </a:lnTo>
                <a:lnTo>
                  <a:pt x="67309" y="33020"/>
                </a:lnTo>
                <a:lnTo>
                  <a:pt x="62229" y="15240"/>
                </a:lnTo>
                <a:lnTo>
                  <a:pt x="50800" y="5080"/>
                </a:lnTo>
                <a:lnTo>
                  <a:pt x="40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979159" y="2852420"/>
            <a:ext cx="299720" cy="208279"/>
          </a:xfrm>
          <a:custGeom>
            <a:avLst/>
            <a:gdLst/>
            <a:ahLst/>
            <a:cxnLst/>
            <a:rect l="l" t="t" r="r" b="b"/>
            <a:pathLst>
              <a:path w="299720" h="208280">
                <a:moveTo>
                  <a:pt x="172719" y="21589"/>
                </a:moveTo>
                <a:lnTo>
                  <a:pt x="143510" y="21589"/>
                </a:lnTo>
                <a:lnTo>
                  <a:pt x="154939" y="31750"/>
                </a:lnTo>
                <a:lnTo>
                  <a:pt x="160019" y="41909"/>
                </a:lnTo>
                <a:lnTo>
                  <a:pt x="161289" y="71119"/>
                </a:lnTo>
                <a:lnTo>
                  <a:pt x="165100" y="115569"/>
                </a:lnTo>
                <a:lnTo>
                  <a:pt x="162560" y="146050"/>
                </a:lnTo>
                <a:lnTo>
                  <a:pt x="165100" y="168909"/>
                </a:lnTo>
                <a:lnTo>
                  <a:pt x="172719" y="191769"/>
                </a:lnTo>
                <a:lnTo>
                  <a:pt x="172719" y="207009"/>
                </a:lnTo>
                <a:lnTo>
                  <a:pt x="194310" y="208279"/>
                </a:lnTo>
                <a:lnTo>
                  <a:pt x="200660" y="198119"/>
                </a:lnTo>
                <a:lnTo>
                  <a:pt x="203200" y="181609"/>
                </a:lnTo>
                <a:lnTo>
                  <a:pt x="207962" y="173989"/>
                </a:lnTo>
                <a:lnTo>
                  <a:pt x="184150" y="173989"/>
                </a:lnTo>
                <a:lnTo>
                  <a:pt x="177800" y="153669"/>
                </a:lnTo>
                <a:lnTo>
                  <a:pt x="177800" y="66039"/>
                </a:lnTo>
                <a:lnTo>
                  <a:pt x="172719" y="21589"/>
                </a:lnTo>
                <a:close/>
              </a:path>
              <a:path w="299720" h="208280">
                <a:moveTo>
                  <a:pt x="270510" y="134619"/>
                </a:moveTo>
                <a:lnTo>
                  <a:pt x="251460" y="134619"/>
                </a:lnTo>
                <a:lnTo>
                  <a:pt x="223519" y="143509"/>
                </a:lnTo>
                <a:lnTo>
                  <a:pt x="205739" y="158750"/>
                </a:lnTo>
                <a:lnTo>
                  <a:pt x="196850" y="171450"/>
                </a:lnTo>
                <a:lnTo>
                  <a:pt x="184150" y="173989"/>
                </a:lnTo>
                <a:lnTo>
                  <a:pt x="207962" y="173989"/>
                </a:lnTo>
                <a:lnTo>
                  <a:pt x="215900" y="161289"/>
                </a:lnTo>
                <a:lnTo>
                  <a:pt x="237489" y="148589"/>
                </a:lnTo>
                <a:lnTo>
                  <a:pt x="297497" y="148589"/>
                </a:lnTo>
                <a:lnTo>
                  <a:pt x="299719" y="139700"/>
                </a:lnTo>
                <a:lnTo>
                  <a:pt x="270510" y="134619"/>
                </a:lnTo>
                <a:close/>
              </a:path>
              <a:path w="299720" h="208280">
                <a:moveTo>
                  <a:pt x="297497" y="148589"/>
                </a:moveTo>
                <a:lnTo>
                  <a:pt x="254000" y="148589"/>
                </a:lnTo>
                <a:lnTo>
                  <a:pt x="270510" y="154939"/>
                </a:lnTo>
                <a:lnTo>
                  <a:pt x="280669" y="161289"/>
                </a:lnTo>
                <a:lnTo>
                  <a:pt x="290829" y="158750"/>
                </a:lnTo>
                <a:lnTo>
                  <a:pt x="297179" y="149859"/>
                </a:lnTo>
                <a:lnTo>
                  <a:pt x="297497" y="148589"/>
                </a:lnTo>
                <a:close/>
              </a:path>
              <a:path w="299720" h="208280">
                <a:moveTo>
                  <a:pt x="151129" y="0"/>
                </a:moveTo>
                <a:lnTo>
                  <a:pt x="137160" y="3809"/>
                </a:lnTo>
                <a:lnTo>
                  <a:pt x="119379" y="7619"/>
                </a:lnTo>
                <a:lnTo>
                  <a:pt x="97789" y="20319"/>
                </a:lnTo>
                <a:lnTo>
                  <a:pt x="62229" y="41909"/>
                </a:lnTo>
                <a:lnTo>
                  <a:pt x="33019" y="66039"/>
                </a:lnTo>
                <a:lnTo>
                  <a:pt x="24129" y="68579"/>
                </a:lnTo>
                <a:lnTo>
                  <a:pt x="11429" y="71119"/>
                </a:lnTo>
                <a:lnTo>
                  <a:pt x="1269" y="80009"/>
                </a:lnTo>
                <a:lnTo>
                  <a:pt x="0" y="99059"/>
                </a:lnTo>
                <a:lnTo>
                  <a:pt x="11429" y="109219"/>
                </a:lnTo>
                <a:lnTo>
                  <a:pt x="26669" y="109219"/>
                </a:lnTo>
                <a:lnTo>
                  <a:pt x="40639" y="101600"/>
                </a:lnTo>
                <a:lnTo>
                  <a:pt x="67310" y="77469"/>
                </a:lnTo>
                <a:lnTo>
                  <a:pt x="93979" y="52069"/>
                </a:lnTo>
                <a:lnTo>
                  <a:pt x="115569" y="31750"/>
                </a:lnTo>
                <a:lnTo>
                  <a:pt x="132079" y="21589"/>
                </a:lnTo>
                <a:lnTo>
                  <a:pt x="172719" y="21589"/>
                </a:lnTo>
                <a:lnTo>
                  <a:pt x="165100" y="5079"/>
                </a:lnTo>
                <a:lnTo>
                  <a:pt x="1511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963920" y="2942589"/>
            <a:ext cx="204470" cy="218440"/>
          </a:xfrm>
          <a:custGeom>
            <a:avLst/>
            <a:gdLst/>
            <a:ahLst/>
            <a:cxnLst/>
            <a:rect l="l" t="t" r="r" b="b"/>
            <a:pathLst>
              <a:path w="204470" h="218439">
                <a:moveTo>
                  <a:pt x="204469" y="133350"/>
                </a:moveTo>
                <a:lnTo>
                  <a:pt x="180339" y="133350"/>
                </a:lnTo>
                <a:lnTo>
                  <a:pt x="187959" y="137160"/>
                </a:lnTo>
                <a:lnTo>
                  <a:pt x="185419" y="143510"/>
                </a:lnTo>
                <a:lnTo>
                  <a:pt x="177800" y="147320"/>
                </a:lnTo>
                <a:lnTo>
                  <a:pt x="161289" y="161289"/>
                </a:lnTo>
                <a:lnTo>
                  <a:pt x="144779" y="179070"/>
                </a:lnTo>
                <a:lnTo>
                  <a:pt x="132079" y="195580"/>
                </a:lnTo>
                <a:lnTo>
                  <a:pt x="133350" y="212089"/>
                </a:lnTo>
                <a:lnTo>
                  <a:pt x="139700" y="218439"/>
                </a:lnTo>
                <a:lnTo>
                  <a:pt x="146050" y="218439"/>
                </a:lnTo>
                <a:lnTo>
                  <a:pt x="149859" y="203200"/>
                </a:lnTo>
                <a:lnTo>
                  <a:pt x="156209" y="190500"/>
                </a:lnTo>
                <a:lnTo>
                  <a:pt x="163829" y="177800"/>
                </a:lnTo>
                <a:lnTo>
                  <a:pt x="175259" y="161289"/>
                </a:lnTo>
                <a:lnTo>
                  <a:pt x="187959" y="149860"/>
                </a:lnTo>
                <a:lnTo>
                  <a:pt x="200659" y="142239"/>
                </a:lnTo>
                <a:lnTo>
                  <a:pt x="204469" y="133350"/>
                </a:lnTo>
                <a:close/>
              </a:path>
              <a:path w="204470" h="218439">
                <a:moveTo>
                  <a:pt x="19050" y="0"/>
                </a:moveTo>
                <a:lnTo>
                  <a:pt x="5079" y="5080"/>
                </a:lnTo>
                <a:lnTo>
                  <a:pt x="0" y="19050"/>
                </a:lnTo>
                <a:lnTo>
                  <a:pt x="5079" y="43180"/>
                </a:lnTo>
                <a:lnTo>
                  <a:pt x="8889" y="104139"/>
                </a:lnTo>
                <a:lnTo>
                  <a:pt x="10159" y="137160"/>
                </a:lnTo>
                <a:lnTo>
                  <a:pt x="13969" y="154939"/>
                </a:lnTo>
                <a:lnTo>
                  <a:pt x="19050" y="168910"/>
                </a:lnTo>
                <a:lnTo>
                  <a:pt x="29209" y="171450"/>
                </a:lnTo>
                <a:lnTo>
                  <a:pt x="53339" y="171450"/>
                </a:lnTo>
                <a:lnTo>
                  <a:pt x="87052" y="153670"/>
                </a:lnTo>
                <a:lnTo>
                  <a:pt x="48259" y="153670"/>
                </a:lnTo>
                <a:lnTo>
                  <a:pt x="36829" y="149860"/>
                </a:lnTo>
                <a:lnTo>
                  <a:pt x="33019" y="129539"/>
                </a:lnTo>
                <a:lnTo>
                  <a:pt x="33019" y="124460"/>
                </a:lnTo>
                <a:lnTo>
                  <a:pt x="34289" y="104139"/>
                </a:lnTo>
                <a:lnTo>
                  <a:pt x="35559" y="66039"/>
                </a:lnTo>
                <a:lnTo>
                  <a:pt x="41909" y="15239"/>
                </a:lnTo>
                <a:lnTo>
                  <a:pt x="38100" y="2539"/>
                </a:lnTo>
                <a:lnTo>
                  <a:pt x="19050" y="0"/>
                </a:lnTo>
                <a:close/>
              </a:path>
              <a:path w="204470" h="218439">
                <a:moveTo>
                  <a:pt x="187959" y="124460"/>
                </a:moveTo>
                <a:lnTo>
                  <a:pt x="166369" y="124460"/>
                </a:lnTo>
                <a:lnTo>
                  <a:pt x="137159" y="128270"/>
                </a:lnTo>
                <a:lnTo>
                  <a:pt x="110489" y="132080"/>
                </a:lnTo>
                <a:lnTo>
                  <a:pt x="86359" y="138430"/>
                </a:lnTo>
                <a:lnTo>
                  <a:pt x="63500" y="149860"/>
                </a:lnTo>
                <a:lnTo>
                  <a:pt x="48259" y="153670"/>
                </a:lnTo>
                <a:lnTo>
                  <a:pt x="87052" y="153670"/>
                </a:lnTo>
                <a:lnTo>
                  <a:pt x="101600" y="146050"/>
                </a:lnTo>
                <a:lnTo>
                  <a:pt x="125729" y="138430"/>
                </a:lnTo>
                <a:lnTo>
                  <a:pt x="156209" y="133350"/>
                </a:lnTo>
                <a:lnTo>
                  <a:pt x="204469" y="133350"/>
                </a:lnTo>
                <a:lnTo>
                  <a:pt x="198119" y="127000"/>
                </a:lnTo>
                <a:lnTo>
                  <a:pt x="187959" y="1244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226809" y="3064510"/>
            <a:ext cx="97790" cy="31750"/>
          </a:xfrm>
          <a:custGeom>
            <a:avLst/>
            <a:gdLst/>
            <a:ahLst/>
            <a:cxnLst/>
            <a:rect l="l" t="t" r="r" b="b"/>
            <a:pathLst>
              <a:path w="97789" h="31750">
                <a:moveTo>
                  <a:pt x="13969" y="0"/>
                </a:moveTo>
                <a:lnTo>
                  <a:pt x="2539" y="0"/>
                </a:lnTo>
                <a:lnTo>
                  <a:pt x="0" y="8889"/>
                </a:lnTo>
                <a:lnTo>
                  <a:pt x="6350" y="13969"/>
                </a:lnTo>
                <a:lnTo>
                  <a:pt x="20319" y="16510"/>
                </a:lnTo>
                <a:lnTo>
                  <a:pt x="52069" y="21589"/>
                </a:lnTo>
                <a:lnTo>
                  <a:pt x="97789" y="31750"/>
                </a:lnTo>
                <a:lnTo>
                  <a:pt x="46989" y="8889"/>
                </a:lnTo>
                <a:lnTo>
                  <a:pt x="139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200140" y="3092450"/>
            <a:ext cx="27940" cy="83820"/>
          </a:xfrm>
          <a:custGeom>
            <a:avLst/>
            <a:gdLst/>
            <a:ahLst/>
            <a:cxnLst/>
            <a:rect l="l" t="t" r="r" b="b"/>
            <a:pathLst>
              <a:path w="27939" h="83819">
                <a:moveTo>
                  <a:pt x="11430" y="0"/>
                </a:moveTo>
                <a:lnTo>
                  <a:pt x="5080" y="0"/>
                </a:lnTo>
                <a:lnTo>
                  <a:pt x="0" y="3810"/>
                </a:lnTo>
                <a:lnTo>
                  <a:pt x="0" y="15239"/>
                </a:lnTo>
                <a:lnTo>
                  <a:pt x="13970" y="53339"/>
                </a:lnTo>
                <a:lnTo>
                  <a:pt x="27939" y="83820"/>
                </a:lnTo>
                <a:lnTo>
                  <a:pt x="26670" y="43179"/>
                </a:lnTo>
                <a:lnTo>
                  <a:pt x="20320" y="11429"/>
                </a:lnTo>
                <a:lnTo>
                  <a:pt x="114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240779" y="2924810"/>
            <a:ext cx="60960" cy="31750"/>
          </a:xfrm>
          <a:custGeom>
            <a:avLst/>
            <a:gdLst/>
            <a:ahLst/>
            <a:cxnLst/>
            <a:rect l="l" t="t" r="r" b="b"/>
            <a:pathLst>
              <a:path w="60960" h="31750">
                <a:moveTo>
                  <a:pt x="46990" y="0"/>
                </a:moveTo>
                <a:lnTo>
                  <a:pt x="27940" y="1269"/>
                </a:lnTo>
                <a:lnTo>
                  <a:pt x="11430" y="8889"/>
                </a:lnTo>
                <a:lnTo>
                  <a:pt x="0" y="20319"/>
                </a:lnTo>
                <a:lnTo>
                  <a:pt x="2540" y="31750"/>
                </a:lnTo>
                <a:lnTo>
                  <a:pt x="11430" y="31750"/>
                </a:lnTo>
                <a:lnTo>
                  <a:pt x="19050" y="26669"/>
                </a:lnTo>
                <a:lnTo>
                  <a:pt x="22860" y="17779"/>
                </a:lnTo>
                <a:lnTo>
                  <a:pt x="30480" y="10160"/>
                </a:lnTo>
                <a:lnTo>
                  <a:pt x="39370" y="5079"/>
                </a:lnTo>
                <a:lnTo>
                  <a:pt x="60960" y="2539"/>
                </a:lnTo>
                <a:lnTo>
                  <a:pt x="469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362200" y="3911600"/>
            <a:ext cx="762000" cy="838200"/>
          </a:xfrm>
          <a:custGeom>
            <a:avLst/>
            <a:gdLst/>
            <a:ahLst/>
            <a:cxnLst/>
            <a:rect l="l" t="t" r="r" b="b"/>
            <a:pathLst>
              <a:path w="762000" h="838200">
                <a:moveTo>
                  <a:pt x="0" y="0"/>
                </a:moveTo>
                <a:lnTo>
                  <a:pt x="762000" y="0"/>
                </a:lnTo>
                <a:lnTo>
                  <a:pt x="762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362200" y="3911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124200" y="4749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2439670" y="4117340"/>
            <a:ext cx="480695" cy="438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poli</a:t>
            </a:r>
            <a:r>
              <a:rPr sz="1400" spc="5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y  file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4267200" y="412750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4672" y="6350"/>
                </a:moveTo>
                <a:lnTo>
                  <a:pt x="4672" y="63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267200" y="4103370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-4672" y="6984"/>
                </a:moveTo>
                <a:lnTo>
                  <a:pt x="4672" y="6984"/>
                </a:lnTo>
              </a:path>
            </a:pathLst>
          </a:custGeom>
          <a:ln w="139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267200" y="4080509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-4672" y="6985"/>
                </a:moveTo>
                <a:lnTo>
                  <a:pt x="4672" y="6985"/>
                </a:lnTo>
              </a:path>
            </a:pathLst>
          </a:custGeom>
          <a:ln w="139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267200" y="4057650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-4672" y="6985"/>
                </a:moveTo>
                <a:lnTo>
                  <a:pt x="4672" y="6985"/>
                </a:lnTo>
              </a:path>
            </a:pathLst>
          </a:custGeom>
          <a:ln w="139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267200" y="4034790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-4672" y="6985"/>
                </a:moveTo>
                <a:lnTo>
                  <a:pt x="4672" y="6985"/>
                </a:lnTo>
              </a:path>
            </a:pathLst>
          </a:custGeom>
          <a:ln w="13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267200" y="4011929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-4672" y="6985"/>
                </a:moveTo>
                <a:lnTo>
                  <a:pt x="4672" y="6985"/>
                </a:lnTo>
              </a:path>
            </a:pathLst>
          </a:custGeom>
          <a:ln w="139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267200" y="3989070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-4672" y="6984"/>
                </a:moveTo>
                <a:lnTo>
                  <a:pt x="4672" y="6984"/>
                </a:lnTo>
              </a:path>
            </a:pathLst>
          </a:custGeom>
          <a:ln w="139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267200" y="3966209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4672" y="6350"/>
                </a:moveTo>
                <a:lnTo>
                  <a:pt x="4672" y="63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267200" y="394335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4672" y="6350"/>
                </a:moveTo>
                <a:lnTo>
                  <a:pt x="4672" y="63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267200" y="392049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4672" y="6350"/>
                </a:moveTo>
                <a:lnTo>
                  <a:pt x="4672" y="63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267200" y="3897629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4672" y="6350"/>
                </a:moveTo>
                <a:lnTo>
                  <a:pt x="4672" y="63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267200" y="387477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4672" y="6349"/>
                </a:moveTo>
                <a:lnTo>
                  <a:pt x="4672" y="634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267200" y="3851909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4672" y="6350"/>
                </a:moveTo>
                <a:lnTo>
                  <a:pt x="4672" y="63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267200" y="382905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4672" y="6350"/>
                </a:moveTo>
                <a:lnTo>
                  <a:pt x="4672" y="63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267200" y="380619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4672" y="6350"/>
                </a:moveTo>
                <a:lnTo>
                  <a:pt x="4672" y="63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267200" y="3783329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4672" y="6350"/>
                </a:moveTo>
                <a:lnTo>
                  <a:pt x="4672" y="63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267200" y="376047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4672" y="6349"/>
                </a:moveTo>
                <a:lnTo>
                  <a:pt x="4672" y="634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267200" y="3737609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4672" y="6350"/>
                </a:moveTo>
                <a:lnTo>
                  <a:pt x="4672" y="63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267200" y="3714750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4672" y="6350"/>
                </a:moveTo>
                <a:lnTo>
                  <a:pt x="4672" y="63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267200" y="3690620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-4672" y="6984"/>
                </a:moveTo>
                <a:lnTo>
                  <a:pt x="4672" y="6984"/>
                </a:lnTo>
              </a:path>
            </a:pathLst>
          </a:custGeom>
          <a:ln w="139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267200" y="3676650"/>
            <a:ext cx="0" cy="5080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4672" y="2539"/>
                </a:moveTo>
                <a:lnTo>
                  <a:pt x="4672" y="2539"/>
                </a:lnTo>
              </a:path>
            </a:pathLst>
          </a:custGeom>
          <a:ln w="5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229100" y="3606800"/>
            <a:ext cx="76200" cy="74930"/>
          </a:xfrm>
          <a:custGeom>
            <a:avLst/>
            <a:gdLst/>
            <a:ahLst/>
            <a:cxnLst/>
            <a:rect l="l" t="t" r="r" b="b"/>
            <a:pathLst>
              <a:path w="76200" h="74929">
                <a:moveTo>
                  <a:pt x="38100" y="0"/>
                </a:moveTo>
                <a:lnTo>
                  <a:pt x="0" y="74930"/>
                </a:lnTo>
                <a:lnTo>
                  <a:pt x="76200" y="74930"/>
                </a:lnTo>
                <a:lnTo>
                  <a:pt x="38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876800" y="3023870"/>
            <a:ext cx="849630" cy="354330"/>
          </a:xfrm>
          <a:custGeom>
            <a:avLst/>
            <a:gdLst/>
            <a:ahLst/>
            <a:cxnLst/>
            <a:rect l="l" t="t" r="r" b="b"/>
            <a:pathLst>
              <a:path w="849629" h="354329">
                <a:moveTo>
                  <a:pt x="0" y="354329"/>
                </a:moveTo>
                <a:lnTo>
                  <a:pt x="849629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706109" y="2990850"/>
            <a:ext cx="85090" cy="69850"/>
          </a:xfrm>
          <a:custGeom>
            <a:avLst/>
            <a:gdLst/>
            <a:ahLst/>
            <a:cxnLst/>
            <a:rect l="l" t="t" r="r" b="b"/>
            <a:pathLst>
              <a:path w="85089" h="69850">
                <a:moveTo>
                  <a:pt x="0" y="0"/>
                </a:moveTo>
                <a:lnTo>
                  <a:pt x="29210" y="69850"/>
                </a:lnTo>
                <a:lnTo>
                  <a:pt x="85089" y="63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876800" y="3081020"/>
            <a:ext cx="2901950" cy="297180"/>
          </a:xfrm>
          <a:custGeom>
            <a:avLst/>
            <a:gdLst/>
            <a:ahLst/>
            <a:cxnLst/>
            <a:rect l="l" t="t" r="r" b="b"/>
            <a:pathLst>
              <a:path w="2901950" h="297179">
                <a:moveTo>
                  <a:pt x="0" y="297179"/>
                </a:moveTo>
                <a:lnTo>
                  <a:pt x="290195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768590" y="3042920"/>
            <a:ext cx="80010" cy="76200"/>
          </a:xfrm>
          <a:custGeom>
            <a:avLst/>
            <a:gdLst/>
            <a:ahLst/>
            <a:cxnLst/>
            <a:rect l="l" t="t" r="r" b="b"/>
            <a:pathLst>
              <a:path w="80009" h="76200">
                <a:moveTo>
                  <a:pt x="0" y="0"/>
                </a:moveTo>
                <a:lnTo>
                  <a:pt x="8889" y="76200"/>
                </a:lnTo>
                <a:lnTo>
                  <a:pt x="80009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876800" y="3378200"/>
            <a:ext cx="1684020" cy="439420"/>
          </a:xfrm>
          <a:custGeom>
            <a:avLst/>
            <a:gdLst/>
            <a:ahLst/>
            <a:cxnLst/>
            <a:rect l="l" t="t" r="r" b="b"/>
            <a:pathLst>
              <a:path w="1684020" h="439420">
                <a:moveTo>
                  <a:pt x="0" y="0"/>
                </a:moveTo>
                <a:lnTo>
                  <a:pt x="1684020" y="439419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546850" y="3779520"/>
            <a:ext cx="82550" cy="73660"/>
          </a:xfrm>
          <a:custGeom>
            <a:avLst/>
            <a:gdLst/>
            <a:ahLst/>
            <a:cxnLst/>
            <a:rect l="l" t="t" r="r" b="b"/>
            <a:pathLst>
              <a:path w="82550" h="73660">
                <a:moveTo>
                  <a:pt x="19050" y="0"/>
                </a:moveTo>
                <a:lnTo>
                  <a:pt x="0" y="73659"/>
                </a:lnTo>
                <a:lnTo>
                  <a:pt x="82550" y="55879"/>
                </a:lnTo>
                <a:lnTo>
                  <a:pt x="190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124200" y="4140200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147060" y="4140200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169920" y="4140200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3192779" y="4140200"/>
            <a:ext cx="13970" cy="0"/>
          </a:xfrm>
          <a:custGeom>
            <a:avLst/>
            <a:gdLst/>
            <a:ahLst/>
            <a:cxnLst/>
            <a:rect l="l" t="t" r="r" b="b"/>
            <a:pathLst>
              <a:path w="13969">
                <a:moveTo>
                  <a:pt x="0" y="0"/>
                </a:moveTo>
                <a:lnTo>
                  <a:pt x="13969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215639" y="4140200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238500" y="4140200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>
                <a:moveTo>
                  <a:pt x="0" y="0"/>
                </a:moveTo>
                <a:lnTo>
                  <a:pt x="1397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261359" y="4140200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>
                <a:moveTo>
                  <a:pt x="0" y="0"/>
                </a:moveTo>
                <a:lnTo>
                  <a:pt x="13969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284220" y="4140200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>
                <a:moveTo>
                  <a:pt x="0" y="0"/>
                </a:moveTo>
                <a:lnTo>
                  <a:pt x="13969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307079" y="4140200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>
                <a:moveTo>
                  <a:pt x="0" y="0"/>
                </a:moveTo>
                <a:lnTo>
                  <a:pt x="1397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329940" y="4140200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>
                <a:moveTo>
                  <a:pt x="0" y="0"/>
                </a:moveTo>
                <a:lnTo>
                  <a:pt x="1397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352800" y="4140200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>
                <a:moveTo>
                  <a:pt x="0" y="0"/>
                </a:moveTo>
                <a:lnTo>
                  <a:pt x="1397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376929" y="4140200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398520" y="4140200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>
                <a:moveTo>
                  <a:pt x="0" y="0"/>
                </a:moveTo>
                <a:lnTo>
                  <a:pt x="13969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422650" y="4140200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445509" y="4140200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468370" y="4140200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491229" y="4140200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514090" y="4140200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536950" y="4140200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559809" y="4140200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582670" y="4140200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605529" y="4140200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628390" y="4140200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>
                <a:moveTo>
                  <a:pt x="0" y="0"/>
                </a:moveTo>
                <a:lnTo>
                  <a:pt x="1397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651250" y="4140200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>
                <a:moveTo>
                  <a:pt x="0" y="0"/>
                </a:moveTo>
                <a:lnTo>
                  <a:pt x="1397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674109" y="4140200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>
                <a:moveTo>
                  <a:pt x="0" y="0"/>
                </a:moveTo>
                <a:lnTo>
                  <a:pt x="13969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696970" y="4140200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>
                <a:moveTo>
                  <a:pt x="0" y="0"/>
                </a:moveTo>
                <a:lnTo>
                  <a:pt x="13969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719829" y="4140200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>
                <a:moveTo>
                  <a:pt x="0" y="0"/>
                </a:moveTo>
                <a:lnTo>
                  <a:pt x="1397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3742690" y="4140200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>
                <a:moveTo>
                  <a:pt x="0" y="0"/>
                </a:moveTo>
                <a:lnTo>
                  <a:pt x="1397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3766820" y="4140200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3788409" y="4140200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>
                <a:moveTo>
                  <a:pt x="0" y="0"/>
                </a:moveTo>
                <a:lnTo>
                  <a:pt x="13969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812540" y="4140200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835400" y="4140200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858259" y="4140200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3881120" y="4140200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3903979" y="4140200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3926840" y="4140200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3949700" y="4140200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3972559" y="4140200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3995420" y="4140200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018279" y="4140200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>
                <a:moveTo>
                  <a:pt x="0" y="0"/>
                </a:moveTo>
                <a:lnTo>
                  <a:pt x="1397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4041140" y="4140200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064000" y="4140200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>
                <a:moveTo>
                  <a:pt x="0" y="0"/>
                </a:moveTo>
                <a:lnTo>
                  <a:pt x="1397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086859" y="4140200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>
                <a:moveTo>
                  <a:pt x="0" y="0"/>
                </a:moveTo>
                <a:lnTo>
                  <a:pt x="13969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109720" y="4140200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>
                <a:moveTo>
                  <a:pt x="0" y="0"/>
                </a:moveTo>
                <a:lnTo>
                  <a:pt x="13969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132579" y="4140200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>
                <a:moveTo>
                  <a:pt x="0" y="0"/>
                </a:moveTo>
                <a:lnTo>
                  <a:pt x="1397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156709" y="4140200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4178300" y="4140200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>
                <a:moveTo>
                  <a:pt x="0" y="0"/>
                </a:moveTo>
                <a:lnTo>
                  <a:pt x="1397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4202429" y="4140200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4225290" y="4140200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248150" y="4140200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2971800" y="3225800"/>
            <a:ext cx="462280" cy="0"/>
          </a:xfrm>
          <a:custGeom>
            <a:avLst/>
            <a:gdLst/>
            <a:ahLst/>
            <a:cxnLst/>
            <a:rect l="l" t="t" r="r" b="b"/>
            <a:pathLst>
              <a:path w="462279">
                <a:moveTo>
                  <a:pt x="0" y="0"/>
                </a:moveTo>
                <a:lnTo>
                  <a:pt x="462279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3429000" y="31877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 txBox="1"/>
          <p:nvPr/>
        </p:nvSpPr>
        <p:spPr>
          <a:xfrm>
            <a:off x="1436243" y="6719530"/>
            <a:ext cx="9652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0"/>
              </a:lnSpc>
            </a:pPr>
            <a:r>
              <a:rPr sz="1000" dirty="0">
                <a:latin typeface="Arial"/>
                <a:cs typeface="Arial"/>
              </a:rPr>
              <a:t>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6" name="object 3">
            <a:extLst>
              <a:ext uri="{FF2B5EF4-FFF2-40B4-BE49-F238E27FC236}">
                <a16:creationId xmlns:a16="http://schemas.microsoft.com/office/drawing/2014/main" id="{92DEB480-A814-4832-B20A-8C0EE9FF3DEC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Sample</a:t>
            </a:r>
            <a:r>
              <a:rPr spc="-90" dirty="0"/>
              <a:t> </a:t>
            </a:r>
            <a:r>
              <a:rPr spc="-5" dirty="0"/>
              <a:t>permissions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5" name="object 5"/>
          <p:cNvSpPr txBox="1"/>
          <p:nvPr/>
        </p:nvSpPr>
        <p:spPr>
          <a:xfrm>
            <a:off x="311150" y="1690370"/>
            <a:ext cx="5132070" cy="3752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EFAA00"/>
                </a:solidFill>
                <a:latin typeface="Arial"/>
                <a:cs typeface="Arial"/>
              </a:rPr>
              <a:t>File</a:t>
            </a:r>
            <a:r>
              <a:rPr sz="1800" b="1" spc="-75" dirty="0">
                <a:solidFill>
                  <a:srgbClr val="EFAA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FAA00"/>
                </a:solidFill>
                <a:latin typeface="Arial"/>
                <a:cs typeface="Arial"/>
              </a:rPr>
              <a:t>access</a:t>
            </a:r>
            <a:endParaRPr sz="1800">
              <a:latin typeface="Arial"/>
              <a:cs typeface="Arial"/>
            </a:endParaRPr>
          </a:p>
          <a:p>
            <a:pPr marL="12700" marR="168910">
              <a:lnSpc>
                <a:spcPct val="123100"/>
              </a:lnSpc>
            </a:pPr>
            <a:r>
              <a:rPr sz="1800" spc="-5" dirty="0">
                <a:latin typeface="Arial"/>
                <a:cs typeface="Arial"/>
              </a:rPr>
              <a:t>java.io.FilePermission “/tmp/*”, </a:t>
            </a:r>
            <a:r>
              <a:rPr sz="1800" spc="-10" dirty="0">
                <a:latin typeface="Arial"/>
                <a:cs typeface="Arial"/>
              </a:rPr>
              <a:t>“read,write”  </a:t>
            </a:r>
            <a:r>
              <a:rPr sz="1800" spc="-5" dirty="0">
                <a:latin typeface="Arial"/>
                <a:cs typeface="Arial"/>
              </a:rPr>
              <a:t>java.io.FilePermission </a:t>
            </a:r>
            <a:r>
              <a:rPr sz="1800" spc="-10" dirty="0">
                <a:latin typeface="Arial"/>
                <a:cs typeface="Arial"/>
              </a:rPr>
              <a:t>“${user.home}${/}*”,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“read”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EFAA00"/>
                </a:solidFill>
                <a:latin typeface="Arial"/>
                <a:cs typeface="Arial"/>
              </a:rPr>
              <a:t>System</a:t>
            </a:r>
            <a:r>
              <a:rPr sz="1800" b="1" spc="-85" dirty="0">
                <a:solidFill>
                  <a:srgbClr val="EFAA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EFAA00"/>
                </a:solidFill>
                <a:latin typeface="Arial"/>
                <a:cs typeface="Arial"/>
              </a:rPr>
              <a:t>permissions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800" spc="-5" dirty="0">
                <a:latin typeface="Arial"/>
                <a:cs typeface="Arial"/>
              </a:rPr>
              <a:t>java.lang.RuntimePermission “getClassLoader”,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“”;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1800" b="1" spc="-50" dirty="0">
                <a:solidFill>
                  <a:srgbClr val="EFAA00"/>
                </a:solidFill>
                <a:latin typeface="Arial"/>
                <a:cs typeface="Arial"/>
              </a:rPr>
              <a:t>AWT</a:t>
            </a:r>
            <a:r>
              <a:rPr sz="1800" b="1" spc="-75" dirty="0">
                <a:solidFill>
                  <a:srgbClr val="EFAA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EFAA00"/>
                </a:solidFill>
                <a:latin typeface="Arial"/>
                <a:cs typeface="Arial"/>
              </a:rPr>
              <a:t>permissions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800" spc="-10" dirty="0">
                <a:latin typeface="Arial"/>
                <a:cs typeface="Arial"/>
              </a:rPr>
              <a:t>java.awt.AWTPermission “accessEventQueue”,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“”;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1800" b="1" spc="-5" dirty="0">
                <a:solidFill>
                  <a:srgbClr val="EFAA00"/>
                </a:solidFill>
                <a:latin typeface="Arial"/>
                <a:cs typeface="Arial"/>
              </a:rPr>
              <a:t>Network</a:t>
            </a:r>
            <a:r>
              <a:rPr sz="1800" b="1" spc="-85" dirty="0">
                <a:solidFill>
                  <a:srgbClr val="EFAA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FAA00"/>
                </a:solidFill>
                <a:latin typeface="Arial"/>
                <a:cs typeface="Arial"/>
              </a:rPr>
              <a:t>access</a:t>
            </a:r>
            <a:endParaRPr sz="1800">
              <a:latin typeface="Arial"/>
              <a:cs typeface="Arial"/>
            </a:endParaRPr>
          </a:p>
          <a:p>
            <a:pPr marL="12700" marR="142875">
              <a:lnSpc>
                <a:spcPct val="123100"/>
              </a:lnSpc>
            </a:pPr>
            <a:r>
              <a:rPr sz="1800" spc="-5" dirty="0">
                <a:latin typeface="Arial"/>
                <a:cs typeface="Arial"/>
              </a:rPr>
              <a:t>java.io.SocketPermission “*:1024-”, “connect”  java.io.SocketPermission </a:t>
            </a:r>
            <a:r>
              <a:rPr sz="1800" spc="-10" dirty="0">
                <a:latin typeface="Arial"/>
                <a:cs typeface="Arial"/>
              </a:rPr>
              <a:t>“*:8080”, </a:t>
            </a:r>
            <a:r>
              <a:rPr sz="1800" spc="-5" dirty="0">
                <a:latin typeface="Arial"/>
                <a:cs typeface="Arial"/>
              </a:rPr>
              <a:t>“accept,listen”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F6BF99E1-B4E4-4CCF-90B1-AFF1CEB6E8EE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</a:t>
            </a:r>
            <a:r>
              <a:rPr spc="-10" dirty="0"/>
              <a:t>o</a:t>
            </a:r>
            <a:r>
              <a:rPr dirty="0"/>
              <a:t>l</a:t>
            </a:r>
            <a:r>
              <a:rPr spc="10" dirty="0"/>
              <a:t>i</a:t>
            </a:r>
            <a:r>
              <a:rPr spc="-10" dirty="0"/>
              <a:t>c</a:t>
            </a:r>
            <a:r>
              <a:rPr dirty="0"/>
              <a:t>y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5" name="object 5"/>
          <p:cNvSpPr txBox="1"/>
          <p:nvPr/>
        </p:nvSpPr>
        <p:spPr>
          <a:xfrm>
            <a:off x="311150" y="1690370"/>
            <a:ext cx="5139690" cy="1851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EFAA00"/>
                </a:solidFill>
                <a:latin typeface="Arial"/>
                <a:cs typeface="Arial"/>
              </a:rPr>
              <a:t>Grant </a:t>
            </a:r>
            <a:r>
              <a:rPr sz="1800" b="1" dirty="0">
                <a:solidFill>
                  <a:srgbClr val="EFAA00"/>
                </a:solidFill>
                <a:latin typeface="Arial"/>
                <a:cs typeface="Arial"/>
              </a:rPr>
              <a:t>a </a:t>
            </a:r>
            <a:r>
              <a:rPr sz="1800" b="1" spc="-5" dirty="0">
                <a:solidFill>
                  <a:srgbClr val="EFAA00"/>
                </a:solidFill>
                <a:latin typeface="Arial"/>
                <a:cs typeface="Arial"/>
              </a:rPr>
              <a:t>set </a:t>
            </a:r>
            <a:r>
              <a:rPr sz="1800" b="1" dirty="0">
                <a:solidFill>
                  <a:srgbClr val="EFAA00"/>
                </a:solidFill>
                <a:latin typeface="Arial"/>
                <a:cs typeface="Arial"/>
              </a:rPr>
              <a:t>of </a:t>
            </a:r>
            <a:r>
              <a:rPr sz="1800" b="1" spc="-5" dirty="0">
                <a:solidFill>
                  <a:srgbClr val="EFAA00"/>
                </a:solidFill>
                <a:latin typeface="Arial"/>
                <a:cs typeface="Arial"/>
              </a:rPr>
              <a:t>permissions </a:t>
            </a:r>
            <a:r>
              <a:rPr sz="1800" b="1" dirty="0">
                <a:solidFill>
                  <a:srgbClr val="EFAA00"/>
                </a:solidFill>
                <a:latin typeface="Arial"/>
                <a:cs typeface="Arial"/>
              </a:rPr>
              <a:t>to </a:t>
            </a:r>
            <a:r>
              <a:rPr sz="1800" b="1" spc="-10" dirty="0">
                <a:solidFill>
                  <a:srgbClr val="EFAA00"/>
                </a:solidFill>
                <a:latin typeface="Arial"/>
                <a:cs typeface="Arial"/>
              </a:rPr>
              <a:t>classes </a:t>
            </a:r>
            <a:r>
              <a:rPr sz="1800" b="1" spc="-5" dirty="0">
                <a:solidFill>
                  <a:srgbClr val="EFAA00"/>
                </a:solidFill>
                <a:latin typeface="Arial"/>
                <a:cs typeface="Arial"/>
              </a:rPr>
              <a:t>based</a:t>
            </a:r>
            <a:r>
              <a:rPr sz="1800" b="1" spc="-40" dirty="0">
                <a:solidFill>
                  <a:srgbClr val="EFAA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EFAA00"/>
                </a:solidFill>
                <a:latin typeface="Arial"/>
                <a:cs typeface="Arial"/>
              </a:rPr>
              <a:t>on</a:t>
            </a:r>
            <a:endParaRPr sz="1800">
              <a:latin typeface="Arial"/>
              <a:cs typeface="Arial"/>
            </a:endParaRPr>
          </a:p>
          <a:p>
            <a:pPr marL="12700" marR="3724275">
              <a:lnSpc>
                <a:spcPct val="123100"/>
              </a:lnSpc>
            </a:pPr>
            <a:r>
              <a:rPr sz="1800" spc="-5" dirty="0">
                <a:latin typeface="Arial"/>
                <a:cs typeface="Arial"/>
              </a:rPr>
              <a:t>Source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(URL)  Signer(s)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400" b="1" i="1" spc="-5" dirty="0">
                <a:latin typeface="Arial"/>
                <a:cs typeface="Arial"/>
              </a:rPr>
              <a:t>grant </a:t>
            </a:r>
            <a:r>
              <a:rPr sz="1400" i="1" spc="-5" dirty="0">
                <a:latin typeface="Arial"/>
                <a:cs typeface="Arial"/>
              </a:rPr>
              <a:t>codeBase “</a:t>
            </a:r>
            <a:r>
              <a:rPr sz="1400" i="1" spc="-5" dirty="0">
                <a:latin typeface="Arial"/>
                <a:cs typeface="Arial"/>
                <a:hlinkClick r:id="rId2"/>
              </a:rPr>
              <a:t>http://polytech/java”</a:t>
            </a:r>
            <a:r>
              <a:rPr sz="1400" i="1" spc="-5" dirty="0">
                <a:latin typeface="Arial"/>
                <a:cs typeface="Arial"/>
              </a:rPr>
              <a:t>{ </a:t>
            </a:r>
            <a:r>
              <a:rPr sz="1400" i="1" dirty="0">
                <a:latin typeface="Arial"/>
                <a:cs typeface="Arial"/>
              </a:rPr>
              <a:t>…</a:t>
            </a:r>
            <a:r>
              <a:rPr sz="1400" i="1" spc="6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}{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1400" b="1" i="1" spc="-5" dirty="0">
                <a:latin typeface="Arial"/>
                <a:cs typeface="Arial"/>
              </a:rPr>
              <a:t>permission </a:t>
            </a:r>
            <a:r>
              <a:rPr sz="1400" i="1" spc="-5" dirty="0">
                <a:latin typeface="Arial"/>
                <a:cs typeface="Arial"/>
              </a:rPr>
              <a:t>java.io.FilePermission “&lt;&lt;ALL_FILES&gt;&gt;”, </a:t>
            </a:r>
            <a:r>
              <a:rPr sz="1400" i="1" spc="-10" dirty="0">
                <a:latin typeface="Arial"/>
                <a:cs typeface="Arial"/>
              </a:rPr>
              <a:t>“read”;</a:t>
            </a:r>
            <a:r>
              <a:rPr sz="1400" i="1" spc="9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};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2AA7F226-AD48-4C88-B1EF-596A679CC8C5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Java Security Model</a:t>
            </a:r>
            <a:r>
              <a:rPr spc="-65" dirty="0"/>
              <a:t> </a:t>
            </a:r>
            <a:r>
              <a:rPr spc="-5" dirty="0"/>
              <a:t>History</a:t>
            </a:r>
          </a:p>
        </p:txBody>
      </p:sp>
      <p:sp>
        <p:nvSpPr>
          <p:cNvPr id="5" name="object 5"/>
          <p:cNvSpPr/>
          <p:nvPr/>
        </p:nvSpPr>
        <p:spPr>
          <a:xfrm>
            <a:off x="469900" y="1356360"/>
            <a:ext cx="6369050" cy="1720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45639" y="3112770"/>
            <a:ext cx="6047740" cy="16344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09239" y="4812029"/>
            <a:ext cx="6015990" cy="1625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61FEB426-F1CD-49FA-A92D-D1FAC3BEB6E5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Java Security</a:t>
            </a:r>
            <a:r>
              <a:rPr spc="-85" dirty="0"/>
              <a:t> </a:t>
            </a:r>
            <a:r>
              <a:rPr spc="-5" dirty="0"/>
              <a:t>Model</a:t>
            </a:r>
          </a:p>
        </p:txBody>
      </p:sp>
      <p:sp>
        <p:nvSpPr>
          <p:cNvPr id="5" name="object 5"/>
          <p:cNvSpPr/>
          <p:nvPr/>
        </p:nvSpPr>
        <p:spPr>
          <a:xfrm>
            <a:off x="1042669" y="908050"/>
            <a:ext cx="7272020" cy="55079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35600" y="1412239"/>
            <a:ext cx="1944370" cy="504190"/>
          </a:xfrm>
          <a:custGeom>
            <a:avLst/>
            <a:gdLst/>
            <a:ahLst/>
            <a:cxnLst/>
            <a:rect l="l" t="t" r="r" b="b"/>
            <a:pathLst>
              <a:path w="1944370" h="504189">
                <a:moveTo>
                  <a:pt x="0" y="0"/>
                </a:moveTo>
                <a:lnTo>
                  <a:pt x="1944370" y="0"/>
                </a:lnTo>
                <a:lnTo>
                  <a:pt x="1944370" y="504189"/>
                </a:lnTo>
                <a:lnTo>
                  <a:pt x="0" y="504189"/>
                </a:lnTo>
                <a:lnTo>
                  <a:pt x="0" y="0"/>
                </a:lnTo>
                <a:close/>
              </a:path>
            </a:pathLst>
          </a:custGeom>
          <a:solidFill>
            <a:srgbClr val="EFAA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35600" y="1412239"/>
            <a:ext cx="1944370" cy="504190"/>
          </a:xfrm>
          <a:custGeom>
            <a:avLst/>
            <a:gdLst/>
            <a:ahLst/>
            <a:cxnLst/>
            <a:rect l="l" t="t" r="r" b="b"/>
            <a:pathLst>
              <a:path w="1944370" h="504189">
                <a:moveTo>
                  <a:pt x="0" y="0"/>
                </a:moveTo>
                <a:lnTo>
                  <a:pt x="1944370" y="0"/>
                </a:lnTo>
                <a:lnTo>
                  <a:pt x="1944370" y="504189"/>
                </a:lnTo>
                <a:lnTo>
                  <a:pt x="0" y="504189"/>
                </a:lnTo>
                <a:lnTo>
                  <a:pt x="0" y="0"/>
                </a:lnTo>
                <a:close/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76435BEF-34A2-4434-8F80-66E888397D34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5" dirty="0"/>
              <a:t>OWASP </a:t>
            </a:r>
            <a:r>
              <a:rPr spc="-70" dirty="0"/>
              <a:t>Top</a:t>
            </a:r>
            <a:r>
              <a:rPr spc="-105" dirty="0"/>
              <a:t> </a:t>
            </a:r>
            <a:r>
              <a:rPr spc="-5" dirty="0"/>
              <a:t>10</a:t>
            </a:r>
          </a:p>
          <a:p>
            <a:pPr marL="12700">
              <a:lnSpc>
                <a:spcPct val="100000"/>
              </a:lnSpc>
            </a:pPr>
            <a:r>
              <a:rPr sz="1800" spc="-10" dirty="0"/>
              <a:t>Application</a:t>
            </a:r>
            <a:r>
              <a:rPr sz="1800" spc="-40" dirty="0"/>
              <a:t> </a:t>
            </a:r>
            <a:r>
              <a:rPr sz="1800" spc="-5" dirty="0"/>
              <a:t>vulnerability</a:t>
            </a:r>
            <a:endParaRPr sz="1800"/>
          </a:p>
        </p:txBody>
      </p:sp>
      <p:sp>
        <p:nvSpPr>
          <p:cNvPr id="7" name="object 7"/>
          <p:cNvSpPr txBox="1"/>
          <p:nvPr/>
        </p:nvSpPr>
        <p:spPr>
          <a:xfrm>
            <a:off x="422909" y="6637242"/>
            <a:ext cx="1682114" cy="132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>
                <a:solidFill>
                  <a:srgbClr val="FFFFFF"/>
                </a:solidFill>
                <a:latin typeface="Arial"/>
                <a:cs typeface="Arial"/>
              </a:rPr>
              <a:t>© 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2016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SAP AG. All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rights</a:t>
            </a:r>
            <a:r>
              <a:rPr sz="8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reserved.</a:t>
            </a:r>
            <a:endParaRPr sz="800">
              <a:latin typeface="Arial"/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E06AA5-7D4E-4D84-930F-A5C57D821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375" y="1322959"/>
            <a:ext cx="3805249" cy="5043375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1E820833-52EC-4EF6-B56B-CE14C241169D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335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/>
              <a:t>Java </a:t>
            </a:r>
            <a:r>
              <a:rPr sz="2000" spc="-5" dirty="0"/>
              <a:t>Security at</a:t>
            </a:r>
            <a:r>
              <a:rPr sz="2000" spc="-45" dirty="0"/>
              <a:t> </a:t>
            </a:r>
            <a:r>
              <a:rPr sz="2000" spc="-5" dirty="0"/>
              <a:t>run-time</a:t>
            </a:r>
            <a:endParaRPr sz="2000"/>
          </a:p>
        </p:txBody>
      </p:sp>
      <p:sp>
        <p:nvSpPr>
          <p:cNvPr id="5" name="object 5"/>
          <p:cNvSpPr/>
          <p:nvPr/>
        </p:nvSpPr>
        <p:spPr>
          <a:xfrm>
            <a:off x="182879" y="1645920"/>
            <a:ext cx="8686800" cy="4297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194BF6FB-2B45-427C-B829-B0C941897481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SecurityManager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11150" y="1690370"/>
            <a:ext cx="6764655" cy="3221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The </a:t>
            </a:r>
            <a:r>
              <a:rPr sz="1800" b="1" spc="-10" dirty="0">
                <a:latin typeface="Arial"/>
                <a:cs typeface="Arial"/>
              </a:rPr>
              <a:t>security manager </a:t>
            </a:r>
            <a:r>
              <a:rPr sz="1800" b="1" dirty="0">
                <a:latin typeface="Arial"/>
                <a:cs typeface="Arial"/>
              </a:rPr>
              <a:t>is the </a:t>
            </a:r>
            <a:r>
              <a:rPr sz="1800" b="1" spc="-10" dirty="0">
                <a:latin typeface="Arial"/>
                <a:cs typeface="Arial"/>
              </a:rPr>
              <a:t>security </a:t>
            </a:r>
            <a:r>
              <a:rPr sz="1800" b="1" spc="-5" dirty="0">
                <a:latin typeface="Arial"/>
                <a:cs typeface="Arial"/>
              </a:rPr>
              <a:t>policy enforcement</a:t>
            </a:r>
            <a:r>
              <a:rPr sz="1800" b="1" spc="3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point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1800" b="1" spc="-10" dirty="0">
                <a:solidFill>
                  <a:srgbClr val="EFAA00"/>
                </a:solidFill>
                <a:latin typeface="Arial"/>
                <a:cs typeface="Arial"/>
              </a:rPr>
              <a:t>Check </a:t>
            </a:r>
            <a:r>
              <a:rPr sz="1800" b="1" spc="-5" dirty="0">
                <a:solidFill>
                  <a:srgbClr val="EFAA00"/>
                </a:solidFill>
                <a:latin typeface="Arial"/>
                <a:cs typeface="Arial"/>
              </a:rPr>
              <a:t>methods </a:t>
            </a:r>
            <a:r>
              <a:rPr sz="1800" b="1" spc="-10" dirty="0">
                <a:solidFill>
                  <a:srgbClr val="EFAA00"/>
                </a:solidFill>
                <a:latin typeface="Arial"/>
                <a:cs typeface="Arial"/>
              </a:rPr>
              <a:t>called </a:t>
            </a:r>
            <a:r>
              <a:rPr sz="1800" b="1" dirty="0">
                <a:solidFill>
                  <a:srgbClr val="EFAA00"/>
                </a:solidFill>
                <a:latin typeface="Arial"/>
                <a:cs typeface="Arial"/>
              </a:rPr>
              <a:t>by</a:t>
            </a:r>
            <a:r>
              <a:rPr sz="1800" b="1" spc="5" dirty="0">
                <a:solidFill>
                  <a:srgbClr val="EFAA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FAA00"/>
                </a:solidFill>
                <a:latin typeface="Arial"/>
                <a:cs typeface="Arial"/>
              </a:rPr>
              <a:t>system</a:t>
            </a:r>
            <a:endParaRPr sz="1800">
              <a:latin typeface="Arial"/>
              <a:cs typeface="Arial"/>
            </a:endParaRPr>
          </a:p>
          <a:p>
            <a:pPr marL="12700" marR="3256915" lvl="1">
              <a:lnSpc>
                <a:spcPct val="123100"/>
              </a:lnSpc>
              <a:buAutoNum type="alphaUcPeriod" startAt="7"/>
              <a:tabLst>
                <a:tab pos="535305" algn="l"/>
              </a:tabLst>
            </a:pPr>
            <a:r>
              <a:rPr sz="1800" spc="-5" dirty="0">
                <a:latin typeface="Arial"/>
                <a:cs typeface="Arial"/>
              </a:rPr>
              <a:t>“checkRead(String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filename)”  </a:t>
            </a:r>
            <a:r>
              <a:rPr sz="1800" spc="-10" dirty="0">
                <a:latin typeface="Arial"/>
                <a:cs typeface="Arial"/>
              </a:rPr>
              <a:t>Method </a:t>
            </a:r>
            <a:r>
              <a:rPr sz="1800" spc="-15" dirty="0">
                <a:latin typeface="Arial"/>
                <a:cs typeface="Arial"/>
              </a:rPr>
              <a:t>throws </a:t>
            </a:r>
            <a:r>
              <a:rPr sz="1800" spc="-10" dirty="0">
                <a:latin typeface="Arial"/>
                <a:cs typeface="Arial"/>
              </a:rPr>
              <a:t>exception </a:t>
            </a:r>
            <a:r>
              <a:rPr sz="1800" spc="-5" dirty="0">
                <a:latin typeface="Arial"/>
                <a:cs typeface="Arial"/>
              </a:rPr>
              <a:t>if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invalid</a:t>
            </a:r>
            <a:endParaRPr sz="1800">
              <a:latin typeface="Arial"/>
              <a:cs typeface="Arial"/>
            </a:endParaRPr>
          </a:p>
          <a:p>
            <a:pPr marL="283210" lvl="2" indent="-181610">
              <a:lnSpc>
                <a:spcPct val="100000"/>
              </a:lnSpc>
              <a:spcBef>
                <a:spcPts val="420"/>
              </a:spcBef>
              <a:buClr>
                <a:srgbClr val="EFAA00"/>
              </a:buClr>
              <a:buFont typeface="Calibri"/>
              <a:buChar char=""/>
              <a:tabLst>
                <a:tab pos="283210" algn="l"/>
              </a:tabLst>
            </a:pPr>
            <a:r>
              <a:rPr sz="1600" spc="-5" dirty="0">
                <a:latin typeface="Arial"/>
                <a:cs typeface="Arial"/>
              </a:rPr>
              <a:t>checkExec</a:t>
            </a:r>
            <a:endParaRPr sz="1600">
              <a:latin typeface="Arial"/>
              <a:cs typeface="Arial"/>
            </a:endParaRPr>
          </a:p>
          <a:p>
            <a:pPr marL="283210" lvl="2" indent="-181610">
              <a:lnSpc>
                <a:spcPct val="100000"/>
              </a:lnSpc>
              <a:spcBef>
                <a:spcPts val="409"/>
              </a:spcBef>
              <a:buClr>
                <a:srgbClr val="EFAA00"/>
              </a:buClr>
              <a:buFont typeface="Calibri"/>
              <a:buChar char=""/>
              <a:tabLst>
                <a:tab pos="283210" algn="l"/>
              </a:tabLst>
            </a:pPr>
            <a:r>
              <a:rPr sz="1600" spc="-5" dirty="0">
                <a:latin typeface="Arial"/>
                <a:cs typeface="Arial"/>
              </a:rPr>
              <a:t>checkRead</a:t>
            </a:r>
            <a:endParaRPr sz="1600">
              <a:latin typeface="Arial"/>
              <a:cs typeface="Arial"/>
            </a:endParaRPr>
          </a:p>
          <a:p>
            <a:pPr marL="283210" lvl="2" indent="-181610">
              <a:lnSpc>
                <a:spcPct val="100000"/>
              </a:lnSpc>
              <a:spcBef>
                <a:spcPts val="420"/>
              </a:spcBef>
              <a:buClr>
                <a:srgbClr val="EFAA00"/>
              </a:buClr>
              <a:buFont typeface="Calibri"/>
              <a:buChar char=""/>
              <a:tabLst>
                <a:tab pos="283210" algn="l"/>
              </a:tabLst>
            </a:pPr>
            <a:r>
              <a:rPr sz="1600" spc="-5" dirty="0">
                <a:latin typeface="Arial"/>
                <a:cs typeface="Arial"/>
              </a:rPr>
              <a:t>checkWrite</a:t>
            </a:r>
            <a:endParaRPr sz="1600">
              <a:latin typeface="Arial"/>
              <a:cs typeface="Arial"/>
            </a:endParaRPr>
          </a:p>
          <a:p>
            <a:pPr marL="283210" lvl="2" indent="-181610">
              <a:lnSpc>
                <a:spcPct val="100000"/>
              </a:lnSpc>
              <a:spcBef>
                <a:spcPts val="420"/>
              </a:spcBef>
              <a:buClr>
                <a:srgbClr val="EFAA00"/>
              </a:buClr>
              <a:buFont typeface="Calibri"/>
              <a:buChar char=""/>
              <a:tabLst>
                <a:tab pos="283210" algn="l"/>
              </a:tabLst>
            </a:pPr>
            <a:r>
              <a:rPr sz="1600" spc="-5" dirty="0">
                <a:latin typeface="Arial"/>
                <a:cs typeface="Arial"/>
              </a:rPr>
              <a:t>checkListen</a:t>
            </a:r>
            <a:endParaRPr sz="1600">
              <a:latin typeface="Arial"/>
              <a:cs typeface="Arial"/>
            </a:endParaRPr>
          </a:p>
          <a:p>
            <a:pPr marL="283210" lvl="2" indent="-181610">
              <a:lnSpc>
                <a:spcPct val="100000"/>
              </a:lnSpc>
              <a:spcBef>
                <a:spcPts val="409"/>
              </a:spcBef>
              <a:buClr>
                <a:srgbClr val="EFAA00"/>
              </a:buClr>
              <a:buFont typeface="Calibri"/>
              <a:buChar char=""/>
              <a:tabLst>
                <a:tab pos="283210" algn="l"/>
              </a:tabLst>
            </a:pPr>
            <a:r>
              <a:rPr sz="1600" spc="-5" dirty="0">
                <a:latin typeface="Arial"/>
                <a:cs typeface="Arial"/>
              </a:rPr>
              <a:t>checkConnect</a:t>
            </a:r>
            <a:endParaRPr sz="1600">
              <a:latin typeface="Arial"/>
              <a:cs typeface="Arial"/>
            </a:endParaRPr>
          </a:p>
          <a:p>
            <a:pPr marL="283210" lvl="2" indent="-181610">
              <a:lnSpc>
                <a:spcPct val="100000"/>
              </a:lnSpc>
              <a:spcBef>
                <a:spcPts val="420"/>
              </a:spcBef>
              <a:buClr>
                <a:srgbClr val="EFAA00"/>
              </a:buClr>
              <a:buFont typeface="Calibri"/>
              <a:buChar char=""/>
              <a:tabLst>
                <a:tab pos="283210" algn="l"/>
              </a:tabLst>
            </a:pPr>
            <a:r>
              <a:rPr sz="1600" spc="-5" dirty="0">
                <a:latin typeface="Arial"/>
                <a:cs typeface="Arial"/>
              </a:rPr>
              <a:t>checkCreateClassLoader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44900" y="3679190"/>
            <a:ext cx="4870450" cy="22466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9AB09A19-4A04-4496-9D19-D33535BCAA60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Access</a:t>
            </a:r>
            <a:r>
              <a:rPr spc="-90" dirty="0"/>
              <a:t> </a:t>
            </a:r>
            <a:r>
              <a:rPr spc="-5" dirty="0"/>
              <a:t>controller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11150" y="1690370"/>
            <a:ext cx="5974715" cy="155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EFAA00"/>
                </a:solidFill>
                <a:latin typeface="Arial"/>
                <a:cs typeface="Arial"/>
              </a:rPr>
              <a:t>The </a:t>
            </a:r>
            <a:r>
              <a:rPr sz="1800" b="1" spc="-10" dirty="0">
                <a:solidFill>
                  <a:srgbClr val="EFAA00"/>
                </a:solidFill>
                <a:latin typeface="Arial"/>
                <a:cs typeface="Arial"/>
              </a:rPr>
              <a:t>AccessController </a:t>
            </a:r>
            <a:r>
              <a:rPr sz="1800" b="1" spc="-5" dirty="0">
                <a:solidFill>
                  <a:srgbClr val="EFAA00"/>
                </a:solidFill>
                <a:latin typeface="Arial"/>
                <a:cs typeface="Arial"/>
              </a:rPr>
              <a:t>class is </a:t>
            </a:r>
            <a:r>
              <a:rPr sz="1800" b="1" spc="-10" dirty="0">
                <a:solidFill>
                  <a:srgbClr val="EFAA00"/>
                </a:solidFill>
                <a:latin typeface="Arial"/>
                <a:cs typeface="Arial"/>
              </a:rPr>
              <a:t>meant </a:t>
            </a:r>
            <a:r>
              <a:rPr sz="1800" b="1" spc="-5" dirty="0">
                <a:solidFill>
                  <a:srgbClr val="EFAA00"/>
                </a:solidFill>
                <a:latin typeface="Arial"/>
                <a:cs typeface="Arial"/>
              </a:rPr>
              <a:t>for </a:t>
            </a:r>
            <a:r>
              <a:rPr sz="1800" b="1" dirty="0">
                <a:solidFill>
                  <a:srgbClr val="EFAA00"/>
                </a:solidFill>
                <a:latin typeface="Arial"/>
                <a:cs typeface="Arial"/>
              </a:rPr>
              <a:t>two</a:t>
            </a:r>
            <a:r>
              <a:rPr sz="1800" b="1" spc="-80" dirty="0">
                <a:solidFill>
                  <a:srgbClr val="EFAA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EFAA00"/>
                </a:solidFill>
                <a:latin typeface="Arial"/>
                <a:cs typeface="Arial"/>
              </a:rPr>
              <a:t>purposes,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800" spc="-10" dirty="0">
                <a:solidFill>
                  <a:srgbClr val="EFAA00"/>
                </a:solidFill>
                <a:latin typeface="Arial"/>
                <a:cs typeface="Arial"/>
              </a:rPr>
              <a:t>Checks access </a:t>
            </a:r>
            <a:r>
              <a:rPr sz="1800" spc="-5" dirty="0">
                <a:solidFill>
                  <a:srgbClr val="EFAA00"/>
                </a:solidFill>
                <a:latin typeface="Arial"/>
                <a:cs typeface="Arial"/>
              </a:rPr>
              <a:t>to system</a:t>
            </a:r>
            <a:r>
              <a:rPr sz="1800" spc="10" dirty="0">
                <a:solidFill>
                  <a:srgbClr val="EFAA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EFAA00"/>
                </a:solidFill>
                <a:latin typeface="Arial"/>
                <a:cs typeface="Arial"/>
              </a:rPr>
              <a:t>resources</a:t>
            </a:r>
            <a:endParaRPr sz="1800">
              <a:latin typeface="Arial"/>
              <a:cs typeface="Arial"/>
            </a:endParaRPr>
          </a:p>
          <a:p>
            <a:pPr marL="283210" indent="-181610">
              <a:lnSpc>
                <a:spcPct val="100000"/>
              </a:lnSpc>
              <a:spcBef>
                <a:spcPts val="420"/>
              </a:spcBef>
              <a:buClr>
                <a:srgbClr val="EFAA00"/>
              </a:buClr>
              <a:buFont typeface="Calibri"/>
              <a:buChar char=""/>
              <a:tabLst>
                <a:tab pos="283210" algn="l"/>
              </a:tabLst>
            </a:pPr>
            <a:r>
              <a:rPr sz="1600" spc="-5" dirty="0">
                <a:latin typeface="Arial"/>
                <a:cs typeface="Arial"/>
              </a:rPr>
              <a:t>Based on current security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policy</a:t>
            </a:r>
            <a:endParaRPr sz="1600">
              <a:latin typeface="Arial"/>
              <a:cs typeface="Arial"/>
            </a:endParaRPr>
          </a:p>
          <a:p>
            <a:pPr marL="283210" indent="-181610">
              <a:lnSpc>
                <a:spcPct val="100000"/>
              </a:lnSpc>
              <a:spcBef>
                <a:spcPts val="409"/>
              </a:spcBef>
              <a:buClr>
                <a:srgbClr val="EFAA00"/>
              </a:buClr>
              <a:buFont typeface="Calibri"/>
              <a:buChar char=""/>
              <a:tabLst>
                <a:tab pos="283210" algn="l"/>
              </a:tabLst>
            </a:pPr>
            <a:r>
              <a:rPr sz="1600" spc="-5" dirty="0">
                <a:latin typeface="Arial"/>
                <a:cs typeface="Arial"/>
              </a:rPr>
              <a:t>Implements stack inspection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algorithm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800" spc="-10" dirty="0">
                <a:solidFill>
                  <a:srgbClr val="EFAA00"/>
                </a:solidFill>
                <a:latin typeface="Arial"/>
                <a:cs typeface="Arial"/>
              </a:rPr>
              <a:t>Marks </a:t>
            </a:r>
            <a:r>
              <a:rPr sz="1800" spc="-5" dirty="0">
                <a:solidFill>
                  <a:srgbClr val="EFAA00"/>
                </a:solidFill>
                <a:latin typeface="Arial"/>
                <a:cs typeface="Arial"/>
              </a:rPr>
              <a:t>code </a:t>
            </a:r>
            <a:r>
              <a:rPr sz="1800" spc="-10" dirty="0">
                <a:solidFill>
                  <a:srgbClr val="EFAA00"/>
                </a:solidFill>
                <a:latin typeface="Arial"/>
                <a:cs typeface="Arial"/>
              </a:rPr>
              <a:t>as</a:t>
            </a:r>
            <a:r>
              <a:rPr sz="1800" spc="-15" dirty="0">
                <a:solidFill>
                  <a:srgbClr val="EFAA0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EFAA00"/>
                </a:solidFill>
                <a:latin typeface="Arial"/>
                <a:cs typeface="Arial"/>
              </a:rPr>
              <a:t>privileged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44900" y="3679190"/>
            <a:ext cx="4870450" cy="22466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A4A7A70C-11F0-4131-93C5-B24FED113A7A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Java Security</a:t>
            </a:r>
            <a:r>
              <a:rPr spc="-80" dirty="0"/>
              <a:t> </a:t>
            </a:r>
            <a:r>
              <a:rPr spc="-45" dirty="0"/>
              <a:t>Tools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22909" y="6637242"/>
            <a:ext cx="1682114" cy="132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>
                <a:solidFill>
                  <a:srgbClr val="FFFFFF"/>
                </a:solidFill>
                <a:latin typeface="Arial"/>
                <a:cs typeface="Arial"/>
              </a:rPr>
              <a:t>© 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2016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SAP AG. All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rights</a:t>
            </a:r>
            <a:r>
              <a:rPr sz="8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reserved.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182E8D01-40E9-48F3-BEB1-7937389139AC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J</a:t>
            </a:r>
            <a:r>
              <a:rPr dirty="0"/>
              <a:t>a</a:t>
            </a:r>
            <a:r>
              <a:rPr spc="-10" dirty="0"/>
              <a:t>rs</a:t>
            </a:r>
            <a:r>
              <a:rPr spc="10" dirty="0"/>
              <a:t>i</a:t>
            </a:r>
            <a:r>
              <a:rPr spc="-10" dirty="0"/>
              <a:t>gn</a:t>
            </a:r>
            <a:r>
              <a:rPr dirty="0"/>
              <a:t>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11150" y="1690370"/>
            <a:ext cx="419798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Sign </a:t>
            </a:r>
            <a:r>
              <a:rPr sz="1800" b="1" dirty="0">
                <a:latin typeface="Arial"/>
                <a:cs typeface="Arial"/>
              </a:rPr>
              <a:t>a </a:t>
            </a:r>
            <a:r>
              <a:rPr sz="1800" b="1" spc="-5" dirty="0">
                <a:latin typeface="Arial"/>
                <a:cs typeface="Arial"/>
              </a:rPr>
              <a:t>jar </a:t>
            </a:r>
            <a:r>
              <a:rPr sz="1800" b="1" dirty="0">
                <a:latin typeface="Arial"/>
                <a:cs typeface="Arial"/>
              </a:rPr>
              <a:t>file </a:t>
            </a:r>
            <a:r>
              <a:rPr sz="1800" b="1" spc="-5" dirty="0">
                <a:latin typeface="Arial"/>
                <a:cs typeface="Arial"/>
              </a:rPr>
              <a:t>with </a:t>
            </a:r>
            <a:r>
              <a:rPr sz="1800" b="1" dirty="0">
                <a:latin typeface="Arial"/>
                <a:cs typeface="Arial"/>
              </a:rPr>
              <a:t>a </a:t>
            </a:r>
            <a:r>
              <a:rPr sz="1800" b="1" spc="-5" dirty="0">
                <a:latin typeface="Arial"/>
                <a:cs typeface="Arial"/>
              </a:rPr>
              <a:t>owner private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spc="-45" dirty="0">
                <a:latin typeface="Arial"/>
                <a:cs typeface="Arial"/>
              </a:rPr>
              <a:t>key.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650" y="3942079"/>
            <a:ext cx="1672589" cy="792480"/>
          </a:xfrm>
          <a:custGeom>
            <a:avLst/>
            <a:gdLst/>
            <a:ahLst/>
            <a:cxnLst/>
            <a:rect l="l" t="t" r="r" b="b"/>
            <a:pathLst>
              <a:path w="1672589" h="792479">
                <a:moveTo>
                  <a:pt x="0" y="792480"/>
                </a:moveTo>
                <a:lnTo>
                  <a:pt x="1672589" y="792480"/>
                </a:lnTo>
                <a:lnTo>
                  <a:pt x="1672589" y="0"/>
                </a:lnTo>
                <a:lnTo>
                  <a:pt x="0" y="0"/>
                </a:lnTo>
                <a:lnTo>
                  <a:pt x="0" y="792480"/>
                </a:lnTo>
                <a:close/>
              </a:path>
            </a:pathLst>
          </a:custGeom>
          <a:ln w="33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33119" y="4221479"/>
            <a:ext cx="49784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b="1" spc="30" dirty="0">
                <a:latin typeface="Arial"/>
                <a:cs typeface="Arial"/>
              </a:rPr>
              <a:t>C</a:t>
            </a:r>
            <a:r>
              <a:rPr sz="1350" b="1" spc="10" dirty="0">
                <a:latin typeface="Arial"/>
                <a:cs typeface="Arial"/>
              </a:rPr>
              <a:t>l</a:t>
            </a:r>
            <a:r>
              <a:rPr sz="1350" b="1" spc="15" dirty="0">
                <a:latin typeface="Arial"/>
                <a:cs typeface="Arial"/>
              </a:rPr>
              <a:t>a</a:t>
            </a:r>
            <a:r>
              <a:rPr sz="1350" b="1" spc="25" dirty="0">
                <a:latin typeface="Arial"/>
                <a:cs typeface="Arial"/>
              </a:rPr>
              <a:t>s</a:t>
            </a:r>
            <a:r>
              <a:rPr sz="1350" b="1" spc="20" dirty="0">
                <a:latin typeface="Arial"/>
                <a:cs typeface="Arial"/>
              </a:rPr>
              <a:t>s</a:t>
            </a:r>
            <a:endParaRPr sz="13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55900" y="3942079"/>
            <a:ext cx="1672589" cy="792480"/>
          </a:xfrm>
          <a:custGeom>
            <a:avLst/>
            <a:gdLst/>
            <a:ahLst/>
            <a:cxnLst/>
            <a:rect l="l" t="t" r="r" b="b"/>
            <a:pathLst>
              <a:path w="1672589" h="792479">
                <a:moveTo>
                  <a:pt x="0" y="792480"/>
                </a:moveTo>
                <a:lnTo>
                  <a:pt x="1672589" y="792480"/>
                </a:lnTo>
                <a:lnTo>
                  <a:pt x="1672589" y="0"/>
                </a:lnTo>
                <a:lnTo>
                  <a:pt x="0" y="0"/>
                </a:lnTo>
                <a:lnTo>
                  <a:pt x="0" y="792480"/>
                </a:lnTo>
                <a:close/>
              </a:path>
            </a:pathLst>
          </a:custGeom>
          <a:ln w="33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445509" y="4221479"/>
            <a:ext cx="29210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b="1" spc="25" dirty="0">
                <a:latin typeface="Arial"/>
                <a:cs typeface="Arial"/>
              </a:rPr>
              <a:t>Ja</a:t>
            </a:r>
            <a:r>
              <a:rPr sz="1350" b="1" spc="15" dirty="0">
                <a:latin typeface="Arial"/>
                <a:cs typeface="Arial"/>
              </a:rPr>
              <a:t>r</a:t>
            </a:r>
            <a:endParaRPr sz="13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76500" y="4339590"/>
            <a:ext cx="207010" cy="0"/>
          </a:xfrm>
          <a:custGeom>
            <a:avLst/>
            <a:gdLst/>
            <a:ahLst/>
            <a:cxnLst/>
            <a:rect l="l" t="t" r="r" b="b"/>
            <a:pathLst>
              <a:path w="207010">
                <a:moveTo>
                  <a:pt x="0" y="0"/>
                </a:moveTo>
                <a:lnTo>
                  <a:pt x="207010" y="0"/>
                </a:lnTo>
              </a:path>
            </a:pathLst>
          </a:custGeom>
          <a:ln w="104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20239" y="4339590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>
                <a:moveTo>
                  <a:pt x="0" y="0"/>
                </a:moveTo>
                <a:lnTo>
                  <a:pt x="279400" y="0"/>
                </a:lnTo>
              </a:path>
            </a:pathLst>
          </a:custGeom>
          <a:ln w="104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60650" y="4291329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0" y="0"/>
                </a:moveTo>
                <a:lnTo>
                  <a:pt x="2539" y="5080"/>
                </a:lnTo>
                <a:lnTo>
                  <a:pt x="5080" y="11430"/>
                </a:lnTo>
                <a:lnTo>
                  <a:pt x="6350" y="16510"/>
                </a:lnTo>
                <a:lnTo>
                  <a:pt x="8889" y="21590"/>
                </a:lnTo>
                <a:lnTo>
                  <a:pt x="10160" y="26670"/>
                </a:lnTo>
                <a:lnTo>
                  <a:pt x="10160" y="39370"/>
                </a:lnTo>
                <a:lnTo>
                  <a:pt x="11430" y="44450"/>
                </a:lnTo>
                <a:lnTo>
                  <a:pt x="11430" y="49530"/>
                </a:lnTo>
                <a:lnTo>
                  <a:pt x="10160" y="55880"/>
                </a:lnTo>
                <a:lnTo>
                  <a:pt x="10160" y="67310"/>
                </a:lnTo>
                <a:lnTo>
                  <a:pt x="8889" y="72390"/>
                </a:lnTo>
                <a:lnTo>
                  <a:pt x="6350" y="80010"/>
                </a:lnTo>
                <a:lnTo>
                  <a:pt x="5080" y="85090"/>
                </a:lnTo>
                <a:lnTo>
                  <a:pt x="0" y="95250"/>
                </a:lnTo>
                <a:lnTo>
                  <a:pt x="95250" y="482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202179" y="4221479"/>
            <a:ext cx="271145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spc="10" dirty="0">
                <a:latin typeface="Arial"/>
                <a:cs typeface="Arial"/>
              </a:rPr>
              <a:t>J</a:t>
            </a:r>
            <a:r>
              <a:rPr sz="1350" spc="25" dirty="0">
                <a:latin typeface="Arial"/>
                <a:cs typeface="Arial"/>
              </a:rPr>
              <a:t>a</a:t>
            </a:r>
            <a:r>
              <a:rPr sz="1350" spc="10" dirty="0">
                <a:latin typeface="Arial"/>
                <a:cs typeface="Arial"/>
              </a:rPr>
              <a:t>r</a:t>
            </a:r>
            <a:endParaRPr sz="13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891529" y="3942079"/>
            <a:ext cx="1672589" cy="792480"/>
          </a:xfrm>
          <a:custGeom>
            <a:avLst/>
            <a:gdLst/>
            <a:ahLst/>
            <a:cxnLst/>
            <a:rect l="l" t="t" r="r" b="b"/>
            <a:pathLst>
              <a:path w="1672590" h="792479">
                <a:moveTo>
                  <a:pt x="0" y="792480"/>
                </a:moveTo>
                <a:lnTo>
                  <a:pt x="1672590" y="792480"/>
                </a:lnTo>
                <a:lnTo>
                  <a:pt x="1672590" y="0"/>
                </a:lnTo>
                <a:lnTo>
                  <a:pt x="0" y="0"/>
                </a:lnTo>
                <a:lnTo>
                  <a:pt x="0" y="792480"/>
                </a:lnTo>
                <a:close/>
              </a:path>
            </a:pathLst>
          </a:custGeom>
          <a:ln w="33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285229" y="4221479"/>
            <a:ext cx="880744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b="1" spc="35" dirty="0">
                <a:latin typeface="Arial"/>
                <a:cs typeface="Arial"/>
              </a:rPr>
              <a:t>S</a:t>
            </a:r>
            <a:r>
              <a:rPr sz="1350" b="1" spc="15" dirty="0">
                <a:latin typeface="Arial"/>
                <a:cs typeface="Arial"/>
              </a:rPr>
              <a:t>ig</a:t>
            </a:r>
            <a:r>
              <a:rPr sz="1350" b="1" spc="10" dirty="0">
                <a:latin typeface="Arial"/>
                <a:cs typeface="Arial"/>
              </a:rPr>
              <a:t>n</a:t>
            </a:r>
            <a:r>
              <a:rPr sz="1350" b="1" spc="25" dirty="0">
                <a:latin typeface="Arial"/>
                <a:cs typeface="Arial"/>
              </a:rPr>
              <a:t>e</a:t>
            </a:r>
            <a:r>
              <a:rPr sz="1350" b="1" spc="20" dirty="0">
                <a:latin typeface="Arial"/>
                <a:cs typeface="Arial"/>
              </a:rPr>
              <a:t>d</a:t>
            </a:r>
            <a:r>
              <a:rPr sz="1350" b="1" spc="15" dirty="0">
                <a:latin typeface="Arial"/>
                <a:cs typeface="Arial"/>
              </a:rPr>
              <a:t>J</a:t>
            </a:r>
            <a:r>
              <a:rPr sz="1350" b="1" spc="25" dirty="0">
                <a:latin typeface="Arial"/>
                <a:cs typeface="Arial"/>
              </a:rPr>
              <a:t>a</a:t>
            </a:r>
            <a:r>
              <a:rPr sz="1350" b="1" spc="15" dirty="0">
                <a:latin typeface="Arial"/>
                <a:cs typeface="Arial"/>
              </a:rPr>
              <a:t>r</a:t>
            </a:r>
            <a:endParaRPr sz="13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685790" y="4339590"/>
            <a:ext cx="133350" cy="0"/>
          </a:xfrm>
          <a:custGeom>
            <a:avLst/>
            <a:gdLst/>
            <a:ahLst/>
            <a:cxnLst/>
            <a:rect l="l" t="t" r="r" b="b"/>
            <a:pathLst>
              <a:path w="133350">
                <a:moveTo>
                  <a:pt x="0" y="0"/>
                </a:moveTo>
                <a:lnTo>
                  <a:pt x="133350" y="0"/>
                </a:lnTo>
              </a:path>
            </a:pathLst>
          </a:custGeom>
          <a:ln w="104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28490" y="4339590"/>
            <a:ext cx="204470" cy="0"/>
          </a:xfrm>
          <a:custGeom>
            <a:avLst/>
            <a:gdLst/>
            <a:ahLst/>
            <a:cxnLst/>
            <a:rect l="l" t="t" r="r" b="b"/>
            <a:pathLst>
              <a:path w="204470">
                <a:moveTo>
                  <a:pt x="0" y="0"/>
                </a:moveTo>
                <a:lnTo>
                  <a:pt x="204470" y="0"/>
                </a:lnTo>
              </a:path>
            </a:pathLst>
          </a:custGeom>
          <a:ln w="104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96279" y="4291329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0" y="0"/>
                </a:moveTo>
                <a:lnTo>
                  <a:pt x="3810" y="5080"/>
                </a:lnTo>
                <a:lnTo>
                  <a:pt x="5080" y="11430"/>
                </a:lnTo>
                <a:lnTo>
                  <a:pt x="6350" y="16510"/>
                </a:lnTo>
                <a:lnTo>
                  <a:pt x="8890" y="21590"/>
                </a:lnTo>
                <a:lnTo>
                  <a:pt x="8890" y="26670"/>
                </a:lnTo>
                <a:lnTo>
                  <a:pt x="10160" y="31750"/>
                </a:lnTo>
                <a:lnTo>
                  <a:pt x="10160" y="62230"/>
                </a:lnTo>
                <a:lnTo>
                  <a:pt x="8890" y="67310"/>
                </a:lnTo>
                <a:lnTo>
                  <a:pt x="8890" y="72390"/>
                </a:lnTo>
                <a:lnTo>
                  <a:pt x="6350" y="80010"/>
                </a:lnTo>
                <a:lnTo>
                  <a:pt x="3810" y="90170"/>
                </a:lnTo>
                <a:lnTo>
                  <a:pt x="0" y="95250"/>
                </a:lnTo>
                <a:lnTo>
                  <a:pt x="95250" y="482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635500" y="4221479"/>
            <a:ext cx="1043305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spc="15" dirty="0">
                <a:latin typeface="Arial"/>
                <a:cs typeface="Arial"/>
              </a:rPr>
              <a:t>Jar</a:t>
            </a:r>
            <a:r>
              <a:rPr sz="1350" spc="-95" dirty="0">
                <a:latin typeface="Arial"/>
                <a:cs typeface="Arial"/>
              </a:rPr>
              <a:t> </a:t>
            </a:r>
            <a:r>
              <a:rPr sz="1350" spc="15" dirty="0">
                <a:latin typeface="Arial"/>
                <a:cs typeface="Arial"/>
              </a:rPr>
              <a:t>signature</a:t>
            </a:r>
            <a:endParaRPr sz="135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728459" y="4339590"/>
            <a:ext cx="1461770" cy="854710"/>
          </a:xfrm>
          <a:custGeom>
            <a:avLst/>
            <a:gdLst/>
            <a:ahLst/>
            <a:cxnLst/>
            <a:rect l="l" t="t" r="r" b="b"/>
            <a:pathLst>
              <a:path w="1461770" h="854710">
                <a:moveTo>
                  <a:pt x="0" y="394970"/>
                </a:moveTo>
                <a:lnTo>
                  <a:pt x="0" y="854710"/>
                </a:lnTo>
                <a:lnTo>
                  <a:pt x="1461770" y="854710"/>
                </a:lnTo>
                <a:lnTo>
                  <a:pt x="1461770" y="0"/>
                </a:lnTo>
                <a:lnTo>
                  <a:pt x="908050" y="0"/>
                </a:lnTo>
              </a:path>
            </a:pathLst>
          </a:custGeom>
          <a:ln w="104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64119" y="4291329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95250" y="0"/>
                </a:moveTo>
                <a:lnTo>
                  <a:pt x="0" y="48260"/>
                </a:lnTo>
                <a:lnTo>
                  <a:pt x="95250" y="95250"/>
                </a:lnTo>
                <a:lnTo>
                  <a:pt x="93979" y="90170"/>
                </a:lnTo>
                <a:lnTo>
                  <a:pt x="90170" y="85090"/>
                </a:lnTo>
                <a:lnTo>
                  <a:pt x="88900" y="80010"/>
                </a:lnTo>
                <a:lnTo>
                  <a:pt x="88900" y="72390"/>
                </a:lnTo>
                <a:lnTo>
                  <a:pt x="86359" y="67310"/>
                </a:lnTo>
                <a:lnTo>
                  <a:pt x="85089" y="62230"/>
                </a:lnTo>
                <a:lnTo>
                  <a:pt x="85089" y="31750"/>
                </a:lnTo>
                <a:lnTo>
                  <a:pt x="86359" y="26670"/>
                </a:lnTo>
                <a:lnTo>
                  <a:pt x="88900" y="21590"/>
                </a:lnTo>
                <a:lnTo>
                  <a:pt x="88900" y="16510"/>
                </a:lnTo>
                <a:lnTo>
                  <a:pt x="90170" y="11430"/>
                </a:lnTo>
                <a:lnTo>
                  <a:pt x="93979" y="5080"/>
                </a:lnTo>
                <a:lnTo>
                  <a:pt x="952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349490" y="5076190"/>
            <a:ext cx="1243330" cy="229870"/>
          </a:xfrm>
          <a:custGeom>
            <a:avLst/>
            <a:gdLst/>
            <a:ahLst/>
            <a:cxnLst/>
            <a:rect l="l" t="t" r="r" b="b"/>
            <a:pathLst>
              <a:path w="1243329" h="229870">
                <a:moveTo>
                  <a:pt x="0" y="229870"/>
                </a:moveTo>
                <a:lnTo>
                  <a:pt x="1243329" y="229870"/>
                </a:lnTo>
                <a:lnTo>
                  <a:pt x="1243329" y="0"/>
                </a:lnTo>
                <a:lnTo>
                  <a:pt x="0" y="0"/>
                </a:lnTo>
                <a:lnTo>
                  <a:pt x="0" y="2298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353300" y="5076190"/>
            <a:ext cx="123190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spc="35" dirty="0">
                <a:latin typeface="Arial"/>
                <a:cs typeface="Arial"/>
              </a:rPr>
              <a:t>V</a:t>
            </a:r>
            <a:r>
              <a:rPr sz="1350" spc="5" dirty="0">
                <a:latin typeface="Arial"/>
                <a:cs typeface="Arial"/>
              </a:rPr>
              <a:t>eri</a:t>
            </a:r>
            <a:r>
              <a:rPr sz="1350" spc="25" dirty="0">
                <a:latin typeface="Arial"/>
                <a:cs typeface="Arial"/>
              </a:rPr>
              <a:t>f</a:t>
            </a:r>
            <a:r>
              <a:rPr sz="1350" dirty="0">
                <a:latin typeface="Arial"/>
                <a:cs typeface="Arial"/>
              </a:rPr>
              <a:t>y</a:t>
            </a:r>
            <a:r>
              <a:rPr sz="1350" spc="15" dirty="0">
                <a:latin typeface="Arial"/>
                <a:cs typeface="Arial"/>
              </a:rPr>
              <a:t>S</a:t>
            </a:r>
            <a:r>
              <a:rPr sz="1350" spc="10" dirty="0">
                <a:latin typeface="Arial"/>
                <a:cs typeface="Arial"/>
              </a:rPr>
              <a:t>igna</a:t>
            </a:r>
            <a:r>
              <a:rPr sz="1350" spc="20" dirty="0">
                <a:latin typeface="Arial"/>
                <a:cs typeface="Arial"/>
              </a:rPr>
              <a:t>t</a:t>
            </a:r>
            <a:r>
              <a:rPr sz="1350" spc="25" dirty="0">
                <a:latin typeface="Arial"/>
                <a:cs typeface="Arial"/>
              </a:rPr>
              <a:t>u</a:t>
            </a:r>
            <a:r>
              <a:rPr sz="1350" spc="-5" dirty="0">
                <a:latin typeface="Arial"/>
                <a:cs typeface="Arial"/>
              </a:rPr>
              <a:t>r</a:t>
            </a:r>
            <a:r>
              <a:rPr sz="1350" spc="20" dirty="0">
                <a:latin typeface="Arial"/>
                <a:cs typeface="Arial"/>
              </a:rPr>
              <a:t>e</a:t>
            </a:r>
            <a:endParaRPr sz="135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344670" y="2231389"/>
            <a:ext cx="1672589" cy="792480"/>
          </a:xfrm>
          <a:custGeom>
            <a:avLst/>
            <a:gdLst/>
            <a:ahLst/>
            <a:cxnLst/>
            <a:rect l="l" t="t" r="r" b="b"/>
            <a:pathLst>
              <a:path w="1672589" h="792480">
                <a:moveTo>
                  <a:pt x="0" y="792480"/>
                </a:moveTo>
                <a:lnTo>
                  <a:pt x="1672589" y="792480"/>
                </a:lnTo>
                <a:lnTo>
                  <a:pt x="1672589" y="0"/>
                </a:lnTo>
                <a:lnTo>
                  <a:pt x="0" y="0"/>
                </a:lnTo>
                <a:lnTo>
                  <a:pt x="0" y="792480"/>
                </a:lnTo>
                <a:close/>
              </a:path>
            </a:pathLst>
          </a:custGeom>
          <a:ln w="33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627879" y="2392649"/>
            <a:ext cx="1099820" cy="4387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8110" marR="5080" indent="-105410">
              <a:lnSpc>
                <a:spcPct val="101800"/>
              </a:lnSpc>
            </a:pPr>
            <a:r>
              <a:rPr sz="1350" b="1" spc="-10" dirty="0">
                <a:latin typeface="Arial"/>
                <a:cs typeface="Arial"/>
              </a:rPr>
              <a:t>Class </a:t>
            </a:r>
            <a:r>
              <a:rPr sz="1350" b="1" dirty="0">
                <a:latin typeface="Arial"/>
                <a:cs typeface="Arial"/>
              </a:rPr>
              <a:t>Owner  </a:t>
            </a:r>
            <a:r>
              <a:rPr sz="1350" b="1" spc="15" dirty="0">
                <a:latin typeface="Arial"/>
                <a:cs typeface="Arial"/>
              </a:rPr>
              <a:t>Certificate</a:t>
            </a:r>
            <a:endParaRPr sz="135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181600" y="3023870"/>
            <a:ext cx="0" cy="424180"/>
          </a:xfrm>
          <a:custGeom>
            <a:avLst/>
            <a:gdLst/>
            <a:ahLst/>
            <a:cxnLst/>
            <a:rect l="l" t="t" r="r" b="b"/>
            <a:pathLst>
              <a:path h="424179">
                <a:moveTo>
                  <a:pt x="0" y="0"/>
                </a:moveTo>
                <a:lnTo>
                  <a:pt x="0" y="424179"/>
                </a:lnTo>
              </a:path>
            </a:pathLst>
          </a:custGeom>
          <a:ln w="104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181600" y="3677920"/>
            <a:ext cx="0" cy="431800"/>
          </a:xfrm>
          <a:custGeom>
            <a:avLst/>
            <a:gdLst/>
            <a:ahLst/>
            <a:cxnLst/>
            <a:rect l="l" t="t" r="r" b="b"/>
            <a:pathLst>
              <a:path h="431800">
                <a:moveTo>
                  <a:pt x="0" y="0"/>
                </a:moveTo>
                <a:lnTo>
                  <a:pt x="0" y="431799"/>
                </a:lnTo>
              </a:path>
            </a:pathLst>
          </a:custGeom>
          <a:ln w="104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911090" y="3441700"/>
            <a:ext cx="53657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spc="-10" dirty="0">
                <a:latin typeface="Arial"/>
                <a:cs typeface="Arial"/>
              </a:rPr>
              <a:t>Use</a:t>
            </a:r>
            <a:r>
              <a:rPr sz="1350" spc="-80" dirty="0">
                <a:latin typeface="Arial"/>
                <a:cs typeface="Arial"/>
              </a:rPr>
              <a:t> </a:t>
            </a:r>
            <a:r>
              <a:rPr sz="1350" spc="-5" dirty="0">
                <a:latin typeface="Arial"/>
                <a:cs typeface="Arial"/>
              </a:rPr>
              <a:t>of</a:t>
            </a:r>
            <a:endParaRPr sz="1350">
              <a:latin typeface="Arial"/>
              <a:cs typeface="Arial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30" name="object 3">
            <a:extLst>
              <a:ext uri="{FF2B5EF4-FFF2-40B4-BE49-F238E27FC236}">
                <a16:creationId xmlns:a16="http://schemas.microsoft.com/office/drawing/2014/main" id="{EA311D70-A518-497E-84FB-AC2076F7A390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J</a:t>
            </a:r>
            <a:r>
              <a:rPr dirty="0"/>
              <a:t>a</a:t>
            </a:r>
            <a:r>
              <a:rPr spc="-10" dirty="0"/>
              <a:t>rs</a:t>
            </a:r>
            <a:r>
              <a:rPr spc="10" dirty="0"/>
              <a:t>i</a:t>
            </a:r>
            <a:r>
              <a:rPr spc="-10" dirty="0"/>
              <a:t>gn</a:t>
            </a:r>
            <a:r>
              <a:rPr dirty="0"/>
              <a:t>er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5" name="object 5"/>
          <p:cNvSpPr txBox="1"/>
          <p:nvPr/>
        </p:nvSpPr>
        <p:spPr>
          <a:xfrm>
            <a:off x="311150" y="1690370"/>
            <a:ext cx="4375150" cy="622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jarsigner [options] jar-file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alias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  <a:tabLst>
                <a:tab pos="2298065" algn="l"/>
              </a:tabLst>
            </a:pPr>
            <a:r>
              <a:rPr sz="1800" i="1" dirty="0">
                <a:latin typeface="Arial"/>
                <a:cs typeface="Arial"/>
              </a:rPr>
              <a:t>-keystore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&lt;url&gt;	</a:t>
            </a:r>
            <a:r>
              <a:rPr sz="1800" spc="-10" dirty="0">
                <a:latin typeface="Arial"/>
                <a:cs typeface="Arial"/>
              </a:rPr>
              <a:t>keystore </a:t>
            </a:r>
            <a:r>
              <a:rPr sz="1800" spc="-5" dirty="0">
                <a:latin typeface="Arial"/>
                <a:cs typeface="Arial"/>
              </a:rPr>
              <a:t>file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location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1150" y="2366009"/>
            <a:ext cx="2399030" cy="622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i="1" spc="-5" dirty="0">
                <a:latin typeface="Arial"/>
                <a:cs typeface="Arial"/>
              </a:rPr>
              <a:t>-storepass</a:t>
            </a:r>
            <a:r>
              <a:rPr sz="1800" i="1" spc="-7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&lt;password&gt;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800" i="1" spc="-5" dirty="0">
                <a:latin typeface="Arial"/>
                <a:cs typeface="Arial"/>
              </a:rPr>
              <a:t>-keypass</a:t>
            </a:r>
            <a:r>
              <a:rPr sz="1800" i="1" spc="-8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&lt;password&gt;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54350" y="2302642"/>
            <a:ext cx="3704590" cy="686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3100"/>
              </a:lnSpc>
            </a:pPr>
            <a:r>
              <a:rPr sz="1800" spc="-10" dirty="0">
                <a:latin typeface="Arial"/>
                <a:cs typeface="Arial"/>
              </a:rPr>
              <a:t>password </a:t>
            </a:r>
            <a:r>
              <a:rPr sz="1800" spc="-5" dirty="0">
                <a:latin typeface="Arial"/>
                <a:cs typeface="Arial"/>
              </a:rPr>
              <a:t>for </a:t>
            </a:r>
            <a:r>
              <a:rPr sz="1800" spc="-10" dirty="0">
                <a:latin typeface="Arial"/>
                <a:cs typeface="Arial"/>
              </a:rPr>
              <a:t>keystore </a:t>
            </a:r>
            <a:r>
              <a:rPr sz="1800" spc="-5" dirty="0">
                <a:latin typeface="Arial"/>
                <a:cs typeface="Arial"/>
              </a:rPr>
              <a:t>integrity  </a:t>
            </a:r>
            <a:r>
              <a:rPr sz="1800" spc="-10" dirty="0">
                <a:latin typeface="Arial"/>
                <a:cs typeface="Arial"/>
              </a:rPr>
              <a:t>password </a:t>
            </a:r>
            <a:r>
              <a:rPr sz="1800" spc="-5" dirty="0">
                <a:latin typeface="Arial"/>
                <a:cs typeface="Arial"/>
              </a:rPr>
              <a:t>for </a:t>
            </a:r>
            <a:r>
              <a:rPr sz="1800" spc="-10" dirty="0">
                <a:latin typeface="Arial"/>
                <a:cs typeface="Arial"/>
              </a:rPr>
              <a:t>private key </a:t>
            </a:r>
            <a:r>
              <a:rPr sz="1800" dirty="0">
                <a:latin typeface="Arial"/>
                <a:cs typeface="Arial"/>
              </a:rPr>
              <a:t>(if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different)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1150" y="3041650"/>
            <a:ext cx="1648460" cy="2310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i="1" spc="-5" dirty="0">
                <a:latin typeface="Arial"/>
                <a:cs typeface="Arial"/>
              </a:rPr>
              <a:t>-sigfile</a:t>
            </a:r>
            <a:r>
              <a:rPr sz="1800" i="1" spc="-8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&lt;file&gt;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800" i="1" spc="-10" dirty="0">
                <a:latin typeface="Arial"/>
                <a:cs typeface="Arial"/>
              </a:rPr>
              <a:t>-signedjar</a:t>
            </a:r>
            <a:r>
              <a:rPr sz="1800" i="1" spc="-5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&lt;file&gt;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1800" i="1" spc="-5" dirty="0">
                <a:latin typeface="Arial"/>
                <a:cs typeface="Arial"/>
              </a:rPr>
              <a:t>-verify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800" i="1" spc="-5" dirty="0">
                <a:latin typeface="Arial"/>
                <a:cs typeface="Arial"/>
              </a:rPr>
              <a:t>-verbose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800" i="1" dirty="0">
                <a:latin typeface="Arial"/>
                <a:cs typeface="Arial"/>
              </a:rPr>
              <a:t>-certs</a:t>
            </a:r>
            <a:r>
              <a:rPr sz="1800" i="1" spc="-8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display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800" i="1" spc="-5" dirty="0">
                <a:latin typeface="Arial"/>
                <a:cs typeface="Arial"/>
              </a:rPr>
              <a:t>-internalsf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800" i="1" spc="-5" dirty="0">
                <a:latin typeface="Arial"/>
                <a:cs typeface="Arial"/>
              </a:rPr>
              <a:t>-sectionsonly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39950" y="3041650"/>
            <a:ext cx="4404360" cy="2310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name of .SF/.DSA</a:t>
            </a:r>
            <a:r>
              <a:rPr sz="1800" spc="-16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file</a:t>
            </a:r>
            <a:endParaRPr sz="1800">
              <a:latin typeface="Arial"/>
              <a:cs typeface="Arial"/>
            </a:endParaRPr>
          </a:p>
          <a:p>
            <a:pPr marL="12700" marR="1517015" indent="457200">
              <a:lnSpc>
                <a:spcPct val="122700"/>
              </a:lnSpc>
              <a:spcBef>
                <a:spcPts val="10"/>
              </a:spcBef>
            </a:pPr>
            <a:r>
              <a:rPr sz="1800" spc="-5" dirty="0">
                <a:latin typeface="Arial"/>
                <a:cs typeface="Arial"/>
              </a:rPr>
              <a:t>name of </a:t>
            </a:r>
            <a:r>
              <a:rPr sz="1800" spc="-10" dirty="0">
                <a:latin typeface="Arial"/>
                <a:cs typeface="Arial"/>
              </a:rPr>
              <a:t>signed </a:t>
            </a:r>
            <a:r>
              <a:rPr sz="1800" dirty="0">
                <a:latin typeface="Arial"/>
                <a:cs typeface="Arial"/>
              </a:rPr>
              <a:t>JAR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file  verify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10" dirty="0">
                <a:latin typeface="Arial"/>
                <a:cs typeface="Arial"/>
              </a:rPr>
              <a:t>signed </a:t>
            </a:r>
            <a:r>
              <a:rPr sz="1800" dirty="0">
                <a:latin typeface="Arial"/>
                <a:cs typeface="Arial"/>
              </a:rPr>
              <a:t>JAR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file</a:t>
            </a:r>
            <a:endParaRPr sz="1800">
              <a:latin typeface="Arial"/>
              <a:cs typeface="Arial"/>
            </a:endParaRPr>
          </a:p>
          <a:p>
            <a:pPr marL="469900" marR="5080">
              <a:lnSpc>
                <a:spcPct val="123100"/>
              </a:lnSpc>
            </a:pPr>
            <a:r>
              <a:rPr sz="1800" spc="-5" dirty="0">
                <a:latin typeface="Arial"/>
                <a:cs typeface="Arial"/>
              </a:rPr>
              <a:t>verbose </a:t>
            </a:r>
            <a:r>
              <a:rPr sz="1800" spc="-10" dirty="0">
                <a:latin typeface="Arial"/>
                <a:cs typeface="Arial"/>
              </a:rPr>
              <a:t>output </a:t>
            </a:r>
            <a:r>
              <a:rPr sz="1800" spc="-20" dirty="0">
                <a:latin typeface="Arial"/>
                <a:cs typeface="Arial"/>
              </a:rPr>
              <a:t>when </a:t>
            </a:r>
            <a:r>
              <a:rPr sz="1800" spc="-10" dirty="0">
                <a:latin typeface="Arial"/>
                <a:cs typeface="Arial"/>
              </a:rPr>
              <a:t>signing/verifying  </a:t>
            </a:r>
            <a:r>
              <a:rPr sz="1800" spc="-5" dirty="0">
                <a:latin typeface="Arial"/>
                <a:cs typeface="Arial"/>
              </a:rPr>
              <a:t>certificates </a:t>
            </a:r>
            <a:r>
              <a:rPr sz="1800" spc="-15" dirty="0">
                <a:latin typeface="Arial"/>
                <a:cs typeface="Arial"/>
              </a:rPr>
              <a:t>when </a:t>
            </a:r>
            <a:r>
              <a:rPr sz="1800" spc="-5" dirty="0">
                <a:latin typeface="Arial"/>
                <a:cs typeface="Arial"/>
              </a:rPr>
              <a:t>verbose </a:t>
            </a:r>
            <a:r>
              <a:rPr sz="1800" spc="-10" dirty="0">
                <a:latin typeface="Arial"/>
                <a:cs typeface="Arial"/>
              </a:rPr>
              <a:t>and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verifying</a:t>
            </a:r>
            <a:endParaRPr sz="1800">
              <a:latin typeface="Arial"/>
              <a:cs typeface="Arial"/>
            </a:endParaRPr>
          </a:p>
          <a:p>
            <a:pPr marL="469900" marR="129539" indent="-457200">
              <a:lnSpc>
                <a:spcPct val="123100"/>
              </a:lnSpc>
            </a:pPr>
            <a:r>
              <a:rPr sz="1800" spc="-5" dirty="0">
                <a:latin typeface="Arial"/>
                <a:cs typeface="Arial"/>
              </a:rPr>
              <a:t>include .SF file </a:t>
            </a:r>
            <a:r>
              <a:rPr sz="1800" spc="-10" dirty="0">
                <a:latin typeface="Arial"/>
                <a:cs typeface="Arial"/>
              </a:rPr>
              <a:t>inside </a:t>
            </a:r>
            <a:r>
              <a:rPr sz="1800" spc="-5" dirty="0">
                <a:latin typeface="Arial"/>
                <a:cs typeface="Arial"/>
              </a:rPr>
              <a:t>signature </a:t>
            </a:r>
            <a:r>
              <a:rPr sz="1800" spc="-10" dirty="0">
                <a:latin typeface="Arial"/>
                <a:cs typeface="Arial"/>
              </a:rPr>
              <a:t>block  </a:t>
            </a:r>
            <a:r>
              <a:rPr sz="1800" spc="-5" dirty="0">
                <a:latin typeface="Arial"/>
                <a:cs typeface="Arial"/>
              </a:rPr>
              <a:t>don't compute </a:t>
            </a:r>
            <a:r>
              <a:rPr sz="1800" spc="-10" dirty="0">
                <a:latin typeface="Arial"/>
                <a:cs typeface="Arial"/>
              </a:rPr>
              <a:t>hash </a:t>
            </a:r>
            <a:r>
              <a:rPr sz="1800" spc="-5" dirty="0">
                <a:latin typeface="Arial"/>
                <a:cs typeface="Arial"/>
              </a:rPr>
              <a:t>of entire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manifest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CF624836-1F4D-4813-8896-DC6492135310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J</a:t>
            </a:r>
            <a:r>
              <a:rPr dirty="0"/>
              <a:t>a</a:t>
            </a:r>
            <a:r>
              <a:rPr spc="-10" dirty="0"/>
              <a:t>rs</a:t>
            </a:r>
            <a:r>
              <a:rPr spc="10" dirty="0"/>
              <a:t>i</a:t>
            </a:r>
            <a:r>
              <a:rPr spc="-10" dirty="0"/>
              <a:t>gn</a:t>
            </a:r>
            <a:r>
              <a:rPr dirty="0"/>
              <a:t>er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5" name="object 5"/>
          <p:cNvSpPr txBox="1"/>
          <p:nvPr/>
        </p:nvSpPr>
        <p:spPr>
          <a:xfrm>
            <a:off x="311150" y="2650490"/>
            <a:ext cx="2726055" cy="163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spc="-5" dirty="0">
                <a:latin typeface="Arial"/>
                <a:cs typeface="Arial"/>
              </a:rPr>
              <a:t>jarsigner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800" i="1" dirty="0">
                <a:latin typeface="Arial"/>
                <a:cs typeface="Arial"/>
              </a:rPr>
              <a:t>-keystore</a:t>
            </a:r>
            <a:r>
              <a:rPr sz="1800" i="1" spc="-7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myKeyStore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800" i="1" spc="-5" dirty="0">
                <a:latin typeface="Arial"/>
                <a:cs typeface="Arial"/>
              </a:rPr>
              <a:t>-storepass</a:t>
            </a:r>
            <a:r>
              <a:rPr sz="1800" i="1" spc="-4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desstelecom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23100"/>
              </a:lnSpc>
            </a:pPr>
            <a:r>
              <a:rPr sz="1800" i="1" spc="-10" dirty="0">
                <a:latin typeface="Arial"/>
                <a:cs typeface="Arial"/>
              </a:rPr>
              <a:t>-signedjar </a:t>
            </a:r>
            <a:r>
              <a:rPr sz="1800" i="1" spc="-15" dirty="0">
                <a:latin typeface="Arial"/>
                <a:cs typeface="Arial"/>
              </a:rPr>
              <a:t>mySignedJar.jar  myJar.jar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laurent.gomez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6964455E-1842-4A7E-A8E0-6D0CF31A1C02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05410">
              <a:lnSpc>
                <a:spcPct val="100000"/>
              </a:lnSpc>
            </a:pPr>
            <a:r>
              <a:rPr spc="-10" dirty="0"/>
              <a:t>Java</a:t>
            </a:r>
            <a:r>
              <a:rPr spc="-55" dirty="0"/>
              <a:t> </a:t>
            </a:r>
            <a:r>
              <a:rPr spc="-10" dirty="0"/>
              <a:t>keystore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3859" y="1737359"/>
            <a:ext cx="114109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Arial"/>
                <a:cs typeface="Arial"/>
              </a:rPr>
              <a:t>K</a:t>
            </a:r>
            <a:r>
              <a:rPr sz="2400" b="1" spc="-10" dirty="0">
                <a:latin typeface="Arial"/>
                <a:cs typeface="Arial"/>
              </a:rPr>
              <a:t>ey</a:t>
            </a:r>
            <a:r>
              <a:rPr sz="2400" b="1" dirty="0">
                <a:latin typeface="Arial"/>
                <a:cs typeface="Arial"/>
              </a:rPr>
              <a:t>to</a:t>
            </a:r>
            <a:r>
              <a:rPr sz="2400" b="1" spc="-10" dirty="0">
                <a:latin typeface="Arial"/>
                <a:cs typeface="Arial"/>
              </a:rPr>
              <a:t>o</a:t>
            </a:r>
            <a:r>
              <a:rPr sz="2400" b="1" dirty="0">
                <a:latin typeface="Arial"/>
                <a:cs typeface="Arial"/>
              </a:rPr>
              <a:t>l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85060" y="2165350"/>
            <a:ext cx="635000" cy="334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Courier New"/>
                <a:cs typeface="Courier New"/>
              </a:rPr>
              <a:t>tool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47060" y="2165350"/>
            <a:ext cx="1854200" cy="334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21665" algn="l"/>
              </a:tabLst>
            </a:pPr>
            <a:r>
              <a:rPr sz="2000" spc="-5" dirty="0">
                <a:latin typeface="Courier New"/>
                <a:cs typeface="Courier New"/>
              </a:rPr>
              <a:t>fo</a:t>
            </a:r>
            <a:r>
              <a:rPr sz="2000" dirty="0">
                <a:latin typeface="Courier New"/>
                <a:cs typeface="Courier New"/>
              </a:rPr>
              <a:t>r	</a:t>
            </a:r>
            <a:r>
              <a:rPr sz="2000" spc="-5" dirty="0">
                <a:latin typeface="Courier New"/>
                <a:cs typeface="Courier New"/>
              </a:rPr>
              <a:t>keystore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28260" y="2165350"/>
            <a:ext cx="1549400" cy="334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Courier New"/>
                <a:cs typeface="Courier New"/>
              </a:rPr>
              <a:t>management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3859" y="2165350"/>
            <a:ext cx="1854200" cy="887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Courier New"/>
                <a:cs typeface="Courier New"/>
              </a:rPr>
              <a:t>command-line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630"/>
              </a:spcBef>
            </a:pPr>
            <a:r>
              <a:rPr sz="2400" b="1" spc="-5" dirty="0">
                <a:latin typeface="Arial"/>
                <a:cs typeface="Arial"/>
              </a:rPr>
              <a:t>Options</a:t>
            </a:r>
            <a:r>
              <a:rPr sz="2400" b="1" spc="-8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3859" y="3106420"/>
            <a:ext cx="6426200" cy="3484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Courier New"/>
                <a:cs typeface="Courier New"/>
              </a:rPr>
              <a:t>-genkey </a:t>
            </a:r>
            <a:r>
              <a:rPr sz="2000" dirty="0">
                <a:latin typeface="Arial"/>
                <a:cs typeface="Arial"/>
              </a:rPr>
              <a:t>: generates a pair of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keys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000" spc="-5" dirty="0">
                <a:latin typeface="Courier New"/>
                <a:cs typeface="Courier New"/>
              </a:rPr>
              <a:t>-alias</a:t>
            </a:r>
            <a:r>
              <a:rPr sz="2000" spc="-720" dirty="0">
                <a:latin typeface="Courier New"/>
                <a:cs typeface="Courier New"/>
              </a:rPr>
              <a:t> </a:t>
            </a:r>
            <a:r>
              <a:rPr sz="2000" dirty="0">
                <a:latin typeface="Arial"/>
                <a:cs typeface="Arial"/>
              </a:rPr>
              <a:t>: binds an </a:t>
            </a:r>
            <a:r>
              <a:rPr sz="2000" spc="-5" dirty="0">
                <a:latin typeface="Arial"/>
                <a:cs typeface="Arial"/>
              </a:rPr>
              <a:t>alias to an </a:t>
            </a:r>
            <a:r>
              <a:rPr sz="2000" dirty="0">
                <a:latin typeface="Arial"/>
                <a:cs typeface="Arial"/>
              </a:rPr>
              <a:t>entry </a:t>
            </a:r>
            <a:r>
              <a:rPr sz="2000" spc="-5" dirty="0">
                <a:latin typeface="Arial"/>
                <a:cs typeface="Arial"/>
              </a:rPr>
              <a:t>of the </a:t>
            </a:r>
            <a:r>
              <a:rPr sz="2000" dirty="0">
                <a:latin typeface="Arial"/>
                <a:cs typeface="Arial"/>
              </a:rPr>
              <a:t>keystore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000" spc="-5" dirty="0">
                <a:latin typeface="Courier New"/>
                <a:cs typeface="Courier New"/>
              </a:rPr>
              <a:t>-keyalg</a:t>
            </a:r>
            <a:r>
              <a:rPr sz="2000" spc="-705" dirty="0">
                <a:latin typeface="Courier New"/>
                <a:cs typeface="Courier New"/>
              </a:rPr>
              <a:t> </a:t>
            </a:r>
            <a:r>
              <a:rPr sz="2000" dirty="0">
                <a:latin typeface="Arial"/>
                <a:cs typeface="Arial"/>
              </a:rPr>
              <a:t>: specifies </a:t>
            </a:r>
            <a:r>
              <a:rPr sz="2000" spc="-5" dirty="0">
                <a:latin typeface="Arial"/>
                <a:cs typeface="Arial"/>
              </a:rPr>
              <a:t>which algorithm to </a:t>
            </a:r>
            <a:r>
              <a:rPr sz="2000" dirty="0">
                <a:latin typeface="Arial"/>
                <a:cs typeface="Arial"/>
              </a:rPr>
              <a:t>use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000" spc="-5" dirty="0">
                <a:latin typeface="Courier New"/>
                <a:cs typeface="Courier New"/>
              </a:rPr>
              <a:t>-keysize</a:t>
            </a:r>
            <a:r>
              <a:rPr sz="2000" spc="-705" dirty="0">
                <a:latin typeface="Courier New"/>
                <a:cs typeface="Courier New"/>
              </a:rPr>
              <a:t> </a:t>
            </a:r>
            <a:r>
              <a:rPr sz="2000" dirty="0">
                <a:latin typeface="Arial"/>
                <a:cs typeface="Arial"/>
              </a:rPr>
              <a:t>: specifies </a:t>
            </a:r>
            <a:r>
              <a:rPr sz="2000" spc="-5" dirty="0">
                <a:latin typeface="Arial"/>
                <a:cs typeface="Arial"/>
              </a:rPr>
              <a:t>the length of the </a:t>
            </a:r>
            <a:r>
              <a:rPr sz="2000" dirty="0">
                <a:latin typeface="Arial"/>
                <a:cs typeface="Arial"/>
              </a:rPr>
              <a:t>key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000" spc="-5" dirty="0">
                <a:latin typeface="Courier New"/>
                <a:cs typeface="Courier New"/>
              </a:rPr>
              <a:t>-keypass</a:t>
            </a:r>
            <a:r>
              <a:rPr sz="2000" spc="-730" dirty="0">
                <a:latin typeface="Courier New"/>
                <a:cs typeface="Courier New"/>
              </a:rPr>
              <a:t> </a:t>
            </a:r>
            <a:r>
              <a:rPr sz="2000" dirty="0">
                <a:latin typeface="Arial"/>
                <a:cs typeface="Arial"/>
              </a:rPr>
              <a:t>: specifies </a:t>
            </a:r>
            <a:r>
              <a:rPr sz="2000" spc="-5" dirty="0">
                <a:latin typeface="Arial"/>
                <a:cs typeface="Arial"/>
              </a:rPr>
              <a:t>the </a:t>
            </a:r>
            <a:r>
              <a:rPr sz="2000" dirty="0">
                <a:latin typeface="Arial"/>
                <a:cs typeface="Arial"/>
              </a:rPr>
              <a:t>passphrase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9"/>
              </a:spcBef>
            </a:pPr>
            <a:r>
              <a:rPr sz="2000" spc="-5" dirty="0">
                <a:latin typeface="Courier New"/>
                <a:cs typeface="Courier New"/>
              </a:rPr>
              <a:t>-validity</a:t>
            </a:r>
            <a:r>
              <a:rPr sz="2000" spc="-755" dirty="0">
                <a:latin typeface="Courier New"/>
                <a:cs typeface="Courier New"/>
              </a:rPr>
              <a:t> </a:t>
            </a:r>
            <a:r>
              <a:rPr sz="2000" dirty="0">
                <a:latin typeface="Arial"/>
                <a:cs typeface="Arial"/>
              </a:rPr>
              <a:t>: </a:t>
            </a:r>
            <a:r>
              <a:rPr sz="2000" spc="-5" dirty="0">
                <a:latin typeface="Arial"/>
                <a:cs typeface="Arial"/>
              </a:rPr>
              <a:t>validity </a:t>
            </a:r>
            <a:r>
              <a:rPr sz="2000" dirty="0">
                <a:latin typeface="Arial"/>
                <a:cs typeface="Arial"/>
              </a:rPr>
              <a:t>date of </a:t>
            </a:r>
            <a:r>
              <a:rPr sz="2000" spc="-5" dirty="0">
                <a:latin typeface="Arial"/>
                <a:cs typeface="Arial"/>
              </a:rPr>
              <a:t>the </a:t>
            </a:r>
            <a:r>
              <a:rPr sz="2000" dirty="0">
                <a:latin typeface="Arial"/>
                <a:cs typeface="Arial"/>
              </a:rPr>
              <a:t>store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30"/>
              </a:spcBef>
            </a:pPr>
            <a:r>
              <a:rPr sz="2400" b="1" spc="-10" dirty="0">
                <a:latin typeface="Arial"/>
                <a:cs typeface="Arial"/>
              </a:rPr>
              <a:t>Exemple: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000" spc="-5" dirty="0">
                <a:latin typeface="Courier New"/>
                <a:cs typeface="Courier New"/>
              </a:rPr>
              <a:t>keytool -genkey -alias laurent -keyalg</a:t>
            </a:r>
            <a:r>
              <a:rPr sz="2000" spc="-55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RSA</a:t>
            </a:r>
            <a:endParaRPr sz="20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  <a:spcBef>
                <a:spcPts val="500"/>
              </a:spcBef>
            </a:pPr>
            <a:r>
              <a:rPr sz="2000" spc="-5" dirty="0">
                <a:latin typeface="Courier New"/>
                <a:cs typeface="Courier New"/>
              </a:rPr>
              <a:t>-keysize 1024 -keypass</a:t>
            </a:r>
            <a:r>
              <a:rPr sz="2000" spc="-75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totofaitduvelo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251450" y="1405889"/>
            <a:ext cx="1361440" cy="674370"/>
          </a:xfrm>
          <a:custGeom>
            <a:avLst/>
            <a:gdLst/>
            <a:ahLst/>
            <a:cxnLst/>
            <a:rect l="l" t="t" r="r" b="b"/>
            <a:pathLst>
              <a:path w="1361440" h="674369">
                <a:moveTo>
                  <a:pt x="0" y="674370"/>
                </a:moveTo>
                <a:lnTo>
                  <a:pt x="1361440" y="674370"/>
                </a:lnTo>
                <a:lnTo>
                  <a:pt x="1361440" y="0"/>
                </a:lnTo>
                <a:lnTo>
                  <a:pt x="0" y="0"/>
                </a:lnTo>
                <a:lnTo>
                  <a:pt x="0" y="6743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604509" y="1640840"/>
            <a:ext cx="654050" cy="187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50" b="1" spc="-15" dirty="0">
                <a:latin typeface="Arial"/>
                <a:cs typeface="Arial"/>
              </a:rPr>
              <a:t>K</a:t>
            </a:r>
            <a:r>
              <a:rPr sz="1150" b="1" spc="-10" dirty="0">
                <a:latin typeface="Arial"/>
                <a:cs typeface="Arial"/>
              </a:rPr>
              <a:t>e</a:t>
            </a:r>
            <a:r>
              <a:rPr sz="1150" b="1" spc="-50" dirty="0">
                <a:latin typeface="Arial"/>
                <a:cs typeface="Arial"/>
              </a:rPr>
              <a:t>y</a:t>
            </a:r>
            <a:r>
              <a:rPr sz="1150" b="1" spc="-10" dirty="0">
                <a:latin typeface="Arial"/>
                <a:cs typeface="Arial"/>
              </a:rPr>
              <a:t>S</a:t>
            </a:r>
            <a:r>
              <a:rPr sz="1150" b="1" spc="-15" dirty="0">
                <a:latin typeface="Arial"/>
                <a:cs typeface="Arial"/>
              </a:rPr>
              <a:t>tor</a:t>
            </a:r>
            <a:r>
              <a:rPr sz="1150" b="1" spc="-10" dirty="0">
                <a:latin typeface="Arial"/>
                <a:cs typeface="Arial"/>
              </a:rPr>
              <a:t>e</a:t>
            </a:r>
            <a:endParaRPr sz="115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293609" y="1405889"/>
            <a:ext cx="1362710" cy="674370"/>
          </a:xfrm>
          <a:custGeom>
            <a:avLst/>
            <a:gdLst/>
            <a:ahLst/>
            <a:cxnLst/>
            <a:rect l="l" t="t" r="r" b="b"/>
            <a:pathLst>
              <a:path w="1362709" h="674369">
                <a:moveTo>
                  <a:pt x="0" y="674370"/>
                </a:moveTo>
                <a:lnTo>
                  <a:pt x="1362710" y="674370"/>
                </a:lnTo>
                <a:lnTo>
                  <a:pt x="1362710" y="0"/>
                </a:lnTo>
                <a:lnTo>
                  <a:pt x="0" y="0"/>
                </a:lnTo>
                <a:lnTo>
                  <a:pt x="0" y="6743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650480" y="1640840"/>
            <a:ext cx="651510" cy="187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50" b="1" spc="-10" dirty="0">
                <a:latin typeface="Arial"/>
                <a:cs typeface="Arial"/>
              </a:rPr>
              <a:t>Certificat</a:t>
            </a:r>
            <a:endParaRPr sz="11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143750" y="1742439"/>
            <a:ext cx="149860" cy="0"/>
          </a:xfrm>
          <a:custGeom>
            <a:avLst/>
            <a:gdLst/>
            <a:ahLst/>
            <a:cxnLst/>
            <a:rect l="l" t="t" r="r" b="b"/>
            <a:pathLst>
              <a:path w="149859">
                <a:moveTo>
                  <a:pt x="0" y="0"/>
                </a:moveTo>
                <a:lnTo>
                  <a:pt x="149859" y="0"/>
                </a:lnTo>
              </a:path>
            </a:pathLst>
          </a:custGeom>
          <a:ln w="85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12890" y="1742439"/>
            <a:ext cx="149860" cy="0"/>
          </a:xfrm>
          <a:custGeom>
            <a:avLst/>
            <a:gdLst/>
            <a:ahLst/>
            <a:cxnLst/>
            <a:rect l="l" t="t" r="r" b="b"/>
            <a:pathLst>
              <a:path w="149859">
                <a:moveTo>
                  <a:pt x="0" y="0"/>
                </a:moveTo>
                <a:lnTo>
                  <a:pt x="149859" y="0"/>
                </a:lnTo>
              </a:path>
            </a:pathLst>
          </a:custGeom>
          <a:ln w="85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761480" y="1640840"/>
            <a:ext cx="379730" cy="187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50" spc="-5" dirty="0">
                <a:latin typeface="Arial"/>
                <a:cs typeface="Arial"/>
              </a:rPr>
              <a:t>set</a:t>
            </a:r>
            <a:r>
              <a:rPr sz="1150" spc="-9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of</a:t>
            </a:r>
            <a:endParaRPr sz="11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293609" y="181610"/>
            <a:ext cx="1362710" cy="674370"/>
          </a:xfrm>
          <a:custGeom>
            <a:avLst/>
            <a:gdLst/>
            <a:ahLst/>
            <a:cxnLst/>
            <a:rect l="l" t="t" r="r" b="b"/>
            <a:pathLst>
              <a:path w="1362709" h="674369">
                <a:moveTo>
                  <a:pt x="0" y="674370"/>
                </a:moveTo>
                <a:lnTo>
                  <a:pt x="1362710" y="674370"/>
                </a:lnTo>
                <a:lnTo>
                  <a:pt x="1362710" y="0"/>
                </a:lnTo>
                <a:lnTo>
                  <a:pt x="0" y="0"/>
                </a:lnTo>
                <a:lnTo>
                  <a:pt x="0" y="6743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791450" y="419100"/>
            <a:ext cx="366395" cy="187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50" b="1" spc="-55" dirty="0">
                <a:latin typeface="Arial"/>
                <a:cs typeface="Arial"/>
              </a:rPr>
              <a:t>A</a:t>
            </a:r>
            <a:r>
              <a:rPr sz="1150" b="1" spc="0" dirty="0">
                <a:latin typeface="Arial"/>
                <a:cs typeface="Arial"/>
              </a:rPr>
              <a:t>l</a:t>
            </a:r>
            <a:r>
              <a:rPr sz="1150" b="1" spc="-5" dirty="0">
                <a:latin typeface="Arial"/>
                <a:cs typeface="Arial"/>
              </a:rPr>
              <a:t>i</a:t>
            </a:r>
            <a:r>
              <a:rPr sz="1150" b="1" spc="-20" dirty="0">
                <a:latin typeface="Arial"/>
                <a:cs typeface="Arial"/>
              </a:rPr>
              <a:t>a</a:t>
            </a:r>
            <a:r>
              <a:rPr sz="1150" b="1" spc="-10" dirty="0">
                <a:latin typeface="Arial"/>
                <a:cs typeface="Arial"/>
              </a:rPr>
              <a:t>s</a:t>
            </a:r>
            <a:endParaRPr sz="115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975600" y="855980"/>
            <a:ext cx="0" cy="173990"/>
          </a:xfrm>
          <a:custGeom>
            <a:avLst/>
            <a:gdLst/>
            <a:ahLst/>
            <a:cxnLst/>
            <a:rect l="l" t="t" r="r" b="b"/>
            <a:pathLst>
              <a:path h="173990">
                <a:moveTo>
                  <a:pt x="0" y="0"/>
                </a:moveTo>
                <a:lnTo>
                  <a:pt x="0" y="173990"/>
                </a:lnTo>
              </a:path>
            </a:pathLst>
          </a:custGeom>
          <a:ln w="85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975600" y="1225550"/>
            <a:ext cx="0" cy="180340"/>
          </a:xfrm>
          <a:custGeom>
            <a:avLst/>
            <a:gdLst/>
            <a:ahLst/>
            <a:cxnLst/>
            <a:rect l="l" t="t" r="r" b="b"/>
            <a:pathLst>
              <a:path h="180340">
                <a:moveTo>
                  <a:pt x="0" y="0"/>
                </a:moveTo>
                <a:lnTo>
                  <a:pt x="0" y="180339"/>
                </a:lnTo>
              </a:path>
            </a:pathLst>
          </a:custGeom>
          <a:ln w="85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480300" y="1029970"/>
            <a:ext cx="989330" cy="187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50" spc="-10" dirty="0">
                <a:latin typeface="Arial"/>
                <a:cs typeface="Arial"/>
              </a:rPr>
              <a:t>represented</a:t>
            </a:r>
            <a:r>
              <a:rPr sz="1150" spc="-75" dirty="0">
                <a:latin typeface="Arial"/>
                <a:cs typeface="Arial"/>
              </a:rPr>
              <a:t> </a:t>
            </a:r>
            <a:r>
              <a:rPr sz="1150" spc="-15" dirty="0">
                <a:latin typeface="Arial"/>
                <a:cs typeface="Arial"/>
              </a:rPr>
              <a:t>as</a:t>
            </a:r>
            <a:endParaRPr sz="115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526341F8-BB5D-451E-9346-57005B5F1DFE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Java Security</a:t>
            </a:r>
            <a:r>
              <a:rPr spc="-185" dirty="0"/>
              <a:t> </a:t>
            </a:r>
            <a:r>
              <a:rPr spc="-5" dirty="0"/>
              <a:t>API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355853C4-8CD5-45FB-AA1F-911696B17E6C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Cryptography APIs </a:t>
            </a:r>
            <a:r>
              <a:rPr spc="-10" dirty="0"/>
              <a:t>and </a:t>
            </a:r>
            <a:r>
              <a:rPr spc="-5" dirty="0"/>
              <a:t>Security</a:t>
            </a:r>
            <a:r>
              <a:rPr spc="-145" dirty="0"/>
              <a:t> </a:t>
            </a:r>
            <a:r>
              <a:rPr spc="-5" dirty="0"/>
              <a:t>Mechanisms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22909" y="6637242"/>
            <a:ext cx="1682114" cy="132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>
                <a:solidFill>
                  <a:srgbClr val="FFFFFF"/>
                </a:solidFill>
                <a:latin typeface="Arial"/>
                <a:cs typeface="Arial"/>
              </a:rPr>
              <a:t>© 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2016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SAP AG. All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rights</a:t>
            </a:r>
            <a:r>
              <a:rPr sz="8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reserved.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1150" y="1690370"/>
            <a:ext cx="7355840" cy="2710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465705" algn="l"/>
              </a:tabLst>
            </a:pPr>
            <a:r>
              <a:rPr sz="2000" b="1" dirty="0">
                <a:solidFill>
                  <a:srgbClr val="EFAA00"/>
                </a:solidFill>
                <a:latin typeface="Arial"/>
                <a:cs typeface="Arial"/>
              </a:rPr>
              <a:t>Java</a:t>
            </a:r>
            <a:r>
              <a:rPr sz="2000" b="1" spc="5" dirty="0">
                <a:solidFill>
                  <a:srgbClr val="EFAA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EFAA00"/>
                </a:solidFill>
                <a:latin typeface="Arial"/>
                <a:cs typeface="Arial"/>
              </a:rPr>
              <a:t>Security</a:t>
            </a:r>
            <a:r>
              <a:rPr sz="2000" b="1" spc="-85" dirty="0">
                <a:solidFill>
                  <a:srgbClr val="EFAA00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EFAA00"/>
                </a:solidFill>
                <a:latin typeface="Arial"/>
                <a:cs typeface="Arial"/>
              </a:rPr>
              <a:t>API’s	</a:t>
            </a:r>
            <a:r>
              <a:rPr sz="1800" b="1" spc="-10" dirty="0">
                <a:latin typeface="Arial"/>
                <a:cs typeface="Arial"/>
              </a:rPr>
              <a:t>(JCA/JCE) </a:t>
            </a:r>
            <a:r>
              <a:rPr sz="1800" b="1" spc="-5" dirty="0">
                <a:latin typeface="Arial"/>
                <a:cs typeface="Arial"/>
              </a:rPr>
              <a:t>provides security </a:t>
            </a:r>
            <a:r>
              <a:rPr sz="1800" b="1" spc="-10" dirty="0">
                <a:latin typeface="Arial"/>
                <a:cs typeface="Arial"/>
              </a:rPr>
              <a:t>mechanisms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for</a:t>
            </a:r>
            <a:endParaRPr sz="1800">
              <a:latin typeface="Arial"/>
              <a:cs typeface="Arial"/>
            </a:endParaRPr>
          </a:p>
          <a:p>
            <a:pPr marL="12700" marR="5110480">
              <a:lnSpc>
                <a:spcPct val="123100"/>
              </a:lnSpc>
            </a:pPr>
            <a:r>
              <a:rPr sz="1800" spc="-5" dirty="0">
                <a:latin typeface="Arial"/>
                <a:cs typeface="Arial"/>
              </a:rPr>
              <a:t>Encr</a:t>
            </a:r>
            <a:r>
              <a:rPr sz="1800" spc="-30" dirty="0">
                <a:latin typeface="Arial"/>
                <a:cs typeface="Arial"/>
              </a:rPr>
              <a:t>y</a:t>
            </a:r>
            <a:r>
              <a:rPr sz="1800" spc="-5" dirty="0">
                <a:latin typeface="Arial"/>
                <a:cs typeface="Arial"/>
              </a:rPr>
              <a:t>pti</a:t>
            </a:r>
            <a:r>
              <a:rPr sz="1800" spc="-15" dirty="0">
                <a:latin typeface="Arial"/>
                <a:cs typeface="Arial"/>
              </a:rPr>
              <a:t>o</a:t>
            </a:r>
            <a:r>
              <a:rPr sz="1800" spc="-5" dirty="0">
                <a:latin typeface="Arial"/>
                <a:cs typeface="Arial"/>
              </a:rPr>
              <a:t>n/Decr</a:t>
            </a:r>
            <a:r>
              <a:rPr sz="1800" spc="-35" dirty="0">
                <a:latin typeface="Arial"/>
                <a:cs typeface="Arial"/>
              </a:rPr>
              <a:t>y</a:t>
            </a:r>
            <a:r>
              <a:rPr sz="1800" spc="-5" dirty="0">
                <a:latin typeface="Arial"/>
                <a:cs typeface="Arial"/>
              </a:rPr>
              <a:t>pti</a:t>
            </a:r>
            <a:r>
              <a:rPr sz="1800" spc="-1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n  </a:t>
            </a:r>
            <a:r>
              <a:rPr sz="1800" spc="-10" dirty="0">
                <a:latin typeface="Arial"/>
                <a:cs typeface="Arial"/>
              </a:rPr>
              <a:t>Digital signature  </a:t>
            </a:r>
            <a:r>
              <a:rPr sz="1800" spc="-5" dirty="0">
                <a:latin typeface="Arial"/>
                <a:cs typeface="Arial"/>
              </a:rPr>
              <a:t>Hash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function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 marR="1878964">
              <a:lnSpc>
                <a:spcPct val="120800"/>
              </a:lnSpc>
            </a:pPr>
            <a:r>
              <a:rPr sz="2000" dirty="0">
                <a:solidFill>
                  <a:srgbClr val="EFAA00"/>
                </a:solidFill>
                <a:latin typeface="Arial"/>
                <a:cs typeface="Arial"/>
              </a:rPr>
              <a:t>Java </a:t>
            </a:r>
            <a:r>
              <a:rPr sz="2000" spc="-5" dirty="0">
                <a:solidFill>
                  <a:srgbClr val="EFAA00"/>
                </a:solidFill>
                <a:latin typeface="Arial"/>
                <a:cs typeface="Arial"/>
              </a:rPr>
              <a:t>Security </a:t>
            </a:r>
            <a:r>
              <a:rPr sz="1800" spc="-10" dirty="0">
                <a:latin typeface="Arial"/>
                <a:cs typeface="Arial"/>
              </a:rPr>
              <a:t>provides </a:t>
            </a:r>
            <a:r>
              <a:rPr sz="1800" dirty="0">
                <a:latin typeface="Arial"/>
                <a:cs typeface="Arial"/>
              </a:rPr>
              <a:t>a set </a:t>
            </a:r>
            <a:r>
              <a:rPr sz="1800" spc="-10" dirty="0">
                <a:latin typeface="Arial"/>
                <a:cs typeface="Arial"/>
              </a:rPr>
              <a:t>of </a:t>
            </a:r>
            <a:r>
              <a:rPr sz="1800" spc="-5" dirty="0">
                <a:latin typeface="Arial"/>
                <a:cs typeface="Arial"/>
              </a:rPr>
              <a:t>security mechanisms  For secure communication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(JSSE)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800" spc="-5" dirty="0">
                <a:latin typeface="Arial"/>
                <a:cs typeface="Arial"/>
              </a:rPr>
              <a:t>For authorization </a:t>
            </a:r>
            <a:r>
              <a:rPr sz="1800" spc="-10" dirty="0">
                <a:latin typeface="Arial"/>
                <a:cs typeface="Arial"/>
              </a:rPr>
              <a:t>management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(JAAS)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467DE6E3-A057-45BA-B99B-AFDB4E5ED41C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17520" y="1325880"/>
            <a:ext cx="4395470" cy="4526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959" rIns="0" bIns="0" rtlCol="0">
            <a:spAutoFit/>
          </a:bodyPr>
          <a:lstStyle/>
          <a:p>
            <a:pPr marL="193040">
              <a:lnSpc>
                <a:spcPct val="100000"/>
              </a:lnSpc>
            </a:pPr>
            <a:r>
              <a:rPr spc="-5" dirty="0"/>
              <a:t>Example </a:t>
            </a:r>
            <a:r>
              <a:rPr dirty="0"/>
              <a:t>of</a:t>
            </a:r>
            <a:r>
              <a:rPr spc="-85" dirty="0"/>
              <a:t> </a:t>
            </a:r>
            <a:r>
              <a:rPr spc="-5" dirty="0"/>
              <a:t>attacks</a:t>
            </a:r>
          </a:p>
          <a:p>
            <a:pPr marL="193040">
              <a:lnSpc>
                <a:spcPct val="100000"/>
              </a:lnSpc>
            </a:pPr>
            <a:r>
              <a:rPr sz="1600" spc="-10" dirty="0">
                <a:hlinkClick r:id="rId3"/>
              </a:rPr>
              <a:t>http://thehackernews.com/</a:t>
            </a:r>
            <a:endParaRPr sz="1600"/>
          </a:p>
        </p:txBody>
      </p:sp>
      <p:sp>
        <p:nvSpPr>
          <p:cNvPr id="6" name="object 6"/>
          <p:cNvSpPr txBox="1"/>
          <p:nvPr/>
        </p:nvSpPr>
        <p:spPr>
          <a:xfrm>
            <a:off x="681990" y="1410970"/>
            <a:ext cx="2245995" cy="4944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Social</a:t>
            </a:r>
            <a:r>
              <a:rPr sz="1800" b="1" spc="-8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Engineering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75000"/>
              </a:lnSpc>
            </a:pPr>
            <a:r>
              <a:rPr sz="1800" b="1" spc="-5" dirty="0">
                <a:latin typeface="Arial"/>
                <a:cs typeface="Arial"/>
              </a:rPr>
              <a:t>Brute </a:t>
            </a:r>
            <a:r>
              <a:rPr sz="1800" b="1" dirty="0">
                <a:latin typeface="Arial"/>
                <a:cs typeface="Arial"/>
              </a:rPr>
              <a:t>force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cracking  </a:t>
            </a:r>
            <a:r>
              <a:rPr sz="1800" b="1" spc="-5" dirty="0">
                <a:latin typeface="Arial"/>
                <a:cs typeface="Arial"/>
              </a:rPr>
              <a:t>Rainbow</a:t>
            </a:r>
            <a:r>
              <a:rPr sz="1800" b="1" spc="-8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table</a:t>
            </a:r>
            <a:endParaRPr sz="1800">
              <a:latin typeface="Arial"/>
              <a:cs typeface="Arial"/>
            </a:endParaRPr>
          </a:p>
          <a:p>
            <a:pPr marL="12700" marR="1258570">
              <a:lnSpc>
                <a:spcPct val="175000"/>
              </a:lnSpc>
              <a:spcBef>
                <a:spcPts val="10"/>
              </a:spcBef>
            </a:pPr>
            <a:r>
              <a:rPr sz="1800" b="1" spc="-15" dirty="0">
                <a:latin typeface="Arial"/>
                <a:cs typeface="Arial"/>
              </a:rPr>
              <a:t>Virus  </a:t>
            </a:r>
            <a:r>
              <a:rPr sz="1800" b="1" spc="-25" dirty="0">
                <a:latin typeface="Arial"/>
                <a:cs typeface="Arial"/>
              </a:rPr>
              <a:t>Trojan  </a:t>
            </a:r>
            <a:r>
              <a:rPr sz="1800" b="1" spc="-5" dirty="0">
                <a:latin typeface="Arial"/>
                <a:cs typeface="Arial"/>
              </a:rPr>
              <a:t>P</a:t>
            </a:r>
            <a:r>
              <a:rPr sz="1800" b="1" spc="5" dirty="0">
                <a:latin typeface="Arial"/>
                <a:cs typeface="Arial"/>
              </a:rPr>
              <a:t>h</a:t>
            </a:r>
            <a:r>
              <a:rPr sz="1800" b="1" spc="-5" dirty="0">
                <a:latin typeface="Arial"/>
                <a:cs typeface="Arial"/>
              </a:rPr>
              <a:t>ish</a:t>
            </a:r>
            <a:r>
              <a:rPr sz="1800" b="1" spc="5" dirty="0">
                <a:latin typeface="Arial"/>
                <a:cs typeface="Arial"/>
              </a:rPr>
              <a:t>i</a:t>
            </a:r>
            <a:r>
              <a:rPr sz="1800" b="1" spc="-5" dirty="0">
                <a:latin typeface="Arial"/>
                <a:cs typeface="Arial"/>
              </a:rPr>
              <a:t>ng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800" spc="-10" dirty="0">
                <a:latin typeface="Arial"/>
                <a:cs typeface="Arial"/>
              </a:rPr>
              <a:t>Whale,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spear</a:t>
            </a:r>
            <a:endParaRPr sz="1800">
              <a:latin typeface="Arial"/>
              <a:cs typeface="Arial"/>
            </a:endParaRPr>
          </a:p>
          <a:p>
            <a:pPr marL="12700" marR="29209">
              <a:lnSpc>
                <a:spcPct val="175000"/>
              </a:lnSpc>
            </a:pPr>
            <a:r>
              <a:rPr sz="1800" b="1" spc="-5" dirty="0">
                <a:latin typeface="Arial"/>
                <a:cs typeface="Arial"/>
              </a:rPr>
              <a:t>Cross side</a:t>
            </a:r>
            <a:r>
              <a:rPr sz="1800" b="1" spc="-7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scripting  Command injection  Buffer overflow  </a:t>
            </a:r>
            <a:r>
              <a:rPr sz="1800" b="1" spc="-10" dirty="0">
                <a:latin typeface="Arial"/>
                <a:cs typeface="Arial"/>
              </a:rPr>
              <a:t>Race </a:t>
            </a:r>
            <a:r>
              <a:rPr sz="1800" b="1" spc="-5" dirty="0">
                <a:latin typeface="Arial"/>
                <a:cs typeface="Arial"/>
              </a:rPr>
              <a:t>condition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43679" y="535940"/>
            <a:ext cx="4643120" cy="22072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81450" y="4662170"/>
            <a:ext cx="4979670" cy="20129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86400" y="2468879"/>
            <a:ext cx="3605529" cy="22999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22909" y="6637242"/>
            <a:ext cx="1682114" cy="132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>
                <a:solidFill>
                  <a:srgbClr val="FFFFFF"/>
                </a:solidFill>
                <a:latin typeface="Arial"/>
                <a:cs typeface="Arial"/>
              </a:rPr>
              <a:t>© 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2016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SAP AG. All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rights</a:t>
            </a:r>
            <a:r>
              <a:rPr sz="8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reserved.</a:t>
            </a:r>
            <a:endParaRPr sz="800">
              <a:latin typeface="Arial"/>
              <a:cs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63303">
            <a:off x="4275187" y="1068357"/>
            <a:ext cx="4340018" cy="28511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0307" y="3539134"/>
            <a:ext cx="4339588" cy="2854682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884F4FEC-10D3-4026-91A9-BC3D78EA18DD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1150" y="336550"/>
            <a:ext cx="6102350" cy="741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pc="-5" dirty="0"/>
              <a:t>Data Integrity and Confidentiality </a:t>
            </a:r>
            <a:r>
              <a:rPr dirty="0"/>
              <a:t>in </a:t>
            </a:r>
            <a:r>
              <a:rPr spc="-5" dirty="0"/>
              <a:t>Java </a:t>
            </a:r>
            <a:r>
              <a:rPr dirty="0"/>
              <a:t>:  </a:t>
            </a:r>
            <a:r>
              <a:rPr spc="-5" dirty="0"/>
              <a:t>JCA/JCE Java</a:t>
            </a:r>
            <a:r>
              <a:rPr spc="-185" dirty="0"/>
              <a:t> </a:t>
            </a:r>
            <a:r>
              <a:rPr spc="-5" dirty="0"/>
              <a:t>APIs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5" name="object 5"/>
          <p:cNvSpPr txBox="1"/>
          <p:nvPr/>
        </p:nvSpPr>
        <p:spPr>
          <a:xfrm>
            <a:off x="311150" y="1690370"/>
            <a:ext cx="8482965" cy="3707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24485">
              <a:lnSpc>
                <a:spcPct val="100000"/>
              </a:lnSpc>
            </a:pPr>
            <a:r>
              <a:rPr sz="1800" b="1" spc="-10" dirty="0">
                <a:latin typeface="Arial"/>
                <a:cs typeface="Arial"/>
              </a:rPr>
              <a:t>Because </a:t>
            </a:r>
            <a:r>
              <a:rPr sz="1800" b="1" dirty="0">
                <a:latin typeface="Arial"/>
                <a:cs typeface="Arial"/>
              </a:rPr>
              <a:t>of </a:t>
            </a:r>
            <a:r>
              <a:rPr sz="1800" b="1" spc="-5" dirty="0">
                <a:latin typeface="Arial"/>
                <a:cs typeface="Arial"/>
              </a:rPr>
              <a:t>US restrictions on </a:t>
            </a:r>
            <a:r>
              <a:rPr sz="1800" b="1" dirty="0">
                <a:latin typeface="Arial"/>
                <a:cs typeface="Arial"/>
              </a:rPr>
              <a:t>the </a:t>
            </a:r>
            <a:r>
              <a:rPr sz="1800" b="1" spc="-5" dirty="0">
                <a:latin typeface="Arial"/>
                <a:cs typeface="Arial"/>
              </a:rPr>
              <a:t>exportation </a:t>
            </a:r>
            <a:r>
              <a:rPr sz="1800" b="1" dirty="0">
                <a:latin typeface="Arial"/>
                <a:cs typeface="Arial"/>
              </a:rPr>
              <a:t>of </a:t>
            </a:r>
            <a:r>
              <a:rPr sz="1800" b="1" spc="-10" dirty="0">
                <a:latin typeface="Arial"/>
                <a:cs typeface="Arial"/>
              </a:rPr>
              <a:t>crypto </a:t>
            </a:r>
            <a:r>
              <a:rPr sz="1800" b="1" spc="-5" dirty="0">
                <a:latin typeface="Arial"/>
                <a:cs typeface="Arial"/>
              </a:rPr>
              <a:t>products, there </a:t>
            </a:r>
            <a:r>
              <a:rPr sz="1800" b="1" spc="-10" dirty="0">
                <a:latin typeface="Arial"/>
                <a:cs typeface="Arial"/>
              </a:rPr>
              <a:t>are  </a:t>
            </a:r>
            <a:r>
              <a:rPr sz="1800" b="1" dirty="0">
                <a:latin typeface="Arial"/>
                <a:cs typeface="Arial"/>
              </a:rPr>
              <a:t>two </a:t>
            </a:r>
            <a:r>
              <a:rPr sz="1800" b="1" spc="-5" dirty="0">
                <a:latin typeface="Arial"/>
                <a:cs typeface="Arial"/>
              </a:rPr>
              <a:t>parts </a:t>
            </a:r>
            <a:r>
              <a:rPr sz="1800" b="1" dirty="0">
                <a:latin typeface="Arial"/>
                <a:cs typeface="Arial"/>
              </a:rPr>
              <a:t>to the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library: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000" dirty="0">
                <a:solidFill>
                  <a:srgbClr val="EFAA00"/>
                </a:solidFill>
                <a:latin typeface="Arial"/>
                <a:cs typeface="Arial"/>
              </a:rPr>
              <a:t>JCA </a:t>
            </a:r>
            <a:r>
              <a:rPr sz="1800" spc="-5" dirty="0">
                <a:latin typeface="Arial"/>
                <a:cs typeface="Arial"/>
              </a:rPr>
              <a:t>(</a:t>
            </a:r>
            <a:r>
              <a:rPr sz="1800" i="1" spc="-5" dirty="0">
                <a:latin typeface="Arial"/>
                <a:cs typeface="Arial"/>
              </a:rPr>
              <a:t>Java </a:t>
            </a:r>
            <a:r>
              <a:rPr sz="1800" i="1" spc="-10" dirty="0">
                <a:latin typeface="Arial"/>
                <a:cs typeface="Arial"/>
              </a:rPr>
              <a:t>Cryptography</a:t>
            </a:r>
            <a:r>
              <a:rPr sz="1800" i="1" spc="-13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Architecture</a:t>
            </a:r>
            <a:r>
              <a:rPr sz="1800" spc="-5" dirty="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marL="283210" marR="883285" indent="-181610">
              <a:lnSpc>
                <a:spcPct val="100000"/>
              </a:lnSpc>
              <a:spcBef>
                <a:spcPts val="420"/>
              </a:spcBef>
              <a:buClr>
                <a:srgbClr val="EFAA00"/>
              </a:buClr>
              <a:buFont typeface="Calibri"/>
              <a:buChar char=""/>
              <a:tabLst>
                <a:tab pos="283210" algn="l"/>
              </a:tabLst>
            </a:pPr>
            <a:r>
              <a:rPr sz="2000" dirty="0">
                <a:latin typeface="Arial"/>
                <a:cs typeface="Arial"/>
              </a:rPr>
              <a:t>Basic concepts, design </a:t>
            </a:r>
            <a:r>
              <a:rPr sz="2000" spc="-5" dirty="0">
                <a:latin typeface="Arial"/>
                <a:cs typeface="Arial"/>
              </a:rPr>
              <a:t>patterns, extensible architecture for </a:t>
            </a:r>
            <a:r>
              <a:rPr sz="2000" dirty="0">
                <a:latin typeface="Arial"/>
                <a:cs typeface="Arial"/>
              </a:rPr>
              <a:t>basic  concepts and one basic provider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(SUN)</a:t>
            </a:r>
            <a:endParaRPr sz="2000">
              <a:latin typeface="Arial"/>
              <a:cs typeface="Arial"/>
            </a:endParaRPr>
          </a:p>
          <a:p>
            <a:pPr marL="12700" marR="4701540" indent="88900">
              <a:lnSpc>
                <a:spcPts val="2900"/>
              </a:lnSpc>
              <a:spcBef>
                <a:spcPts val="100"/>
              </a:spcBef>
              <a:buClr>
                <a:srgbClr val="EFAA00"/>
              </a:buClr>
              <a:buFont typeface="Calibri"/>
              <a:buChar char=""/>
              <a:tabLst>
                <a:tab pos="283210" algn="l"/>
              </a:tabLst>
            </a:pPr>
            <a:r>
              <a:rPr sz="2000" spc="-5" dirty="0">
                <a:latin typeface="Arial"/>
                <a:cs typeface="Arial"/>
              </a:rPr>
              <a:t>Certificate </a:t>
            </a:r>
            <a:r>
              <a:rPr sz="2000" dirty="0">
                <a:latin typeface="Arial"/>
                <a:cs typeface="Arial"/>
              </a:rPr>
              <a:t>and </a:t>
            </a:r>
            <a:r>
              <a:rPr sz="2000" spc="-5" dirty="0">
                <a:latin typeface="Arial"/>
                <a:cs typeface="Arial"/>
              </a:rPr>
              <a:t>digital </a:t>
            </a:r>
            <a:r>
              <a:rPr sz="2000" dirty="0">
                <a:latin typeface="Arial"/>
                <a:cs typeface="Arial"/>
              </a:rPr>
              <a:t>signature  </a:t>
            </a:r>
            <a:r>
              <a:rPr sz="2000" dirty="0">
                <a:solidFill>
                  <a:srgbClr val="EFAA00"/>
                </a:solidFill>
                <a:latin typeface="Arial"/>
                <a:cs typeface="Arial"/>
              </a:rPr>
              <a:t>JCE </a:t>
            </a:r>
            <a:r>
              <a:rPr sz="1800" spc="-5" dirty="0">
                <a:latin typeface="Arial"/>
                <a:cs typeface="Arial"/>
              </a:rPr>
              <a:t>(Java </a:t>
            </a:r>
            <a:r>
              <a:rPr sz="1800" spc="-10" dirty="0">
                <a:latin typeface="Arial"/>
                <a:cs typeface="Arial"/>
              </a:rPr>
              <a:t>Cryptography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Extension)</a:t>
            </a:r>
            <a:endParaRPr sz="1800">
              <a:latin typeface="Arial"/>
              <a:cs typeface="Arial"/>
            </a:endParaRPr>
          </a:p>
          <a:p>
            <a:pPr marL="283210" marR="5080" indent="-181610">
              <a:lnSpc>
                <a:spcPct val="100000"/>
              </a:lnSpc>
              <a:spcBef>
                <a:spcPts val="240"/>
              </a:spcBef>
              <a:buClr>
                <a:srgbClr val="EFAA00"/>
              </a:buClr>
              <a:buFont typeface="Calibri"/>
              <a:buChar char=""/>
              <a:tabLst>
                <a:tab pos="283210" algn="l"/>
              </a:tabLst>
            </a:pPr>
            <a:r>
              <a:rPr sz="2000" dirty="0">
                <a:latin typeface="Arial"/>
                <a:cs typeface="Arial"/>
              </a:rPr>
              <a:t>A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JCA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extension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with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‘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strong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’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crypto </a:t>
            </a:r>
            <a:r>
              <a:rPr sz="2000" spc="-15" dirty="0">
                <a:latin typeface="Arial"/>
                <a:cs typeface="Arial"/>
              </a:rPr>
              <a:t>provider.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JCA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again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comes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two  parts: API </a:t>
            </a:r>
            <a:r>
              <a:rPr sz="2000" dirty="0">
                <a:latin typeface="Arial"/>
                <a:cs typeface="Arial"/>
              </a:rPr>
              <a:t>et</a:t>
            </a:r>
            <a:r>
              <a:rPr sz="2000" spc="-2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SPI</a:t>
            </a:r>
            <a:endParaRPr sz="2000">
              <a:latin typeface="Arial"/>
              <a:cs typeface="Arial"/>
            </a:endParaRPr>
          </a:p>
          <a:p>
            <a:pPr marL="283210" indent="-181610">
              <a:lnSpc>
                <a:spcPct val="100000"/>
              </a:lnSpc>
              <a:spcBef>
                <a:spcPts val="430"/>
              </a:spcBef>
              <a:buClr>
                <a:srgbClr val="EFAA00"/>
              </a:buClr>
              <a:buFont typeface="Calibri"/>
              <a:buChar char=""/>
              <a:tabLst>
                <a:tab pos="283210" algn="l"/>
              </a:tabLst>
            </a:pPr>
            <a:r>
              <a:rPr sz="2000" spc="-5" dirty="0">
                <a:latin typeface="Arial"/>
                <a:cs typeface="Arial"/>
              </a:rPr>
              <a:t>Encryption, </a:t>
            </a:r>
            <a:r>
              <a:rPr sz="2000" dirty="0">
                <a:latin typeface="Arial"/>
                <a:cs typeface="Arial"/>
              </a:rPr>
              <a:t>key generation and hash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functions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000" spc="-5" dirty="0">
                <a:solidFill>
                  <a:srgbClr val="EFAA00"/>
                </a:solidFill>
                <a:latin typeface="Arial"/>
                <a:cs typeface="Arial"/>
              </a:rPr>
              <a:t>SPI </a:t>
            </a:r>
            <a:r>
              <a:rPr sz="1800" i="1" spc="-5" dirty="0">
                <a:latin typeface="Arial"/>
                <a:cs typeface="Arial"/>
              </a:rPr>
              <a:t>(Service </a:t>
            </a:r>
            <a:r>
              <a:rPr sz="1800" i="1" spc="-10" dirty="0">
                <a:latin typeface="Arial"/>
                <a:cs typeface="Arial"/>
              </a:rPr>
              <a:t>Provider </a:t>
            </a:r>
            <a:r>
              <a:rPr sz="1800" i="1" spc="-5" dirty="0">
                <a:latin typeface="Arial"/>
                <a:cs typeface="Arial"/>
              </a:rPr>
              <a:t>Interface) </a:t>
            </a:r>
            <a:r>
              <a:rPr sz="1800" spc="-5" dirty="0">
                <a:latin typeface="Arial"/>
                <a:cs typeface="Arial"/>
              </a:rPr>
              <a:t>for </a:t>
            </a:r>
            <a:r>
              <a:rPr sz="1800" spc="-10" dirty="0">
                <a:latin typeface="Arial"/>
                <a:cs typeface="Arial"/>
              </a:rPr>
              <a:t>implementing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providers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92E36D65-5369-4427-97DD-786056F4D3ED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Security</a:t>
            </a:r>
            <a:r>
              <a:rPr spc="-90" dirty="0"/>
              <a:t> </a:t>
            </a:r>
            <a:r>
              <a:rPr spc="-5" dirty="0"/>
              <a:t>Provider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22909" y="6637242"/>
            <a:ext cx="1682114" cy="132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>
                <a:solidFill>
                  <a:srgbClr val="FFFFFF"/>
                </a:solidFill>
                <a:latin typeface="Arial"/>
                <a:cs typeface="Arial"/>
              </a:rPr>
              <a:t>© 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2016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SAP AG. All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rights</a:t>
            </a:r>
            <a:r>
              <a:rPr sz="8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reserved.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1150" y="1690370"/>
            <a:ext cx="6934834" cy="4246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A </a:t>
            </a:r>
            <a:r>
              <a:rPr sz="1800" b="1" spc="-5" dirty="0">
                <a:latin typeface="Arial"/>
                <a:cs typeface="Arial"/>
              </a:rPr>
              <a:t>security provider is an </a:t>
            </a:r>
            <a:r>
              <a:rPr sz="2000" b="1" spc="-5" dirty="0">
                <a:solidFill>
                  <a:srgbClr val="EFAA00"/>
                </a:solidFill>
                <a:latin typeface="Arial"/>
                <a:cs typeface="Arial"/>
              </a:rPr>
              <a:t>implementation </a:t>
            </a:r>
            <a:r>
              <a:rPr sz="2000" b="1" dirty="0">
                <a:solidFill>
                  <a:srgbClr val="EFAA00"/>
                </a:solidFill>
                <a:latin typeface="Arial"/>
                <a:cs typeface="Arial"/>
              </a:rPr>
              <a:t>of a set </a:t>
            </a:r>
            <a:r>
              <a:rPr sz="2000" b="1" spc="-5" dirty="0">
                <a:solidFill>
                  <a:srgbClr val="EFAA00"/>
                </a:solidFill>
                <a:latin typeface="Arial"/>
                <a:cs typeface="Arial"/>
              </a:rPr>
              <a:t>of </a:t>
            </a:r>
            <a:r>
              <a:rPr sz="2000" b="1" dirty="0">
                <a:solidFill>
                  <a:srgbClr val="EFAA00"/>
                </a:solidFill>
                <a:latin typeface="Arial"/>
                <a:cs typeface="Arial"/>
              </a:rPr>
              <a:t>security  </a:t>
            </a:r>
            <a:r>
              <a:rPr sz="2000" b="1" spc="-5" dirty="0">
                <a:solidFill>
                  <a:srgbClr val="EFAA00"/>
                </a:solidFill>
                <a:latin typeface="Arial"/>
                <a:cs typeface="Arial"/>
              </a:rPr>
              <a:t>mechanisms </a:t>
            </a:r>
            <a:r>
              <a:rPr sz="1800" b="1" spc="-5" dirty="0">
                <a:latin typeface="Arial"/>
                <a:cs typeface="Arial"/>
              </a:rPr>
              <a:t>compliant </a:t>
            </a:r>
            <a:r>
              <a:rPr sz="1800" b="1" dirty="0">
                <a:latin typeface="Arial"/>
                <a:cs typeface="Arial"/>
              </a:rPr>
              <a:t>with the </a:t>
            </a:r>
            <a:r>
              <a:rPr sz="1800" b="1" spc="-5" dirty="0">
                <a:latin typeface="Arial"/>
                <a:cs typeface="Arial"/>
              </a:rPr>
              <a:t>JCA and JCE</a:t>
            </a:r>
            <a:r>
              <a:rPr sz="1800" b="1" spc="-265" dirty="0">
                <a:latin typeface="Arial"/>
                <a:cs typeface="Arial"/>
              </a:rPr>
              <a:t> </a:t>
            </a:r>
            <a:r>
              <a:rPr sz="1800" b="1" spc="-20" dirty="0">
                <a:latin typeface="Arial"/>
                <a:cs typeface="Arial"/>
              </a:rPr>
              <a:t>APIs</a:t>
            </a:r>
            <a:endParaRPr sz="1800">
              <a:latin typeface="Arial"/>
              <a:cs typeface="Arial"/>
            </a:endParaRPr>
          </a:p>
          <a:p>
            <a:pPr marL="12700" marR="1096010">
              <a:lnSpc>
                <a:spcPts val="3790"/>
              </a:lnSpc>
              <a:spcBef>
                <a:spcPts val="385"/>
              </a:spcBef>
            </a:pPr>
            <a:r>
              <a:rPr sz="1800" b="1" spc="-15" dirty="0">
                <a:latin typeface="Arial"/>
                <a:cs typeface="Arial"/>
              </a:rPr>
              <a:t>ORACLE </a:t>
            </a:r>
            <a:r>
              <a:rPr sz="1800" b="1" spc="-5" dirty="0">
                <a:latin typeface="Arial"/>
                <a:cs typeface="Arial"/>
              </a:rPr>
              <a:t>provides </a:t>
            </a:r>
            <a:r>
              <a:rPr sz="1800" b="1" dirty="0">
                <a:latin typeface="Arial"/>
                <a:cs typeface="Arial"/>
              </a:rPr>
              <a:t>a </a:t>
            </a:r>
            <a:r>
              <a:rPr sz="1800" b="1" spc="-5" dirty="0">
                <a:latin typeface="Arial"/>
                <a:cs typeface="Arial"/>
              </a:rPr>
              <a:t>security provider used by default  </a:t>
            </a:r>
            <a:r>
              <a:rPr sz="1800" b="1" spc="-5" dirty="0">
                <a:solidFill>
                  <a:srgbClr val="EFAA00"/>
                </a:solidFill>
                <a:latin typeface="Arial"/>
                <a:cs typeface="Arial"/>
              </a:rPr>
              <a:t>Existing</a:t>
            </a:r>
            <a:r>
              <a:rPr sz="1800" b="1" spc="-75" dirty="0">
                <a:solidFill>
                  <a:srgbClr val="EFAA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EFAA00"/>
                </a:solidFill>
                <a:latin typeface="Arial"/>
                <a:cs typeface="Arial"/>
              </a:rPr>
              <a:t>provider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IAIK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specification</a:t>
            </a:r>
            <a:endParaRPr sz="1800">
              <a:latin typeface="Arial"/>
              <a:cs typeface="Arial"/>
            </a:endParaRPr>
          </a:p>
          <a:p>
            <a:pPr marL="283210" indent="-181610">
              <a:lnSpc>
                <a:spcPct val="100000"/>
              </a:lnSpc>
              <a:spcBef>
                <a:spcPts val="409"/>
              </a:spcBef>
              <a:buClr>
                <a:srgbClr val="EFAA00"/>
              </a:buClr>
              <a:buFont typeface="Calibri"/>
              <a:buChar char=""/>
              <a:tabLst>
                <a:tab pos="283210" algn="l"/>
              </a:tabLst>
            </a:pPr>
            <a:r>
              <a:rPr sz="1600" u="sng" spc="-5" dirty="0">
                <a:solidFill>
                  <a:srgbClr val="666666"/>
                </a:solidFill>
                <a:latin typeface="Arial"/>
                <a:cs typeface="Arial"/>
                <a:hlinkClick r:id="rId2"/>
              </a:rPr>
              <a:t>http://jce.iaik.tugraz.at/products/01_jce/features/algorithms/index.php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EFAA00"/>
              </a:buClr>
              <a:buFont typeface="Calibri"/>
              <a:buChar char=""/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EFAA00"/>
              </a:buClr>
              <a:buFont typeface="Calibri"/>
              <a:buChar char=""/>
            </a:pP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Bouncycastle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specification</a:t>
            </a:r>
            <a:endParaRPr sz="1800">
              <a:latin typeface="Arial"/>
              <a:cs typeface="Arial"/>
            </a:endParaRPr>
          </a:p>
          <a:p>
            <a:pPr marL="283210" indent="-181610">
              <a:lnSpc>
                <a:spcPct val="100000"/>
              </a:lnSpc>
              <a:spcBef>
                <a:spcPts val="420"/>
              </a:spcBef>
              <a:buClr>
                <a:srgbClr val="EFAA00"/>
              </a:buClr>
              <a:buFont typeface="Calibri"/>
              <a:buChar char=""/>
              <a:tabLst>
                <a:tab pos="283210" algn="l"/>
              </a:tabLst>
            </a:pPr>
            <a:r>
              <a:rPr sz="1600" u="sng" spc="-10" dirty="0">
                <a:solidFill>
                  <a:srgbClr val="666666"/>
                </a:solidFill>
                <a:latin typeface="Arial"/>
                <a:cs typeface="Arial"/>
                <a:hlinkClick r:id="rId3"/>
              </a:rPr>
              <a:t>http://www.bouncycastle.org/specifications.html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EFAA00"/>
              </a:buClr>
              <a:buFont typeface="Calibri"/>
              <a:buChar char=""/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800" spc="-10" dirty="0">
                <a:latin typeface="Arial"/>
                <a:cs typeface="Arial"/>
              </a:rPr>
              <a:t>Cryptix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specification</a:t>
            </a:r>
            <a:endParaRPr sz="1800">
              <a:latin typeface="Arial"/>
              <a:cs typeface="Arial"/>
            </a:endParaRPr>
          </a:p>
          <a:p>
            <a:pPr marL="283210" indent="-181610">
              <a:lnSpc>
                <a:spcPct val="100000"/>
              </a:lnSpc>
              <a:spcBef>
                <a:spcPts val="420"/>
              </a:spcBef>
              <a:buClr>
                <a:srgbClr val="EFAA00"/>
              </a:buClr>
              <a:buFont typeface="Calibri"/>
              <a:buChar char=""/>
              <a:tabLst>
                <a:tab pos="283210" algn="l"/>
              </a:tabLst>
            </a:pPr>
            <a:r>
              <a:rPr sz="1600" u="sng" spc="-10" dirty="0">
                <a:solidFill>
                  <a:srgbClr val="666666"/>
                </a:solidFill>
                <a:latin typeface="Arial"/>
                <a:cs typeface="Arial"/>
                <a:hlinkClick r:id="rId4"/>
              </a:rPr>
              <a:t>http://www.cryptix.org/products/jce/index.html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F277EEF7-89A3-41E9-9508-531E844B0F87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Import </a:t>
            </a:r>
            <a:r>
              <a:rPr dirty="0"/>
              <a:t>a </a:t>
            </a:r>
            <a:r>
              <a:rPr spc="-5" dirty="0"/>
              <a:t>security</a:t>
            </a:r>
            <a:r>
              <a:rPr spc="-70" dirty="0"/>
              <a:t> </a:t>
            </a:r>
            <a:r>
              <a:rPr spc="-5" dirty="0"/>
              <a:t>provider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22909" y="6637242"/>
            <a:ext cx="1682114" cy="132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>
                <a:solidFill>
                  <a:srgbClr val="FFFFFF"/>
                </a:solidFill>
                <a:latin typeface="Arial"/>
                <a:cs typeface="Arial"/>
              </a:rPr>
              <a:t>© 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2016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SAP AG. All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rights</a:t>
            </a:r>
            <a:r>
              <a:rPr sz="8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reserved.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6719" y="1690370"/>
            <a:ext cx="7674609" cy="2015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Courier New"/>
                <a:cs typeface="Courier New"/>
              </a:rPr>
              <a:t>import</a:t>
            </a:r>
            <a:r>
              <a:rPr sz="1800" b="1" spc="75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org.bouncycastle.jce.provider.*;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1800" b="1" spc="-5" dirty="0">
                <a:latin typeface="Courier New"/>
                <a:cs typeface="Courier New"/>
              </a:rPr>
              <a:t>...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marL="392430" marR="5080" indent="-379730">
              <a:lnSpc>
                <a:spcPct val="100000"/>
              </a:lnSpc>
            </a:pPr>
            <a:r>
              <a:rPr sz="1800" b="1" spc="-5" dirty="0">
                <a:latin typeface="Courier New"/>
                <a:cs typeface="Courier New"/>
              </a:rPr>
              <a:t>Provider prov = new  org.bouncycastle.jce.provider.BouncyCastleProvider();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Courier New"/>
                <a:cs typeface="Courier New"/>
              </a:rPr>
              <a:t>Security.addProvider(prov);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962266DB-778B-40F7-8BB2-4F88CEAE2014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Create </a:t>
            </a:r>
            <a:r>
              <a:rPr dirty="0"/>
              <a:t>a </a:t>
            </a:r>
            <a:r>
              <a:rPr spc="-5" dirty="0"/>
              <a:t>Cipher</a:t>
            </a:r>
            <a:r>
              <a:rPr spc="-85" dirty="0"/>
              <a:t> </a:t>
            </a:r>
            <a:r>
              <a:rPr spc="-5" dirty="0"/>
              <a:t>Engine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5" name="object 5"/>
          <p:cNvSpPr txBox="1"/>
          <p:nvPr/>
        </p:nvSpPr>
        <p:spPr>
          <a:xfrm>
            <a:off x="311150" y="1690370"/>
            <a:ext cx="7066280" cy="182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Courier New"/>
                <a:cs typeface="Courier New"/>
              </a:rPr>
              <a:t>// get a cipher instance with the default</a:t>
            </a:r>
            <a:r>
              <a:rPr sz="1800" b="1" spc="95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provider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1400" b="1" spc="-5" dirty="0">
                <a:latin typeface="Courier New"/>
                <a:cs typeface="Courier New"/>
              </a:rPr>
              <a:t>Cipher aCipherInstance =</a:t>
            </a:r>
            <a:r>
              <a:rPr sz="1400" b="1" spc="18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Cipher.getInstance(“&lt;AlgorithName&gt;”);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Courier New"/>
                <a:cs typeface="Courier New"/>
              </a:rPr>
              <a:t>// get a DES cipher instance with the</a:t>
            </a:r>
            <a:r>
              <a:rPr sz="1800" b="1" spc="95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bouncycastle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Cipher aCipherInstance = Cipher.getInstance(“&lt;AlgorithmName&gt;”, new  BouncyCastleProvider()));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0EE9A7FB-B64C-4410-A039-3572D5C2DE1C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05410">
              <a:lnSpc>
                <a:spcPct val="100000"/>
              </a:lnSpc>
            </a:pPr>
            <a:r>
              <a:rPr spc="-5" dirty="0"/>
              <a:t>Generate </a:t>
            </a:r>
            <a:r>
              <a:rPr dirty="0"/>
              <a:t>a </a:t>
            </a:r>
            <a:r>
              <a:rPr spc="-5" dirty="0"/>
              <a:t>symetric</a:t>
            </a:r>
            <a:r>
              <a:rPr spc="-80" dirty="0"/>
              <a:t> </a:t>
            </a:r>
            <a:r>
              <a:rPr spc="-5" dirty="0"/>
              <a:t>key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5" name="object 5"/>
          <p:cNvSpPr txBox="1"/>
          <p:nvPr/>
        </p:nvSpPr>
        <p:spPr>
          <a:xfrm>
            <a:off x="445769" y="1873250"/>
            <a:ext cx="3454400" cy="299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Courier New"/>
                <a:cs typeface="Courier New"/>
              </a:rPr>
              <a:t>// Generates a secret key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5769" y="2353309"/>
            <a:ext cx="5142230" cy="267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KeyGenerator </a:t>
            </a:r>
            <a:r>
              <a:rPr sz="1600" b="1" spc="-10" dirty="0">
                <a:latin typeface="Courier New"/>
                <a:cs typeface="Courier New"/>
              </a:rPr>
              <a:t>kg </a:t>
            </a:r>
            <a:r>
              <a:rPr sz="1600" b="1" spc="-5" dirty="0">
                <a:latin typeface="Courier New"/>
                <a:cs typeface="Courier New"/>
              </a:rPr>
              <a:t>=</a:t>
            </a:r>
            <a:r>
              <a:rPr sz="1600" b="1" spc="3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KeyGenerator.getInstance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85485" y="2353309"/>
            <a:ext cx="2341245" cy="267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("&lt;AlgoritmName&gt;");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5769" y="2802890"/>
            <a:ext cx="4045585" cy="267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SecretKey </a:t>
            </a:r>
            <a:r>
              <a:rPr sz="1600" b="1" spc="-10" dirty="0">
                <a:latin typeface="Courier New"/>
                <a:cs typeface="Courier New"/>
              </a:rPr>
              <a:t>sk </a:t>
            </a:r>
            <a:r>
              <a:rPr sz="1600" b="1" spc="-5" dirty="0">
                <a:latin typeface="Courier New"/>
                <a:cs typeface="Courier New"/>
              </a:rPr>
              <a:t>= kg.generateKey</a:t>
            </a:r>
            <a:r>
              <a:rPr sz="1600" b="1" spc="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();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C4B8D07E-523B-49D6-BB52-04CE16B9EAD4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05410">
              <a:lnSpc>
                <a:spcPct val="100000"/>
              </a:lnSpc>
            </a:pPr>
            <a:r>
              <a:rPr spc="-5" dirty="0"/>
              <a:t>Generate </a:t>
            </a:r>
            <a:r>
              <a:rPr dirty="0"/>
              <a:t>a </a:t>
            </a:r>
            <a:r>
              <a:rPr spc="-5" dirty="0"/>
              <a:t>asymetric </a:t>
            </a:r>
            <a:r>
              <a:rPr spc="-10" dirty="0"/>
              <a:t>key</a:t>
            </a:r>
            <a:r>
              <a:rPr spc="-65" dirty="0"/>
              <a:t> </a:t>
            </a:r>
            <a:r>
              <a:rPr spc="-5" dirty="0"/>
              <a:t>pair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3859" y="2697479"/>
            <a:ext cx="2905760" cy="299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Courier New"/>
                <a:cs typeface="Courier New"/>
              </a:rPr>
              <a:t>KeyPairGenerator</a:t>
            </a:r>
            <a:r>
              <a:rPr sz="1800" b="1" spc="-10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kpg;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3859" y="3177540"/>
            <a:ext cx="4688840" cy="299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Courier New"/>
                <a:cs typeface="Courier New"/>
              </a:rPr>
              <a:t>kpg =</a:t>
            </a:r>
            <a:r>
              <a:rPr sz="1800" b="1" spc="45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KeyPairGenerator.getInstance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04460" y="3177540"/>
            <a:ext cx="1259840" cy="299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Courier New"/>
                <a:cs typeface="Courier New"/>
              </a:rPr>
              <a:t>(‘‘RSA’’,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76060" y="3177540"/>
            <a:ext cx="1259840" cy="299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Courier New"/>
                <a:cs typeface="Courier New"/>
              </a:rPr>
              <a:t>‘‘SUN’’);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3859" y="3657600"/>
            <a:ext cx="7020559" cy="173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Courier New"/>
                <a:cs typeface="Courier New"/>
              </a:rPr>
              <a:t>KeyPair kp = kpg.getKeyPair</a:t>
            </a:r>
            <a:r>
              <a:rPr sz="1800" b="1" spc="25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();</a:t>
            </a:r>
            <a:endParaRPr sz="1800">
              <a:latin typeface="Courier New"/>
              <a:cs typeface="Courier New"/>
            </a:endParaRPr>
          </a:p>
          <a:p>
            <a:pPr marL="12700" marR="2473960">
              <a:lnSpc>
                <a:spcPct val="175000"/>
              </a:lnSpc>
            </a:pPr>
            <a:r>
              <a:rPr sz="1800" b="1" spc="-5" dirty="0">
                <a:latin typeface="Courier New"/>
                <a:cs typeface="Courier New"/>
              </a:rPr>
              <a:t>PublicKey pk = kp.getPublic();  byte[] theKey = pk.getEncoded</a:t>
            </a:r>
            <a:r>
              <a:rPr sz="1800" b="1" spc="30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();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1800" b="1" spc="-5" dirty="0">
                <a:latin typeface="Courier New"/>
                <a:cs typeface="Courier New"/>
              </a:rPr>
              <a:t>System.out.println (‘‘The public key is</a:t>
            </a:r>
            <a:r>
              <a:rPr sz="1800" b="1" spc="114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’’+theKey);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66280" y="2184400"/>
            <a:ext cx="95186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P</a:t>
            </a:r>
            <a:r>
              <a:rPr sz="1800" b="1" spc="-15" dirty="0">
                <a:latin typeface="Arial"/>
                <a:cs typeface="Arial"/>
              </a:rPr>
              <a:t>r</a:t>
            </a:r>
            <a:r>
              <a:rPr sz="1800" b="1" spc="5" dirty="0">
                <a:latin typeface="Arial"/>
                <a:cs typeface="Arial"/>
              </a:rPr>
              <a:t>o</a:t>
            </a:r>
            <a:r>
              <a:rPr sz="1800" b="1" spc="-15" dirty="0">
                <a:latin typeface="Arial"/>
                <a:cs typeface="Arial"/>
              </a:rPr>
              <a:t>v</a:t>
            </a:r>
            <a:r>
              <a:rPr sz="1800" b="1" spc="5" dirty="0">
                <a:latin typeface="Arial"/>
                <a:cs typeface="Arial"/>
              </a:rPr>
              <a:t>i</a:t>
            </a:r>
            <a:r>
              <a:rPr sz="1800" b="1" spc="-5" dirty="0">
                <a:latin typeface="Arial"/>
                <a:cs typeface="Arial"/>
              </a:rPr>
              <a:t>der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71950" y="2184400"/>
            <a:ext cx="122555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0" dirty="0">
                <a:latin typeface="Arial"/>
                <a:cs typeface="Arial"/>
              </a:rPr>
              <a:t>Algorithme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700270" y="2519679"/>
            <a:ext cx="723900" cy="525780"/>
          </a:xfrm>
          <a:custGeom>
            <a:avLst/>
            <a:gdLst/>
            <a:ahLst/>
            <a:cxnLst/>
            <a:rect l="l" t="t" r="r" b="b"/>
            <a:pathLst>
              <a:path w="723900" h="525780">
                <a:moveTo>
                  <a:pt x="0" y="0"/>
                </a:moveTo>
                <a:lnTo>
                  <a:pt x="723900" y="525780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70829" y="2978150"/>
            <a:ext cx="167640" cy="151130"/>
          </a:xfrm>
          <a:custGeom>
            <a:avLst/>
            <a:gdLst/>
            <a:ahLst/>
            <a:cxnLst/>
            <a:rect l="l" t="t" r="r" b="b"/>
            <a:pathLst>
              <a:path w="167639" h="151130">
                <a:moveTo>
                  <a:pt x="88900" y="0"/>
                </a:moveTo>
                <a:lnTo>
                  <a:pt x="93980" y="96520"/>
                </a:lnTo>
                <a:lnTo>
                  <a:pt x="0" y="121920"/>
                </a:lnTo>
                <a:lnTo>
                  <a:pt x="167640" y="151129"/>
                </a:lnTo>
                <a:lnTo>
                  <a:pt x="88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51650" y="2520950"/>
            <a:ext cx="439420" cy="500380"/>
          </a:xfrm>
          <a:custGeom>
            <a:avLst/>
            <a:gdLst/>
            <a:ahLst/>
            <a:cxnLst/>
            <a:rect l="l" t="t" r="r" b="b"/>
            <a:pathLst>
              <a:path w="439420" h="500380">
                <a:moveTo>
                  <a:pt x="439420" y="0"/>
                </a:moveTo>
                <a:lnTo>
                  <a:pt x="0" y="500379"/>
                </a:lnTo>
              </a:path>
            </a:pathLst>
          </a:custGeom>
          <a:ln w="506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57669" y="2964179"/>
            <a:ext cx="157480" cy="165100"/>
          </a:xfrm>
          <a:custGeom>
            <a:avLst/>
            <a:gdLst/>
            <a:ahLst/>
            <a:cxnLst/>
            <a:rect l="l" t="t" r="r" b="b"/>
            <a:pathLst>
              <a:path w="157479" h="165100">
                <a:moveTo>
                  <a:pt x="43179" y="0"/>
                </a:moveTo>
                <a:lnTo>
                  <a:pt x="0" y="165100"/>
                </a:lnTo>
                <a:lnTo>
                  <a:pt x="157479" y="100330"/>
                </a:lnTo>
                <a:lnTo>
                  <a:pt x="60959" y="95250"/>
                </a:lnTo>
                <a:lnTo>
                  <a:pt x="431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C04B09E8-3D14-47C6-8F59-27E7A292834E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05410">
              <a:lnSpc>
                <a:spcPct val="100000"/>
              </a:lnSpc>
            </a:pPr>
            <a:r>
              <a:rPr spc="-10" dirty="0"/>
              <a:t>Encrypt</a:t>
            </a:r>
            <a:r>
              <a:rPr spc="-60" dirty="0"/>
              <a:t> </a:t>
            </a:r>
            <a:r>
              <a:rPr spc="-5" dirty="0"/>
              <a:t>data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5" name="object 5"/>
          <p:cNvSpPr txBox="1"/>
          <p:nvPr/>
        </p:nvSpPr>
        <p:spPr>
          <a:xfrm>
            <a:off x="403859" y="1431290"/>
            <a:ext cx="5389880" cy="1648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// Creates the</a:t>
            </a:r>
            <a:r>
              <a:rPr sz="1600" b="1" spc="-2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Cipher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Cipher c =</a:t>
            </a:r>
            <a:r>
              <a:rPr sz="1600" b="1" spc="5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Cipher.getInstance("DES");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// Initialises the cipher with the key ‘ k</a:t>
            </a:r>
            <a:r>
              <a:rPr sz="1600" b="1" spc="6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’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Courier New"/>
                <a:cs typeface="Courier New"/>
              </a:rPr>
              <a:t>c.init(Cipher.ENCRYPT_MODE,</a:t>
            </a:r>
            <a:r>
              <a:rPr sz="1800" b="1" spc="35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k);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27420" y="3260090"/>
            <a:ext cx="985519" cy="299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Courier New"/>
                <a:cs typeface="Courier New"/>
              </a:rPr>
              <a:t>message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3859" y="3104642"/>
            <a:ext cx="5511800" cy="935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779"/>
              </a:lnSpc>
            </a:pPr>
            <a:r>
              <a:rPr sz="1800" b="1" spc="-5" dirty="0">
                <a:latin typeface="Courier New"/>
                <a:cs typeface="Courier New"/>
              </a:rPr>
              <a:t>// This byte array contains the original  byte[] message =</a:t>
            </a:r>
            <a:r>
              <a:rPr sz="1800" b="1" spc="-15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{...}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3859" y="4220209"/>
            <a:ext cx="6334760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Courier New"/>
                <a:cs typeface="Courier New"/>
              </a:rPr>
              <a:t>// Encrypts the</a:t>
            </a:r>
            <a:r>
              <a:rPr sz="1800" b="1" spc="-10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message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Courier New"/>
                <a:cs typeface="Courier New"/>
              </a:rPr>
              <a:t>byte[] encryptedMessage = c.doFinal</a:t>
            </a:r>
            <a:r>
              <a:rPr sz="1800" b="1" spc="95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(message);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9C705941-3355-4C1A-B3A4-FA116B2CB294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05410">
              <a:lnSpc>
                <a:spcPct val="100000"/>
              </a:lnSpc>
            </a:pPr>
            <a:r>
              <a:rPr spc="-10" dirty="0"/>
              <a:t>Decrypt</a:t>
            </a:r>
            <a:r>
              <a:rPr spc="-60" dirty="0"/>
              <a:t> </a:t>
            </a:r>
            <a:r>
              <a:rPr spc="-5" dirty="0"/>
              <a:t>data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5" name="object 5"/>
          <p:cNvSpPr txBox="1"/>
          <p:nvPr/>
        </p:nvSpPr>
        <p:spPr>
          <a:xfrm>
            <a:off x="403859" y="1736090"/>
            <a:ext cx="4658360" cy="1616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// Creates the</a:t>
            </a:r>
            <a:r>
              <a:rPr sz="1600" b="1" spc="-2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Cipher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Cipher c =</a:t>
            </a:r>
            <a:r>
              <a:rPr sz="1600" b="1" spc="5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Cipher.getInstance("DES");</a:t>
            </a:r>
            <a:endParaRPr sz="1600">
              <a:latin typeface="Courier New"/>
              <a:cs typeface="Courier New"/>
            </a:endParaRPr>
          </a:p>
          <a:p>
            <a:pPr marL="12700" marR="5080">
              <a:lnSpc>
                <a:spcPct val="184400"/>
              </a:lnSpc>
            </a:pPr>
            <a:r>
              <a:rPr sz="1600" b="1" spc="-5" dirty="0">
                <a:latin typeface="Courier New"/>
                <a:cs typeface="Courier New"/>
              </a:rPr>
              <a:t>// Initialises the cipher with the key  c.init(Cipher.DECRYPT_MODE,</a:t>
            </a:r>
            <a:r>
              <a:rPr sz="1600" b="1" spc="4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k);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3859" y="3533140"/>
            <a:ext cx="5024120" cy="267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// This byte array contains the</a:t>
            </a:r>
            <a:r>
              <a:rPr sz="1600" b="1" spc="6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encrypted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24500" y="3533140"/>
            <a:ext cx="878840" cy="267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message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3859" y="3982720"/>
            <a:ext cx="6731000" cy="1167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byte[] encryptedMessage =</a:t>
            </a:r>
            <a:r>
              <a:rPr sz="1600" b="1" spc="2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...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// cipher the</a:t>
            </a:r>
            <a:r>
              <a:rPr sz="1600" b="1" spc="-2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message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byte[] clearTextMessage = c.doFinal</a:t>
            </a:r>
            <a:r>
              <a:rPr sz="1600" b="1" spc="14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(encryptedMessage);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E6A79C0C-2F1D-4834-8EA6-C17EBCFF9582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410">
              <a:lnSpc>
                <a:spcPct val="100000"/>
              </a:lnSpc>
            </a:pPr>
            <a:r>
              <a:rPr spc="-5" dirty="0"/>
              <a:t>Key</a:t>
            </a:r>
            <a:r>
              <a:rPr spc="-65" dirty="0"/>
              <a:t> </a:t>
            </a:r>
            <a:r>
              <a:rPr spc="-10" dirty="0"/>
              <a:t>management</a:t>
            </a:r>
          </a:p>
          <a:p>
            <a:pPr marL="105410">
              <a:lnSpc>
                <a:spcPct val="100000"/>
              </a:lnSpc>
            </a:pPr>
            <a:r>
              <a:rPr sz="2000" spc="-5" dirty="0"/>
              <a:t>KeyStore</a:t>
            </a:r>
            <a:endParaRPr sz="200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5" name="object 5"/>
          <p:cNvSpPr txBox="1"/>
          <p:nvPr/>
        </p:nvSpPr>
        <p:spPr>
          <a:xfrm>
            <a:off x="403859" y="1737359"/>
            <a:ext cx="7903845" cy="3681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Problem: </a:t>
            </a:r>
            <a:r>
              <a:rPr sz="2000" b="1" dirty="0">
                <a:latin typeface="Arial"/>
                <a:cs typeface="Arial"/>
              </a:rPr>
              <a:t>how do we </a:t>
            </a:r>
            <a:r>
              <a:rPr sz="2000" b="1" spc="-5" dirty="0">
                <a:latin typeface="Arial"/>
                <a:cs typeface="Arial"/>
              </a:rPr>
              <a:t>store </a:t>
            </a:r>
            <a:r>
              <a:rPr sz="2000" b="1" dirty="0">
                <a:latin typeface="Arial"/>
                <a:cs typeface="Arial"/>
              </a:rPr>
              <a:t>a key </a:t>
            </a:r>
            <a:r>
              <a:rPr sz="2000" b="1" spc="-5" dirty="0">
                <a:latin typeface="Arial"/>
                <a:cs typeface="Arial"/>
              </a:rPr>
              <a:t>on </a:t>
            </a:r>
            <a:r>
              <a:rPr sz="2000" b="1" dirty="0">
                <a:latin typeface="Arial"/>
                <a:cs typeface="Arial"/>
              </a:rPr>
              <a:t>the </a:t>
            </a:r>
            <a:r>
              <a:rPr sz="2000" b="1" spc="-5" dirty="0">
                <a:latin typeface="Arial"/>
                <a:cs typeface="Arial"/>
              </a:rPr>
              <a:t>disk</a:t>
            </a:r>
            <a:r>
              <a:rPr sz="2000" b="1" spc="-7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?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1800" spc="-10" dirty="0">
                <a:latin typeface="Arial"/>
                <a:cs typeface="Arial"/>
              </a:rPr>
              <a:t>Method </a:t>
            </a:r>
            <a:r>
              <a:rPr sz="1800" spc="-5" dirty="0">
                <a:latin typeface="Courier New"/>
                <a:cs typeface="Courier New"/>
              </a:rPr>
              <a:t>getEncoded </a:t>
            </a:r>
            <a:r>
              <a:rPr sz="1800" spc="-5" dirty="0">
                <a:latin typeface="Arial"/>
                <a:cs typeface="Arial"/>
              </a:rPr>
              <a:t>of class </a:t>
            </a:r>
            <a:r>
              <a:rPr sz="1800" spc="-5" dirty="0">
                <a:latin typeface="Courier New"/>
                <a:cs typeface="Courier New"/>
              </a:rPr>
              <a:t>Key</a:t>
            </a:r>
            <a:r>
              <a:rPr sz="1800" spc="-66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Arial"/>
                <a:cs typeface="Arial"/>
              </a:rPr>
              <a:t>produces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400" spc="-5" dirty="0">
                <a:latin typeface="Courier New"/>
                <a:cs typeface="Courier New"/>
              </a:rPr>
              <a:t>byte[]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800" spc="-10" dirty="0">
                <a:latin typeface="Arial"/>
                <a:cs typeface="Arial"/>
              </a:rPr>
              <a:t>Classes </a:t>
            </a:r>
            <a:r>
              <a:rPr sz="1400" spc="-5" dirty="0">
                <a:latin typeface="Courier New"/>
                <a:cs typeface="Courier New"/>
              </a:rPr>
              <a:t>KeyFactory </a:t>
            </a:r>
            <a:r>
              <a:rPr sz="1800" spc="-5" dirty="0">
                <a:latin typeface="Arial"/>
                <a:cs typeface="Arial"/>
              </a:rPr>
              <a:t>and </a:t>
            </a:r>
            <a:r>
              <a:rPr sz="1400" spc="-5" dirty="0">
                <a:latin typeface="Courier New"/>
                <a:cs typeface="Courier New"/>
              </a:rPr>
              <a:t>SecretKeyFactory </a:t>
            </a:r>
            <a:r>
              <a:rPr sz="1800" spc="-10" dirty="0">
                <a:latin typeface="Arial"/>
                <a:cs typeface="Arial"/>
              </a:rPr>
              <a:t>pour </a:t>
            </a:r>
            <a:r>
              <a:rPr sz="1800" spc="-5" dirty="0">
                <a:latin typeface="Arial"/>
                <a:cs typeface="Arial"/>
              </a:rPr>
              <a:t>the reverse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operation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class</a:t>
            </a:r>
            <a:r>
              <a:rPr sz="2000" b="1" spc="-85" dirty="0">
                <a:latin typeface="Arial"/>
                <a:cs typeface="Arial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java.security.KeyStore</a:t>
            </a:r>
            <a:endParaRPr sz="1800">
              <a:latin typeface="Courier New"/>
              <a:cs typeface="Courier New"/>
            </a:endParaRPr>
          </a:p>
          <a:p>
            <a:pPr marL="12700" marR="5080">
              <a:lnSpc>
                <a:spcPct val="100000"/>
              </a:lnSpc>
              <a:spcBef>
                <a:spcPts val="500"/>
              </a:spcBef>
            </a:pPr>
            <a:r>
              <a:rPr sz="1800" spc="-5" dirty="0">
                <a:latin typeface="Arial"/>
                <a:cs typeface="Arial"/>
              </a:rPr>
              <a:t>Can </a:t>
            </a:r>
            <a:r>
              <a:rPr sz="1800" spc="-10" dirty="0">
                <a:latin typeface="Arial"/>
                <a:cs typeface="Arial"/>
              </a:rPr>
              <a:t>be </a:t>
            </a:r>
            <a:r>
              <a:rPr sz="1800" spc="-5" dirty="0">
                <a:latin typeface="Arial"/>
                <a:cs typeface="Arial"/>
              </a:rPr>
              <a:t>stored or read from the </a:t>
            </a:r>
            <a:r>
              <a:rPr sz="1800" spc="-10" dirty="0">
                <a:latin typeface="Arial"/>
                <a:cs typeface="Arial"/>
              </a:rPr>
              <a:t>disk </a:t>
            </a:r>
            <a:r>
              <a:rPr sz="1800" spc="-15" dirty="0">
                <a:latin typeface="Arial"/>
                <a:cs typeface="Arial"/>
              </a:rPr>
              <a:t>with </a:t>
            </a:r>
            <a:r>
              <a:rPr sz="1800" spc="-5" dirty="0">
                <a:latin typeface="Arial"/>
                <a:cs typeface="Arial"/>
              </a:rPr>
              <a:t>methods </a:t>
            </a:r>
            <a:r>
              <a:rPr sz="1800" b="1" spc="-5" dirty="0">
                <a:latin typeface="Courier New"/>
                <a:cs typeface="Courier New"/>
              </a:rPr>
              <a:t>store</a:t>
            </a:r>
            <a:r>
              <a:rPr sz="1800" b="1" spc="-49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Arial"/>
                <a:cs typeface="Arial"/>
              </a:rPr>
              <a:t>and </a:t>
            </a:r>
            <a:r>
              <a:rPr sz="1800" b="1" spc="-5" dirty="0">
                <a:latin typeface="Courier New"/>
                <a:cs typeface="Courier New"/>
              </a:rPr>
              <a:t>load</a:t>
            </a:r>
            <a:r>
              <a:rPr sz="1800" spc="-5" dirty="0">
                <a:latin typeface="Arial"/>
                <a:cs typeface="Arial"/>
              </a:rPr>
              <a:t>, protected  </a:t>
            </a:r>
            <a:r>
              <a:rPr sz="1800" spc="-15" dirty="0">
                <a:latin typeface="Arial"/>
                <a:cs typeface="Arial"/>
              </a:rPr>
              <a:t>with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password</a:t>
            </a:r>
            <a:endParaRPr sz="1800">
              <a:latin typeface="Arial"/>
              <a:cs typeface="Arial"/>
            </a:endParaRPr>
          </a:p>
          <a:p>
            <a:pPr marL="12700" marR="490855">
              <a:lnSpc>
                <a:spcPct val="100000"/>
              </a:lnSpc>
              <a:spcBef>
                <a:spcPts val="500"/>
              </a:spcBef>
            </a:pPr>
            <a:r>
              <a:rPr sz="1800" spc="-10" dirty="0">
                <a:latin typeface="Arial"/>
                <a:cs typeface="Arial"/>
              </a:rPr>
              <a:t>Method </a:t>
            </a:r>
            <a:r>
              <a:rPr sz="1400" spc="-5" dirty="0">
                <a:latin typeface="Courier New"/>
                <a:cs typeface="Courier New"/>
              </a:rPr>
              <a:t>setKeyEntry (String alias, PrivateKey key, String passphrase,  Certificate[]</a:t>
            </a:r>
            <a:r>
              <a:rPr sz="1400" spc="-95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chain)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800" spc="-10" dirty="0">
                <a:latin typeface="Arial"/>
                <a:cs typeface="Arial"/>
              </a:rPr>
              <a:t>Method  </a:t>
            </a:r>
            <a:r>
              <a:rPr sz="1400" spc="-5" dirty="0">
                <a:latin typeface="Courier New"/>
                <a:cs typeface="Courier New"/>
              </a:rPr>
              <a:t>getPrivateKey (String alias, String</a:t>
            </a:r>
            <a:r>
              <a:rPr sz="1400" spc="-2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passphrase)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800" spc="-10" dirty="0">
                <a:latin typeface="Arial"/>
                <a:cs typeface="Arial"/>
              </a:rPr>
              <a:t>Method  </a:t>
            </a:r>
            <a:r>
              <a:rPr sz="1400" spc="-5" dirty="0">
                <a:latin typeface="Courier New"/>
                <a:cs typeface="Courier New"/>
              </a:rPr>
              <a:t>setCertificateEntry (String alias, Certificate</a:t>
            </a:r>
            <a:r>
              <a:rPr sz="1400" spc="-21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cert)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62E63F3D-3130-4E35-82DC-E07A66BB2F54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</a:t>
            </a:r>
            <a:r>
              <a:rPr spc="-10" dirty="0"/>
              <a:t>o</a:t>
            </a:r>
            <a:r>
              <a:rPr dirty="0"/>
              <a:t>n</a:t>
            </a:r>
            <a:r>
              <a:rPr spc="-10" dirty="0"/>
              <a:t>c</a:t>
            </a:r>
            <a:r>
              <a:rPr dirty="0"/>
              <a:t>lu</a:t>
            </a:r>
            <a:r>
              <a:rPr spc="-10" dirty="0"/>
              <a:t>s</a:t>
            </a:r>
            <a:r>
              <a:rPr dirty="0"/>
              <a:t>i</a:t>
            </a:r>
            <a:r>
              <a:rPr spc="-10" dirty="0"/>
              <a:t>o</a:t>
            </a:r>
            <a:r>
              <a:rPr dirty="0"/>
              <a:t>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Security </a:t>
            </a:r>
            <a:r>
              <a:rPr dirty="0"/>
              <a:t>threats and</a:t>
            </a:r>
            <a:r>
              <a:rPr spc="-10" dirty="0"/>
              <a:t> </a:t>
            </a:r>
            <a:r>
              <a:rPr spc="-5" dirty="0"/>
              <a:t>countermeasures</a:t>
            </a:r>
          </a:p>
          <a:p>
            <a:pPr marL="12700" marR="452120">
              <a:lnSpc>
                <a:spcPct val="100000"/>
              </a:lnSpc>
              <a:spcBef>
                <a:spcPts val="500"/>
              </a:spcBef>
            </a:pPr>
            <a:r>
              <a:rPr sz="1800" b="0" spc="-10" dirty="0">
                <a:solidFill>
                  <a:srgbClr val="000000"/>
                </a:solidFill>
                <a:latin typeface="Arial"/>
                <a:cs typeface="Arial"/>
              </a:rPr>
              <a:t>Understand </a:t>
            </a:r>
            <a:r>
              <a:rPr sz="1800" b="0" spc="-5" dirty="0">
                <a:solidFill>
                  <a:srgbClr val="000000"/>
                </a:solidFill>
                <a:latin typeface="Arial"/>
                <a:cs typeface="Arial"/>
              </a:rPr>
              <a:t>security threats, </a:t>
            </a:r>
            <a:r>
              <a:rPr sz="1800" b="0" spc="-10" dirty="0">
                <a:solidFill>
                  <a:srgbClr val="000000"/>
                </a:solidFill>
                <a:latin typeface="Arial"/>
                <a:cs typeface="Arial"/>
              </a:rPr>
              <a:t>vulnerabilities, </a:t>
            </a:r>
            <a:r>
              <a:rPr sz="1800" b="0" spc="-5" dirty="0">
                <a:solidFill>
                  <a:srgbClr val="000000"/>
                </a:solidFill>
                <a:latin typeface="Arial"/>
                <a:cs typeface="Arial"/>
              </a:rPr>
              <a:t>and risk assessment on </a:t>
            </a:r>
            <a:r>
              <a:rPr sz="1800" b="0" spc="-10" dirty="0">
                <a:solidFill>
                  <a:srgbClr val="000000"/>
                </a:solidFill>
                <a:latin typeface="Arial"/>
                <a:cs typeface="Arial"/>
              </a:rPr>
              <a:t>software  </a:t>
            </a:r>
            <a:r>
              <a:rPr sz="1800" b="0" spc="-25" dirty="0">
                <a:solidFill>
                  <a:srgbClr val="000000"/>
                </a:solidFill>
                <a:latin typeface="Arial"/>
                <a:cs typeface="Arial"/>
              </a:rPr>
              <a:t>security.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spc="-5" dirty="0"/>
              <a:t>Cryptography </a:t>
            </a:r>
            <a:r>
              <a:rPr dirty="0"/>
              <a:t>as a tool for software</a:t>
            </a:r>
            <a:r>
              <a:rPr spc="-40" dirty="0"/>
              <a:t> </a:t>
            </a:r>
            <a:r>
              <a:rPr spc="-5" dirty="0"/>
              <a:t>security</a:t>
            </a: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800" b="0" spc="-10" dirty="0">
                <a:solidFill>
                  <a:srgbClr val="000000"/>
                </a:solidFill>
                <a:latin typeface="Arial"/>
                <a:cs typeface="Arial"/>
              </a:rPr>
              <a:t>Cryptography </a:t>
            </a:r>
            <a:r>
              <a:rPr sz="1800" b="0" spc="-5" dirty="0">
                <a:solidFill>
                  <a:srgbClr val="000000"/>
                </a:solidFill>
                <a:latin typeface="Arial"/>
                <a:cs typeface="Arial"/>
              </a:rPr>
              <a:t>is </a:t>
            </a:r>
            <a:r>
              <a:rPr sz="1800" b="0" dirty="0">
                <a:solidFill>
                  <a:srgbClr val="000000"/>
                </a:solidFill>
                <a:latin typeface="Arial"/>
                <a:cs typeface="Arial"/>
              </a:rPr>
              <a:t>a </a:t>
            </a:r>
            <a:r>
              <a:rPr sz="1800" b="0" spc="-5" dirty="0">
                <a:solidFill>
                  <a:srgbClr val="000000"/>
                </a:solidFill>
                <a:latin typeface="Arial"/>
                <a:cs typeface="Arial"/>
              </a:rPr>
              <a:t>tool </a:t>
            </a:r>
            <a:r>
              <a:rPr sz="1800" b="0" spc="-10" dirty="0">
                <a:solidFill>
                  <a:srgbClr val="000000"/>
                </a:solidFill>
                <a:latin typeface="Arial"/>
                <a:cs typeface="Arial"/>
              </a:rPr>
              <a:t>box </a:t>
            </a:r>
            <a:r>
              <a:rPr sz="1800" b="0" spc="-5" dirty="0">
                <a:solidFill>
                  <a:srgbClr val="000000"/>
                </a:solidFill>
                <a:latin typeface="Arial"/>
                <a:cs typeface="Arial"/>
              </a:rPr>
              <a:t>for </a:t>
            </a:r>
            <a:r>
              <a:rPr sz="1800" b="0" spc="-10" dirty="0">
                <a:solidFill>
                  <a:srgbClr val="000000"/>
                </a:solidFill>
                <a:latin typeface="Arial"/>
                <a:cs typeface="Arial"/>
              </a:rPr>
              <a:t>software</a:t>
            </a:r>
            <a:r>
              <a:rPr sz="1800" b="0" spc="-4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00" b="0" spc="-5" dirty="0">
                <a:solidFill>
                  <a:srgbClr val="000000"/>
                </a:solidFill>
                <a:latin typeface="Arial"/>
                <a:cs typeface="Arial"/>
              </a:rPr>
              <a:t>security</a:t>
            </a:r>
            <a:endParaRPr sz="1800">
              <a:latin typeface="Arial"/>
              <a:cs typeface="Arial"/>
            </a:endParaRPr>
          </a:p>
          <a:p>
            <a:pPr marR="2823210" algn="ctr">
              <a:lnSpc>
                <a:spcPct val="100000"/>
              </a:lnSpc>
              <a:spcBef>
                <a:spcPts val="229"/>
              </a:spcBef>
            </a:pPr>
            <a:r>
              <a:rPr sz="2400" b="0" spc="-719" baseline="5208" dirty="0">
                <a:latin typeface="Calibri"/>
                <a:cs typeface="Calibri"/>
              </a:rPr>
              <a:t></a:t>
            </a:r>
            <a:r>
              <a:rPr sz="2400" b="0" spc="727" baseline="5208" dirty="0">
                <a:latin typeface="Calibri"/>
                <a:cs typeface="Calibri"/>
              </a:rPr>
              <a:t> </a:t>
            </a:r>
            <a:r>
              <a:rPr sz="1600" b="0" spc="-5" dirty="0">
                <a:solidFill>
                  <a:srgbClr val="000000"/>
                </a:solidFill>
                <a:latin typeface="Arial"/>
                <a:cs typeface="Arial"/>
              </a:rPr>
              <a:t>Security </a:t>
            </a:r>
            <a:r>
              <a:rPr sz="1600" b="0" dirty="0">
                <a:solidFill>
                  <a:srgbClr val="000000"/>
                </a:solidFill>
                <a:latin typeface="Arial"/>
                <a:cs typeface="Arial"/>
              </a:rPr>
              <a:t>mechanisms massively </a:t>
            </a:r>
            <a:r>
              <a:rPr sz="1600" b="0" spc="-5" dirty="0">
                <a:solidFill>
                  <a:srgbClr val="000000"/>
                </a:solidFill>
                <a:latin typeface="Arial"/>
                <a:cs typeface="Arial"/>
              </a:rPr>
              <a:t>based on</a:t>
            </a:r>
            <a:r>
              <a:rPr sz="1600" b="0" spc="-8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600" b="0" spc="-10" dirty="0">
                <a:solidFill>
                  <a:srgbClr val="000000"/>
                </a:solidFill>
                <a:latin typeface="Arial"/>
                <a:cs typeface="Arial"/>
              </a:rPr>
              <a:t>cryptography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490"/>
              </a:spcBef>
            </a:pPr>
            <a:r>
              <a:rPr sz="1800" b="0" spc="-5" dirty="0">
                <a:solidFill>
                  <a:srgbClr val="000000"/>
                </a:solidFill>
                <a:latin typeface="Arial"/>
                <a:cs typeface="Arial"/>
              </a:rPr>
              <a:t>Have </a:t>
            </a:r>
            <a:r>
              <a:rPr sz="1800" b="0" dirty="0">
                <a:solidFill>
                  <a:srgbClr val="000000"/>
                </a:solidFill>
                <a:latin typeface="Arial"/>
                <a:cs typeface="Arial"/>
              </a:rPr>
              <a:t>a </a:t>
            </a:r>
            <a:r>
              <a:rPr sz="1800" b="0" spc="-5" dirty="0">
                <a:solidFill>
                  <a:srgbClr val="000000"/>
                </a:solidFill>
                <a:latin typeface="Arial"/>
                <a:cs typeface="Arial"/>
              </a:rPr>
              <a:t>basic </a:t>
            </a:r>
            <a:r>
              <a:rPr sz="1800" b="0" spc="-10" dirty="0">
                <a:solidFill>
                  <a:srgbClr val="000000"/>
                </a:solidFill>
                <a:latin typeface="Arial"/>
                <a:cs typeface="Arial"/>
              </a:rPr>
              <a:t>understanding </a:t>
            </a:r>
            <a:r>
              <a:rPr sz="1800" b="0" spc="-5" dirty="0">
                <a:solidFill>
                  <a:srgbClr val="000000"/>
                </a:solidFill>
                <a:latin typeface="Arial"/>
                <a:cs typeface="Arial"/>
              </a:rPr>
              <a:t>of </a:t>
            </a:r>
            <a:r>
              <a:rPr sz="1800" b="0" spc="-10" dirty="0">
                <a:solidFill>
                  <a:srgbClr val="000000"/>
                </a:solidFill>
                <a:latin typeface="Arial"/>
                <a:cs typeface="Arial"/>
              </a:rPr>
              <a:t>cryptographic </a:t>
            </a:r>
            <a:r>
              <a:rPr sz="1800" b="0" spc="-5" dirty="0">
                <a:solidFill>
                  <a:srgbClr val="000000"/>
                </a:solidFill>
                <a:latin typeface="Arial"/>
                <a:cs typeface="Arial"/>
              </a:rPr>
              <a:t>mechanisms in </a:t>
            </a:r>
            <a:r>
              <a:rPr sz="1800" b="0" spc="-10" dirty="0">
                <a:solidFill>
                  <a:srgbClr val="000000"/>
                </a:solidFill>
                <a:latin typeface="Arial"/>
                <a:cs typeface="Arial"/>
              </a:rPr>
              <a:t>order </a:t>
            </a:r>
            <a:r>
              <a:rPr sz="1800" b="0" dirty="0">
                <a:solidFill>
                  <a:srgbClr val="000000"/>
                </a:solidFill>
                <a:latin typeface="Arial"/>
                <a:cs typeface="Arial"/>
              </a:rPr>
              <a:t>to </a:t>
            </a:r>
            <a:r>
              <a:rPr sz="1800" b="0" spc="-5" dirty="0">
                <a:solidFill>
                  <a:srgbClr val="000000"/>
                </a:solidFill>
                <a:latin typeface="Arial"/>
                <a:cs typeface="Arial"/>
              </a:rPr>
              <a:t>use them in  </a:t>
            </a:r>
            <a:r>
              <a:rPr sz="1800" b="0" spc="-10" dirty="0">
                <a:solidFill>
                  <a:srgbClr val="000000"/>
                </a:solidFill>
                <a:latin typeface="Arial"/>
                <a:cs typeface="Arial"/>
              </a:rPr>
              <a:t>your</a:t>
            </a:r>
            <a:r>
              <a:rPr sz="1800" b="0" spc="-4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00" b="0" spc="-10" dirty="0">
                <a:solidFill>
                  <a:srgbClr val="000000"/>
                </a:solidFill>
                <a:latin typeface="Arial"/>
                <a:cs typeface="Arial"/>
              </a:rPr>
              <a:t>applications.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dirty="0"/>
              <a:t>Java</a:t>
            </a:r>
            <a:r>
              <a:rPr spc="-65" dirty="0"/>
              <a:t> </a:t>
            </a:r>
            <a:r>
              <a:rPr spc="-5" dirty="0"/>
              <a:t>security</a:t>
            </a:r>
          </a:p>
          <a:p>
            <a:pPr marL="12700" marR="2734310">
              <a:lnSpc>
                <a:spcPct val="123100"/>
              </a:lnSpc>
            </a:pPr>
            <a:r>
              <a:rPr sz="1800" b="0" spc="-10" dirty="0">
                <a:solidFill>
                  <a:srgbClr val="000000"/>
                </a:solidFill>
                <a:latin typeface="Arial"/>
                <a:cs typeface="Arial"/>
              </a:rPr>
              <a:t>Understand </a:t>
            </a:r>
            <a:r>
              <a:rPr sz="1800" b="0" dirty="0">
                <a:solidFill>
                  <a:srgbClr val="000000"/>
                </a:solidFill>
                <a:latin typeface="Arial"/>
                <a:cs typeface="Arial"/>
              </a:rPr>
              <a:t>Java </a:t>
            </a:r>
            <a:r>
              <a:rPr sz="1800" b="0" spc="-5" dirty="0">
                <a:solidFill>
                  <a:srgbClr val="000000"/>
                </a:solidFill>
                <a:latin typeface="Arial"/>
                <a:cs typeface="Arial"/>
              </a:rPr>
              <a:t>Security </a:t>
            </a:r>
            <a:r>
              <a:rPr sz="1800" b="0" spc="-10" dirty="0">
                <a:solidFill>
                  <a:srgbClr val="000000"/>
                </a:solidFill>
                <a:latin typeface="Arial"/>
                <a:cs typeface="Arial"/>
              </a:rPr>
              <a:t>Model, and </a:t>
            </a:r>
            <a:r>
              <a:rPr sz="1800" b="0" spc="-5" dirty="0">
                <a:solidFill>
                  <a:srgbClr val="000000"/>
                </a:solidFill>
                <a:latin typeface="Arial"/>
                <a:cs typeface="Arial"/>
              </a:rPr>
              <a:t>its </a:t>
            </a:r>
            <a:r>
              <a:rPr sz="1800" b="0" spc="-10" dirty="0">
                <a:solidFill>
                  <a:srgbClr val="000000"/>
                </a:solidFill>
                <a:latin typeface="Arial"/>
                <a:cs typeface="Arial"/>
              </a:rPr>
              <a:t>configuration  </a:t>
            </a:r>
            <a:r>
              <a:rPr sz="1800" b="0" spc="-5" dirty="0">
                <a:solidFill>
                  <a:srgbClr val="000000"/>
                </a:solidFill>
                <a:latin typeface="Arial"/>
                <a:cs typeface="Arial"/>
              </a:rPr>
              <a:t>Being </a:t>
            </a:r>
            <a:r>
              <a:rPr sz="1800" b="0" spc="-10" dirty="0">
                <a:solidFill>
                  <a:srgbClr val="000000"/>
                </a:solidFill>
                <a:latin typeface="Arial"/>
                <a:cs typeface="Arial"/>
              </a:rPr>
              <a:t>able </a:t>
            </a:r>
            <a:r>
              <a:rPr sz="1800" b="0" spc="-5" dirty="0">
                <a:solidFill>
                  <a:srgbClr val="000000"/>
                </a:solidFill>
                <a:latin typeface="Arial"/>
                <a:cs typeface="Arial"/>
              </a:rPr>
              <a:t>to </a:t>
            </a:r>
            <a:r>
              <a:rPr sz="1800" b="0" spc="-10" dirty="0">
                <a:solidFill>
                  <a:srgbClr val="000000"/>
                </a:solidFill>
                <a:latin typeface="Arial"/>
                <a:cs typeface="Arial"/>
              </a:rPr>
              <a:t>encrypt/decrypt, </a:t>
            </a:r>
            <a:r>
              <a:rPr sz="1800" b="0" spc="-5" dirty="0">
                <a:solidFill>
                  <a:srgbClr val="000000"/>
                </a:solidFill>
                <a:latin typeface="Arial"/>
                <a:cs typeface="Arial"/>
              </a:rPr>
              <a:t>sign data </a:t>
            </a:r>
            <a:r>
              <a:rPr sz="1800" b="0" spc="-15" dirty="0">
                <a:solidFill>
                  <a:srgbClr val="000000"/>
                </a:solidFill>
                <a:latin typeface="Arial"/>
                <a:cs typeface="Arial"/>
              </a:rPr>
              <a:t>within</a:t>
            </a:r>
            <a:r>
              <a:rPr sz="1800" b="0" spc="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00" b="0" spc="-5" dirty="0">
                <a:solidFill>
                  <a:srgbClr val="000000"/>
                </a:solidFill>
                <a:latin typeface="Arial"/>
                <a:cs typeface="Arial"/>
              </a:rPr>
              <a:t>Java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DDB284C6-EF44-40E2-913E-E6658A597428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93040">
              <a:lnSpc>
                <a:spcPct val="100000"/>
              </a:lnSpc>
            </a:pPr>
            <a:r>
              <a:rPr spc="-10" dirty="0"/>
              <a:t>Threat</a:t>
            </a:r>
            <a:r>
              <a:rPr spc="-80" dirty="0"/>
              <a:t> </a:t>
            </a:r>
            <a:r>
              <a:rPr spc="-5" dirty="0"/>
              <a:t>agents:</a:t>
            </a:r>
          </a:p>
          <a:p>
            <a:pPr marL="193040">
              <a:lnSpc>
                <a:spcPct val="100000"/>
              </a:lnSpc>
            </a:pPr>
            <a:r>
              <a:rPr sz="1800" spc="5" dirty="0"/>
              <a:t>Who </a:t>
            </a:r>
            <a:r>
              <a:rPr sz="1800" spc="-10" dirty="0"/>
              <a:t>are </a:t>
            </a:r>
            <a:r>
              <a:rPr sz="1800" dirty="0"/>
              <a:t>the</a:t>
            </a:r>
            <a:r>
              <a:rPr sz="1800" spc="-45" dirty="0"/>
              <a:t> </a:t>
            </a:r>
            <a:r>
              <a:rPr sz="1800" spc="-10" dirty="0"/>
              <a:t>attackers?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Hackers/Crackers</a:t>
            </a: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b="0" spc="-5" dirty="0">
                <a:solidFill>
                  <a:srgbClr val="000000"/>
                </a:solidFill>
                <a:latin typeface="Arial"/>
                <a:cs typeface="Arial"/>
              </a:rPr>
              <a:t>White hat</a:t>
            </a:r>
            <a:r>
              <a:rPr b="0" spc="-7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b="0" spc="-5" dirty="0">
                <a:solidFill>
                  <a:srgbClr val="000000"/>
                </a:solidFill>
                <a:latin typeface="Arial"/>
                <a:cs typeface="Arial"/>
              </a:rPr>
              <a:t>hackers</a:t>
            </a: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400" b="0" spc="-5" dirty="0">
                <a:solidFill>
                  <a:srgbClr val="000000"/>
                </a:solidFill>
                <a:latin typeface="Arial"/>
                <a:cs typeface="Arial"/>
              </a:rPr>
              <a:t>The “good</a:t>
            </a:r>
            <a:r>
              <a:rPr sz="1400" b="0" spc="-6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b="0" spc="-5" dirty="0">
                <a:solidFill>
                  <a:srgbClr val="000000"/>
                </a:solidFill>
                <a:latin typeface="Arial"/>
                <a:cs typeface="Arial"/>
              </a:rPr>
              <a:t>guys”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b="0" spc="-5" dirty="0">
                <a:solidFill>
                  <a:srgbClr val="000000"/>
                </a:solidFill>
                <a:latin typeface="Arial"/>
                <a:cs typeface="Arial"/>
              </a:rPr>
              <a:t>Black </a:t>
            </a:r>
            <a:r>
              <a:rPr b="0" spc="-10" dirty="0">
                <a:solidFill>
                  <a:srgbClr val="000000"/>
                </a:solidFill>
                <a:latin typeface="Arial"/>
                <a:cs typeface="Arial"/>
              </a:rPr>
              <a:t>hat</a:t>
            </a:r>
            <a:r>
              <a:rPr b="0" spc="-7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b="0" spc="-5" dirty="0">
                <a:solidFill>
                  <a:srgbClr val="000000"/>
                </a:solidFill>
                <a:latin typeface="Arial"/>
                <a:cs typeface="Arial"/>
              </a:rPr>
              <a:t>hackers</a:t>
            </a:r>
          </a:p>
          <a:p>
            <a:pPr marL="12700" marR="2277110">
              <a:lnSpc>
                <a:spcPct val="129600"/>
              </a:lnSpc>
            </a:pPr>
            <a:r>
              <a:rPr sz="1400" b="0" spc="-5" dirty="0">
                <a:solidFill>
                  <a:srgbClr val="000000"/>
                </a:solidFill>
                <a:latin typeface="Arial"/>
                <a:cs typeface="Arial"/>
              </a:rPr>
              <a:t>Script kiddies  Phreakers  Carders  Crackers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b="0" spc="-5" dirty="0">
                <a:solidFill>
                  <a:srgbClr val="000000"/>
                </a:solidFill>
                <a:latin typeface="Arial"/>
                <a:cs typeface="Arial"/>
              </a:rPr>
              <a:t>Hackivists</a:t>
            </a:r>
          </a:p>
          <a:p>
            <a:pPr marL="12700" marR="5080">
              <a:lnSpc>
                <a:spcPct val="100000"/>
              </a:lnSpc>
              <a:spcBef>
                <a:spcPts val="489"/>
              </a:spcBef>
            </a:pPr>
            <a:r>
              <a:rPr sz="1400" b="0" spc="-5" dirty="0">
                <a:solidFill>
                  <a:srgbClr val="000000"/>
                </a:solidFill>
                <a:latin typeface="Arial"/>
                <a:cs typeface="Arial"/>
              </a:rPr>
              <a:t>Ideological motivation </a:t>
            </a:r>
            <a:r>
              <a:rPr sz="1400" b="0" dirty="0">
                <a:solidFill>
                  <a:srgbClr val="000000"/>
                </a:solidFill>
                <a:latin typeface="Arial"/>
                <a:cs typeface="Arial"/>
              </a:rPr>
              <a:t>to attack </a:t>
            </a:r>
            <a:r>
              <a:rPr sz="1400" b="0" spc="-5" dirty="0">
                <a:solidFill>
                  <a:srgbClr val="000000"/>
                </a:solidFill>
                <a:latin typeface="Arial"/>
                <a:cs typeface="Arial"/>
              </a:rPr>
              <a:t>institutions  system.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Industrial</a:t>
            </a:r>
            <a:r>
              <a:rPr spc="-70" dirty="0"/>
              <a:t> </a:t>
            </a:r>
            <a:r>
              <a:rPr spc="-5" dirty="0"/>
              <a:t>espionage</a:t>
            </a:r>
          </a:p>
          <a:p>
            <a:pPr marL="204470">
              <a:lnSpc>
                <a:spcPct val="100000"/>
              </a:lnSpc>
              <a:spcBef>
                <a:spcPts val="500"/>
              </a:spcBef>
            </a:pPr>
            <a:r>
              <a:rPr sz="1400" b="0" spc="-5" dirty="0">
                <a:solidFill>
                  <a:srgbClr val="000000"/>
                </a:solidFill>
                <a:latin typeface="Arial"/>
                <a:cs typeface="Arial"/>
              </a:rPr>
              <a:t>Airbus</a:t>
            </a:r>
            <a:r>
              <a:rPr sz="1400" b="0" spc="-7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b="0" dirty="0">
                <a:solidFill>
                  <a:srgbClr val="000000"/>
                </a:solidFill>
                <a:latin typeface="Arial"/>
                <a:cs typeface="Arial"/>
              </a:rPr>
              <a:t>case</a:t>
            </a:r>
            <a:endParaRPr sz="1400">
              <a:latin typeface="Arial"/>
              <a:cs typeface="Arial"/>
            </a:endParaRPr>
          </a:p>
          <a:p>
            <a:pPr marL="204470">
              <a:lnSpc>
                <a:spcPct val="100000"/>
              </a:lnSpc>
              <a:spcBef>
                <a:spcPts val="500"/>
              </a:spcBef>
            </a:pPr>
            <a:r>
              <a:rPr sz="1400" b="0" spc="-5" dirty="0">
                <a:solidFill>
                  <a:srgbClr val="000000"/>
                </a:solidFill>
                <a:latin typeface="Arial"/>
                <a:cs typeface="Arial"/>
              </a:rPr>
              <a:t>The Russian students</a:t>
            </a:r>
            <a:r>
              <a:rPr sz="1400" b="0" spc="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b="0" dirty="0">
                <a:solidFill>
                  <a:srgbClr val="000000"/>
                </a:solidFill>
                <a:latin typeface="Arial"/>
                <a:cs typeface="Arial"/>
              </a:rPr>
              <a:t>case</a:t>
            </a:r>
            <a:endParaRPr sz="1400">
              <a:latin typeface="Arial"/>
              <a:cs typeface="Arial"/>
            </a:endParaRPr>
          </a:p>
          <a:p>
            <a:pPr marL="12700" marR="1569720">
              <a:lnSpc>
                <a:spcPts val="4500"/>
              </a:lnSpc>
              <a:spcBef>
                <a:spcPts val="420"/>
              </a:spcBef>
            </a:pPr>
            <a:r>
              <a:rPr spc="-200" dirty="0"/>
              <a:t>T</a:t>
            </a:r>
            <a:r>
              <a:rPr dirty="0"/>
              <a:t>e</a:t>
            </a:r>
            <a:r>
              <a:rPr spc="-10" dirty="0"/>
              <a:t>r</a:t>
            </a:r>
            <a:r>
              <a:rPr dirty="0"/>
              <a:t>r</a:t>
            </a:r>
            <a:r>
              <a:rPr spc="-10" dirty="0"/>
              <a:t>o</a:t>
            </a:r>
            <a:r>
              <a:rPr dirty="0"/>
              <a:t>ri</a:t>
            </a:r>
            <a:r>
              <a:rPr spc="-10" dirty="0"/>
              <a:t>s</a:t>
            </a:r>
            <a:r>
              <a:rPr dirty="0"/>
              <a:t>m  </a:t>
            </a:r>
            <a:r>
              <a:rPr spc="-5" dirty="0"/>
              <a:t>Police</a:t>
            </a:r>
          </a:p>
          <a:p>
            <a:pPr marL="204470">
              <a:lnSpc>
                <a:spcPct val="100000"/>
              </a:lnSpc>
              <a:spcBef>
                <a:spcPts val="80"/>
              </a:spcBef>
            </a:pPr>
            <a:r>
              <a:rPr sz="1400" b="0" spc="-5" dirty="0">
                <a:solidFill>
                  <a:srgbClr val="000000"/>
                </a:solidFill>
                <a:latin typeface="Arial"/>
                <a:cs typeface="Arial"/>
              </a:rPr>
              <a:t>Get access </a:t>
            </a:r>
            <a:r>
              <a:rPr sz="1400" b="0" spc="5" dirty="0">
                <a:solidFill>
                  <a:srgbClr val="000000"/>
                </a:solidFill>
                <a:latin typeface="Arial"/>
                <a:cs typeface="Arial"/>
              </a:rPr>
              <a:t>to </a:t>
            </a:r>
            <a:r>
              <a:rPr sz="1400" b="0" spc="-5" dirty="0">
                <a:solidFill>
                  <a:srgbClr val="000000"/>
                </a:solidFill>
                <a:latin typeface="Arial"/>
                <a:cs typeface="Arial"/>
              </a:rPr>
              <a:t>criminals</a:t>
            </a:r>
            <a:r>
              <a:rPr sz="1400" b="0" spc="4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b="0" spc="-5" dirty="0">
                <a:solidFill>
                  <a:srgbClr val="000000"/>
                </a:solidFill>
                <a:latin typeface="Arial"/>
                <a:cs typeface="Arial"/>
              </a:rPr>
              <a:t>resources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pc="-5" dirty="0"/>
              <a:t>National</a:t>
            </a:r>
            <a:r>
              <a:rPr spc="-55" dirty="0"/>
              <a:t> </a:t>
            </a:r>
            <a:r>
              <a:rPr spc="-5" dirty="0"/>
              <a:t>Intelligence  Organization</a:t>
            </a:r>
          </a:p>
          <a:p>
            <a:pPr marL="204470" marR="361950">
              <a:lnSpc>
                <a:spcPct val="129200"/>
              </a:lnSpc>
              <a:spcBef>
                <a:spcPts val="10"/>
              </a:spcBef>
            </a:pPr>
            <a:r>
              <a:rPr sz="1400" b="0" dirty="0">
                <a:solidFill>
                  <a:srgbClr val="000000"/>
                </a:solidFill>
                <a:latin typeface="Arial"/>
                <a:cs typeface="Arial"/>
              </a:rPr>
              <a:t>Citizens Information </a:t>
            </a:r>
            <a:r>
              <a:rPr sz="1400" b="0" spc="-5" dirty="0">
                <a:solidFill>
                  <a:srgbClr val="000000"/>
                </a:solidFill>
                <a:latin typeface="Arial"/>
                <a:cs typeface="Arial"/>
              </a:rPr>
              <a:t>Collection  </a:t>
            </a:r>
            <a:r>
              <a:rPr sz="1400" b="0" dirty="0">
                <a:solidFill>
                  <a:srgbClr val="000000"/>
                </a:solidFill>
                <a:latin typeface="Arial"/>
                <a:cs typeface="Arial"/>
              </a:rPr>
              <a:t>ECHELON, </a:t>
            </a:r>
            <a:r>
              <a:rPr sz="1400" b="0" spc="-5" dirty="0">
                <a:solidFill>
                  <a:srgbClr val="000000"/>
                </a:solidFill>
                <a:latin typeface="Arial"/>
                <a:cs typeface="Arial"/>
              </a:rPr>
              <a:t>PRISM,</a:t>
            </a:r>
            <a:r>
              <a:rPr sz="1400" b="0" spc="-4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400" b="0" dirty="0">
                <a:solidFill>
                  <a:srgbClr val="000000"/>
                </a:solidFill>
                <a:latin typeface="Arial"/>
                <a:cs typeface="Arial"/>
              </a:rPr>
              <a:t>…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873240" y="372109"/>
            <a:ext cx="965200" cy="10744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38440" y="1598930"/>
            <a:ext cx="958850" cy="946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19EFBEAE-C222-44F4-9AEA-24210F2E32C4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063230" cy="0"/>
          </a:xfrm>
          <a:custGeom>
            <a:avLst/>
            <a:gdLst/>
            <a:ahLst/>
            <a:cxnLst/>
            <a:rect l="l" t="t" r="r" b="b"/>
            <a:pathLst>
              <a:path w="8063230">
                <a:moveTo>
                  <a:pt x="0" y="0"/>
                </a:moveTo>
                <a:lnTo>
                  <a:pt x="806323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he</a:t>
            </a:r>
            <a:r>
              <a:rPr dirty="0"/>
              <a:t>l</a:t>
            </a:r>
            <a:r>
              <a:rPr spc="10" dirty="0"/>
              <a:t>l</a:t>
            </a:r>
            <a:r>
              <a:rPr spc="-10" dirty="0"/>
              <a:t>sh</a:t>
            </a:r>
            <a:r>
              <a:rPr dirty="0"/>
              <a:t>o</a:t>
            </a:r>
            <a:r>
              <a:rPr spc="-10" dirty="0"/>
              <a:t>c</a:t>
            </a:r>
            <a:r>
              <a:rPr dirty="0"/>
              <a:t>k</a:t>
            </a:r>
          </a:p>
          <a:p>
            <a:pPr marL="12700">
              <a:lnSpc>
                <a:spcPct val="100000"/>
              </a:lnSpc>
            </a:pPr>
            <a:r>
              <a:rPr sz="1700" spc="-5" dirty="0"/>
              <a:t>CVE-2014-6271</a:t>
            </a:r>
            <a:endParaRPr sz="1700"/>
          </a:p>
        </p:txBody>
      </p:sp>
      <p:sp>
        <p:nvSpPr>
          <p:cNvPr id="5" name="object 5"/>
          <p:cNvSpPr txBox="1"/>
          <p:nvPr/>
        </p:nvSpPr>
        <p:spPr>
          <a:xfrm>
            <a:off x="311150" y="1690370"/>
            <a:ext cx="8392795" cy="850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  <a:tabLst>
                <a:tab pos="560705" algn="l"/>
                <a:tab pos="2892425" algn="l"/>
                <a:tab pos="3852545" algn="l"/>
                <a:tab pos="8241665" algn="l"/>
              </a:tabLst>
            </a:pPr>
            <a:r>
              <a:rPr sz="1800" b="1" spc="-5" dirty="0">
                <a:latin typeface="Courier New"/>
                <a:cs typeface="Courier New"/>
              </a:rPr>
              <a:t>GNU	Bash</a:t>
            </a:r>
            <a:r>
              <a:rPr sz="1800" b="1" spc="5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through</a:t>
            </a:r>
            <a:r>
              <a:rPr sz="1800" b="1" spc="5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4.3	processes trailing</a:t>
            </a:r>
            <a:r>
              <a:rPr sz="1800" b="1" spc="-55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strings</a:t>
            </a:r>
            <a:r>
              <a:rPr sz="1800" b="1" spc="-30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after  function definitions</a:t>
            </a:r>
            <a:r>
              <a:rPr sz="1800" b="1" spc="15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in</a:t>
            </a:r>
            <a:r>
              <a:rPr sz="1800" b="1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the	values of</a:t>
            </a:r>
            <a:r>
              <a:rPr sz="1800" b="1" spc="-60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environment</a:t>
            </a:r>
            <a:r>
              <a:rPr sz="1800" b="1" spc="-30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variables,  whic</a:t>
            </a:r>
            <a:r>
              <a:rPr sz="1800" b="1" dirty="0">
                <a:latin typeface="Courier New"/>
                <a:cs typeface="Courier New"/>
              </a:rPr>
              <a:t>h </a:t>
            </a:r>
            <a:r>
              <a:rPr sz="1800" b="1" spc="-5" dirty="0">
                <a:latin typeface="Courier New"/>
                <a:cs typeface="Courier New"/>
              </a:rPr>
              <a:t>allow</a:t>
            </a:r>
            <a:r>
              <a:rPr sz="1800" b="1" dirty="0">
                <a:latin typeface="Courier New"/>
                <a:cs typeface="Courier New"/>
              </a:rPr>
              <a:t>s </a:t>
            </a:r>
            <a:r>
              <a:rPr sz="1800" b="1" spc="-5" dirty="0">
                <a:latin typeface="Courier New"/>
                <a:cs typeface="Courier New"/>
              </a:rPr>
              <a:t>remot</a:t>
            </a:r>
            <a:r>
              <a:rPr sz="1800" b="1" dirty="0">
                <a:latin typeface="Courier New"/>
                <a:cs typeface="Courier New"/>
              </a:rPr>
              <a:t>e </a:t>
            </a:r>
            <a:r>
              <a:rPr sz="1800" b="1" spc="-5" dirty="0">
                <a:latin typeface="Courier New"/>
                <a:cs typeface="Courier New"/>
              </a:rPr>
              <a:t>attacker</a:t>
            </a:r>
            <a:r>
              <a:rPr sz="1800" b="1" dirty="0">
                <a:latin typeface="Courier New"/>
                <a:cs typeface="Courier New"/>
              </a:rPr>
              <a:t>s </a:t>
            </a:r>
            <a:r>
              <a:rPr sz="1800" b="1" spc="-5" dirty="0">
                <a:latin typeface="Courier New"/>
                <a:cs typeface="Courier New"/>
              </a:rPr>
              <a:t>t</a:t>
            </a:r>
            <a:r>
              <a:rPr sz="1800" b="1" dirty="0">
                <a:latin typeface="Courier New"/>
                <a:cs typeface="Courier New"/>
              </a:rPr>
              <a:t>o</a:t>
            </a:r>
            <a:r>
              <a:rPr sz="1800" b="1" spc="-5" dirty="0">
                <a:latin typeface="Courier New"/>
                <a:cs typeface="Courier New"/>
              </a:rPr>
              <a:t> execut</a:t>
            </a:r>
            <a:r>
              <a:rPr sz="1800" b="1" dirty="0">
                <a:latin typeface="Courier New"/>
                <a:cs typeface="Courier New"/>
              </a:rPr>
              <a:t>e </a:t>
            </a:r>
            <a:r>
              <a:rPr sz="1800" b="1" spc="-5" dirty="0">
                <a:latin typeface="Courier New"/>
                <a:cs typeface="Courier New"/>
              </a:rPr>
              <a:t>arbitrar</a:t>
            </a:r>
            <a:r>
              <a:rPr sz="1800" b="1" dirty="0">
                <a:latin typeface="Courier New"/>
                <a:cs typeface="Courier New"/>
              </a:rPr>
              <a:t>y </a:t>
            </a:r>
            <a:r>
              <a:rPr sz="1800" b="1" spc="-5" dirty="0">
                <a:latin typeface="Courier New"/>
                <a:cs typeface="Courier New"/>
              </a:rPr>
              <a:t>cod</a:t>
            </a:r>
            <a:r>
              <a:rPr sz="1800" b="1" dirty="0">
                <a:latin typeface="Courier New"/>
                <a:cs typeface="Courier New"/>
              </a:rPr>
              <a:t>e </a:t>
            </a:r>
            <a:r>
              <a:rPr sz="1800" b="1" spc="-5" dirty="0">
                <a:latin typeface="Courier New"/>
                <a:cs typeface="Courier New"/>
              </a:rPr>
              <a:t>vi</a:t>
            </a:r>
            <a:r>
              <a:rPr sz="1800" b="1" dirty="0">
                <a:latin typeface="Courier New"/>
                <a:cs typeface="Courier New"/>
              </a:rPr>
              <a:t>a	a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1150" y="2513329"/>
            <a:ext cx="3180080" cy="850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sz="1800" b="1" spc="-5" dirty="0">
                <a:latin typeface="Courier New"/>
                <a:cs typeface="Courier New"/>
              </a:rPr>
              <a:t>crafted environment, as  ForceCommand feature in  mod_cgid modules in</a:t>
            </a:r>
            <a:r>
              <a:rPr sz="1800" b="1" spc="-80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the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02990" y="2513329"/>
            <a:ext cx="5100320" cy="850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  <a:tabLst>
                <a:tab pos="2480945" algn="l"/>
              </a:tabLst>
            </a:pPr>
            <a:r>
              <a:rPr sz="1800" b="1" spc="-5" dirty="0">
                <a:latin typeface="Courier New"/>
                <a:cs typeface="Courier New"/>
              </a:rPr>
              <a:t>demonstrated by vectors involving the  OpenSSH</a:t>
            </a:r>
            <a:r>
              <a:rPr sz="1800" b="1" spc="5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sshd,</a:t>
            </a:r>
            <a:r>
              <a:rPr sz="1800" b="1" spc="5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the	mod_cgi</a:t>
            </a:r>
            <a:r>
              <a:rPr sz="1800" b="1" spc="-95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and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Courier New"/>
                <a:cs typeface="Courier New"/>
              </a:rPr>
              <a:t>Apache HTTP Server, scripts</a:t>
            </a:r>
            <a:r>
              <a:rPr sz="1800" b="1" spc="-65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executed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1150" y="3336290"/>
            <a:ext cx="8060690" cy="1925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84455" algn="just">
              <a:lnSpc>
                <a:spcPct val="100000"/>
              </a:lnSpc>
            </a:pPr>
            <a:r>
              <a:rPr sz="1800" b="1" spc="-5" dirty="0">
                <a:latin typeface="Courier New"/>
                <a:cs typeface="Courier New"/>
              </a:rPr>
              <a:t>by unspecified DHCP clients, and other situations in which  setting the environment occurs across </a:t>
            </a:r>
            <a:r>
              <a:rPr sz="1800" b="1" dirty="0">
                <a:latin typeface="Courier New"/>
                <a:cs typeface="Courier New"/>
              </a:rPr>
              <a:t>a </a:t>
            </a:r>
            <a:r>
              <a:rPr sz="1800" b="1" spc="-5" dirty="0">
                <a:latin typeface="Courier New"/>
                <a:cs typeface="Courier New"/>
              </a:rPr>
              <a:t>privilege boundary  from Bash</a:t>
            </a:r>
            <a:r>
              <a:rPr sz="1800" b="1" spc="-85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execution.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Quickly followed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by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00"/>
              </a:spcBef>
            </a:pPr>
            <a:r>
              <a:rPr sz="1800" spc="-10" dirty="0">
                <a:latin typeface="Arial"/>
                <a:cs typeface="Arial"/>
              </a:rPr>
              <a:t>CVE-2014-6277, CVE-2014-6278, CVE-2014-7169, CVE-2014-7186, and </a:t>
            </a:r>
            <a:r>
              <a:rPr sz="1800" spc="-5" dirty="0">
                <a:latin typeface="Arial"/>
                <a:cs typeface="Arial"/>
              </a:rPr>
              <a:t>CVE-  </a:t>
            </a:r>
            <a:r>
              <a:rPr sz="1800" spc="-10" dirty="0">
                <a:latin typeface="Arial"/>
                <a:cs typeface="Arial"/>
              </a:rPr>
              <a:t>2014-7187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387080" y="383540"/>
            <a:ext cx="610870" cy="875030"/>
          </a:xfrm>
          <a:custGeom>
            <a:avLst/>
            <a:gdLst/>
            <a:ahLst/>
            <a:cxnLst/>
            <a:rect l="l" t="t" r="r" b="b"/>
            <a:pathLst>
              <a:path w="610870" h="875030">
                <a:moveTo>
                  <a:pt x="0" y="0"/>
                </a:moveTo>
                <a:lnTo>
                  <a:pt x="610870" y="0"/>
                </a:lnTo>
                <a:lnTo>
                  <a:pt x="610870" y="875030"/>
                </a:lnTo>
                <a:lnTo>
                  <a:pt x="0" y="875030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65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88019" y="283209"/>
            <a:ext cx="610870" cy="876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2909" y="6637242"/>
            <a:ext cx="1682114" cy="132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>
                <a:solidFill>
                  <a:srgbClr val="FFFFFF"/>
                </a:solidFill>
                <a:latin typeface="Arial"/>
                <a:cs typeface="Arial"/>
              </a:rPr>
              <a:t>© 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2016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SAP AG. All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rights</a:t>
            </a:r>
            <a:r>
              <a:rPr sz="8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reserved.</a:t>
            </a:r>
            <a:endParaRPr sz="800">
              <a:latin typeface="Arial"/>
              <a:cs typeface="Arial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ED93A4A3-E59D-4754-9287-E181CAD7DC34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063230" cy="0"/>
          </a:xfrm>
          <a:custGeom>
            <a:avLst/>
            <a:gdLst/>
            <a:ahLst/>
            <a:cxnLst/>
            <a:rect l="l" t="t" r="r" b="b"/>
            <a:pathLst>
              <a:path w="8063230">
                <a:moveTo>
                  <a:pt x="0" y="0"/>
                </a:moveTo>
                <a:lnTo>
                  <a:pt x="806323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How does ShellShock</a:t>
            </a:r>
            <a:r>
              <a:rPr spc="-80" dirty="0"/>
              <a:t> </a:t>
            </a:r>
            <a:r>
              <a:rPr spc="-5" dirty="0"/>
              <a:t>work?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11150" y="1690370"/>
            <a:ext cx="5340985" cy="302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653154" algn="l"/>
              </a:tabLst>
            </a:pPr>
            <a:r>
              <a:rPr sz="1800" b="1" spc="-5" dirty="0">
                <a:latin typeface="Arial"/>
                <a:cs typeface="Arial"/>
              </a:rPr>
              <a:t>Injection of OS </a:t>
            </a:r>
            <a:r>
              <a:rPr sz="1800" b="1" spc="-10" dirty="0">
                <a:latin typeface="Arial"/>
                <a:cs typeface="Arial"/>
              </a:rPr>
              <a:t>command</a:t>
            </a:r>
            <a:r>
              <a:rPr sz="1800" b="1" spc="7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in</a:t>
            </a:r>
            <a:r>
              <a:rPr sz="1800" b="1" spc="45" dirty="0">
                <a:latin typeface="Arial"/>
                <a:cs typeface="Arial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env	</a:t>
            </a:r>
            <a:r>
              <a:rPr sz="1800" b="1" spc="-5" dirty="0">
                <a:latin typeface="Arial"/>
                <a:cs typeface="Arial"/>
              </a:rPr>
              <a:t>bash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command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90700" y="3239770"/>
            <a:ext cx="18542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b="1" spc="-5" dirty="0">
                <a:latin typeface="Courier New"/>
                <a:cs typeface="Courier New"/>
              </a:rPr>
              <a:t>env x=“() </a:t>
            </a:r>
            <a:r>
              <a:rPr sz="1500" b="1" dirty="0">
                <a:latin typeface="Courier New"/>
                <a:cs typeface="Courier New"/>
              </a:rPr>
              <a:t>{</a:t>
            </a:r>
            <a:r>
              <a:rPr sz="1500" b="1" spc="-85" dirty="0">
                <a:latin typeface="Courier New"/>
                <a:cs typeface="Courier New"/>
              </a:rPr>
              <a:t> </a:t>
            </a:r>
            <a:r>
              <a:rPr sz="1500" b="1" spc="-5" dirty="0">
                <a:latin typeface="Courier New"/>
                <a:cs typeface="Courier New"/>
              </a:rPr>
              <a:t>:;};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33800" y="3239770"/>
            <a:ext cx="29972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b="1" spc="-5" dirty="0">
                <a:latin typeface="Courier New"/>
                <a:cs typeface="Courier New"/>
              </a:rPr>
              <a:t>echo vulnerable”</a:t>
            </a:r>
            <a:r>
              <a:rPr sz="1500" b="1" spc="-85" dirty="0">
                <a:latin typeface="Courier New"/>
                <a:cs typeface="Courier New"/>
              </a:rPr>
              <a:t> </a:t>
            </a:r>
            <a:r>
              <a:rPr sz="1500" b="1" spc="-5" dirty="0">
                <a:latin typeface="Courier New"/>
                <a:cs typeface="Courier New"/>
              </a:rPr>
              <a:t>/bin/bash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90700" y="3468370"/>
            <a:ext cx="483234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b="1" spc="-5" dirty="0">
                <a:latin typeface="Courier New"/>
                <a:cs typeface="Courier New"/>
              </a:rPr>
              <a:t>–c</a:t>
            </a:r>
            <a:r>
              <a:rPr sz="1500" b="1" spc="-100" dirty="0">
                <a:latin typeface="Courier New"/>
                <a:cs typeface="Courier New"/>
              </a:rPr>
              <a:t> </a:t>
            </a:r>
            <a:r>
              <a:rPr sz="1500" b="1" dirty="0">
                <a:latin typeface="Courier New"/>
                <a:cs typeface="Courier New"/>
              </a:rPr>
              <a:t>: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5500" y="2155190"/>
            <a:ext cx="257302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-5" dirty="0">
                <a:solidFill>
                  <a:srgbClr val="EFAA00"/>
                </a:solidFill>
                <a:latin typeface="Courier New"/>
                <a:cs typeface="Courier New"/>
              </a:rPr>
              <a:t>env</a:t>
            </a:r>
            <a:r>
              <a:rPr sz="1500" spc="-545" dirty="0">
                <a:solidFill>
                  <a:srgbClr val="EFAA00"/>
                </a:solidFill>
                <a:latin typeface="Courier New"/>
                <a:cs typeface="Courier New"/>
              </a:rPr>
              <a:t> </a:t>
            </a:r>
            <a:r>
              <a:rPr sz="1500" spc="5" dirty="0">
                <a:solidFill>
                  <a:srgbClr val="EFAA00"/>
                </a:solidFill>
                <a:latin typeface="Arial"/>
                <a:cs typeface="Arial"/>
              </a:rPr>
              <a:t>command </a:t>
            </a:r>
            <a:r>
              <a:rPr sz="1500" dirty="0">
                <a:solidFill>
                  <a:srgbClr val="EFAA00"/>
                </a:solidFill>
                <a:latin typeface="Arial"/>
                <a:cs typeface="Arial"/>
              </a:rPr>
              <a:t>to be </a:t>
            </a:r>
            <a:r>
              <a:rPr sz="1500" spc="-5" dirty="0">
                <a:solidFill>
                  <a:srgbClr val="EFAA00"/>
                </a:solidFill>
                <a:latin typeface="Arial"/>
                <a:cs typeface="Arial"/>
              </a:rPr>
              <a:t>executed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04590" y="2059940"/>
            <a:ext cx="3691254" cy="239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dirty="0">
                <a:solidFill>
                  <a:srgbClr val="D3642C"/>
                </a:solidFill>
                <a:latin typeface="Arial"/>
                <a:cs typeface="Arial"/>
              </a:rPr>
              <a:t>Arbitrary </a:t>
            </a:r>
            <a:r>
              <a:rPr sz="1500" spc="5" dirty="0">
                <a:solidFill>
                  <a:srgbClr val="D3642C"/>
                </a:solidFill>
                <a:latin typeface="Arial"/>
                <a:cs typeface="Arial"/>
              </a:rPr>
              <a:t>command </a:t>
            </a:r>
            <a:r>
              <a:rPr sz="1500" dirty="0">
                <a:solidFill>
                  <a:srgbClr val="D3642C"/>
                </a:solidFill>
                <a:latin typeface="Arial"/>
                <a:cs typeface="Arial"/>
              </a:rPr>
              <a:t>to be </a:t>
            </a:r>
            <a:r>
              <a:rPr sz="1500" spc="-5" dirty="0">
                <a:solidFill>
                  <a:srgbClr val="D3642C"/>
                </a:solidFill>
                <a:latin typeface="Arial"/>
                <a:cs typeface="Arial"/>
              </a:rPr>
              <a:t>executed by</a:t>
            </a:r>
            <a:r>
              <a:rPr sz="1500" spc="-45" dirty="0">
                <a:solidFill>
                  <a:srgbClr val="D3642C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D3642C"/>
                </a:solidFill>
                <a:latin typeface="Arial"/>
                <a:cs typeface="Arial"/>
              </a:rPr>
              <a:t>Bash</a:t>
            </a:r>
            <a:endParaRPr sz="15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75809" y="4324350"/>
            <a:ext cx="1809114" cy="239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dirty="0">
                <a:solidFill>
                  <a:srgbClr val="6A2881"/>
                </a:solidFill>
                <a:latin typeface="Arial"/>
                <a:cs typeface="Arial"/>
              </a:rPr>
              <a:t>Legitimate</a:t>
            </a:r>
            <a:r>
              <a:rPr sz="1500" spc="-65" dirty="0">
                <a:solidFill>
                  <a:srgbClr val="6A2881"/>
                </a:solidFill>
                <a:latin typeface="Arial"/>
                <a:cs typeface="Arial"/>
              </a:rPr>
              <a:t> </a:t>
            </a:r>
            <a:r>
              <a:rPr sz="1500" spc="5" dirty="0">
                <a:solidFill>
                  <a:srgbClr val="6A2881"/>
                </a:solidFill>
                <a:latin typeface="Arial"/>
                <a:cs typeface="Arial"/>
              </a:rPr>
              <a:t>command</a:t>
            </a:r>
            <a:endParaRPr sz="15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704339" y="3064510"/>
            <a:ext cx="0" cy="233679"/>
          </a:xfrm>
          <a:custGeom>
            <a:avLst/>
            <a:gdLst/>
            <a:ahLst/>
            <a:cxnLst/>
            <a:rect l="l" t="t" r="r" b="b"/>
            <a:pathLst>
              <a:path h="233679">
                <a:moveTo>
                  <a:pt x="0" y="233679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04339" y="3035300"/>
            <a:ext cx="0" cy="233679"/>
          </a:xfrm>
          <a:custGeom>
            <a:avLst/>
            <a:gdLst/>
            <a:ahLst/>
            <a:cxnLst/>
            <a:rect l="l" t="t" r="r" b="b"/>
            <a:pathLst>
              <a:path h="233679">
                <a:moveTo>
                  <a:pt x="0" y="233679"/>
                </a:moveTo>
                <a:lnTo>
                  <a:pt x="0" y="0"/>
                </a:lnTo>
              </a:path>
            </a:pathLst>
          </a:custGeom>
          <a:ln w="38097">
            <a:solidFill>
              <a:srgbClr val="EFA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41701" y="3064510"/>
            <a:ext cx="38100" cy="233679"/>
          </a:xfrm>
          <a:custGeom>
            <a:avLst/>
            <a:gdLst/>
            <a:ahLst/>
            <a:cxnLst/>
            <a:rect l="l" t="t" r="r" b="b"/>
            <a:pathLst>
              <a:path w="38100" h="233679">
                <a:moveTo>
                  <a:pt x="0" y="233679"/>
                </a:moveTo>
                <a:lnTo>
                  <a:pt x="38097" y="233679"/>
                </a:lnTo>
                <a:lnTo>
                  <a:pt x="38097" y="0"/>
                </a:lnTo>
                <a:lnTo>
                  <a:pt x="0" y="0"/>
                </a:lnTo>
                <a:lnTo>
                  <a:pt x="0" y="233679"/>
                </a:lnTo>
                <a:close/>
              </a:path>
            </a:pathLst>
          </a:custGeom>
          <a:solidFill>
            <a:srgbClr val="000000">
              <a:alpha val="45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60750" y="3035300"/>
            <a:ext cx="0" cy="233679"/>
          </a:xfrm>
          <a:custGeom>
            <a:avLst/>
            <a:gdLst/>
            <a:ahLst/>
            <a:cxnLst/>
            <a:rect l="l" t="t" r="r" b="b"/>
            <a:pathLst>
              <a:path h="233679">
                <a:moveTo>
                  <a:pt x="0" y="233679"/>
                </a:moveTo>
                <a:lnTo>
                  <a:pt x="0" y="0"/>
                </a:lnTo>
              </a:path>
            </a:pathLst>
          </a:custGeom>
          <a:ln w="38097">
            <a:solidFill>
              <a:srgbClr val="EFA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04339" y="3045461"/>
            <a:ext cx="1756410" cy="38100"/>
          </a:xfrm>
          <a:custGeom>
            <a:avLst/>
            <a:gdLst/>
            <a:ahLst/>
            <a:cxnLst/>
            <a:rect l="l" t="t" r="r" b="b"/>
            <a:pathLst>
              <a:path w="1756410" h="38100">
                <a:moveTo>
                  <a:pt x="0" y="38097"/>
                </a:moveTo>
                <a:lnTo>
                  <a:pt x="1756410" y="38097"/>
                </a:lnTo>
                <a:lnTo>
                  <a:pt x="1756410" y="0"/>
                </a:lnTo>
                <a:lnTo>
                  <a:pt x="0" y="0"/>
                </a:lnTo>
                <a:lnTo>
                  <a:pt x="0" y="38097"/>
                </a:lnTo>
                <a:close/>
              </a:path>
            </a:pathLst>
          </a:custGeom>
          <a:solidFill>
            <a:srgbClr val="000000">
              <a:alpha val="45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04339" y="3016251"/>
            <a:ext cx="1756410" cy="38100"/>
          </a:xfrm>
          <a:custGeom>
            <a:avLst/>
            <a:gdLst/>
            <a:ahLst/>
            <a:cxnLst/>
            <a:rect l="l" t="t" r="r" b="b"/>
            <a:pathLst>
              <a:path w="1756410" h="38100">
                <a:moveTo>
                  <a:pt x="0" y="38097"/>
                </a:moveTo>
                <a:lnTo>
                  <a:pt x="1756410" y="38097"/>
                </a:lnTo>
                <a:lnTo>
                  <a:pt x="1756410" y="0"/>
                </a:lnTo>
                <a:lnTo>
                  <a:pt x="0" y="0"/>
                </a:lnTo>
                <a:lnTo>
                  <a:pt x="0" y="38097"/>
                </a:lnTo>
                <a:close/>
              </a:path>
            </a:pathLst>
          </a:custGeom>
          <a:solidFill>
            <a:srgbClr val="EFA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33220" y="2471420"/>
            <a:ext cx="970280" cy="593090"/>
          </a:xfrm>
          <a:custGeom>
            <a:avLst/>
            <a:gdLst/>
            <a:ahLst/>
            <a:cxnLst/>
            <a:rect l="l" t="t" r="r" b="b"/>
            <a:pathLst>
              <a:path w="970280" h="593089">
                <a:moveTo>
                  <a:pt x="0" y="0"/>
                </a:moveTo>
                <a:lnTo>
                  <a:pt x="970280" y="593089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33220" y="2440939"/>
            <a:ext cx="970280" cy="594360"/>
          </a:xfrm>
          <a:custGeom>
            <a:avLst/>
            <a:gdLst/>
            <a:ahLst/>
            <a:cxnLst/>
            <a:rect l="l" t="t" r="r" b="b"/>
            <a:pathLst>
              <a:path w="970280" h="594360">
                <a:moveTo>
                  <a:pt x="0" y="0"/>
                </a:moveTo>
                <a:lnTo>
                  <a:pt x="970280" y="594360"/>
                </a:lnTo>
              </a:path>
            </a:pathLst>
          </a:custGeom>
          <a:ln w="38097">
            <a:solidFill>
              <a:srgbClr val="EFA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07110" y="2452371"/>
            <a:ext cx="1756410" cy="38100"/>
          </a:xfrm>
          <a:custGeom>
            <a:avLst/>
            <a:gdLst/>
            <a:ahLst/>
            <a:cxnLst/>
            <a:rect l="l" t="t" r="r" b="b"/>
            <a:pathLst>
              <a:path w="1756410" h="38100">
                <a:moveTo>
                  <a:pt x="0" y="38097"/>
                </a:moveTo>
                <a:lnTo>
                  <a:pt x="1756410" y="38097"/>
                </a:lnTo>
                <a:lnTo>
                  <a:pt x="1756410" y="0"/>
                </a:lnTo>
                <a:lnTo>
                  <a:pt x="0" y="0"/>
                </a:lnTo>
                <a:lnTo>
                  <a:pt x="0" y="38097"/>
                </a:lnTo>
                <a:close/>
              </a:path>
            </a:pathLst>
          </a:custGeom>
          <a:solidFill>
            <a:srgbClr val="000000">
              <a:alpha val="45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07110" y="2421891"/>
            <a:ext cx="1756410" cy="38100"/>
          </a:xfrm>
          <a:custGeom>
            <a:avLst/>
            <a:gdLst/>
            <a:ahLst/>
            <a:cxnLst/>
            <a:rect l="l" t="t" r="r" b="b"/>
            <a:pathLst>
              <a:path w="1756410" h="38100">
                <a:moveTo>
                  <a:pt x="0" y="38097"/>
                </a:moveTo>
                <a:lnTo>
                  <a:pt x="1756410" y="38097"/>
                </a:lnTo>
                <a:lnTo>
                  <a:pt x="1756410" y="0"/>
                </a:lnTo>
                <a:lnTo>
                  <a:pt x="0" y="0"/>
                </a:lnTo>
                <a:lnTo>
                  <a:pt x="0" y="38097"/>
                </a:lnTo>
                <a:close/>
              </a:path>
            </a:pathLst>
          </a:custGeom>
          <a:solidFill>
            <a:srgbClr val="EFA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77261" y="3060700"/>
            <a:ext cx="38100" cy="233679"/>
          </a:xfrm>
          <a:custGeom>
            <a:avLst/>
            <a:gdLst/>
            <a:ahLst/>
            <a:cxnLst/>
            <a:rect l="l" t="t" r="r" b="b"/>
            <a:pathLst>
              <a:path w="38100" h="233679">
                <a:moveTo>
                  <a:pt x="0" y="233679"/>
                </a:moveTo>
                <a:lnTo>
                  <a:pt x="38097" y="233679"/>
                </a:lnTo>
                <a:lnTo>
                  <a:pt x="38097" y="0"/>
                </a:lnTo>
                <a:lnTo>
                  <a:pt x="0" y="0"/>
                </a:lnTo>
                <a:lnTo>
                  <a:pt x="0" y="233679"/>
                </a:lnTo>
                <a:close/>
              </a:path>
            </a:pathLst>
          </a:custGeom>
          <a:solidFill>
            <a:srgbClr val="000000">
              <a:alpha val="45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96309" y="3030220"/>
            <a:ext cx="0" cy="233679"/>
          </a:xfrm>
          <a:custGeom>
            <a:avLst/>
            <a:gdLst/>
            <a:ahLst/>
            <a:cxnLst/>
            <a:rect l="l" t="t" r="r" b="b"/>
            <a:pathLst>
              <a:path h="233679">
                <a:moveTo>
                  <a:pt x="0" y="233679"/>
                </a:moveTo>
                <a:lnTo>
                  <a:pt x="0" y="0"/>
                </a:lnTo>
              </a:path>
            </a:pathLst>
          </a:custGeom>
          <a:ln w="38097">
            <a:solidFill>
              <a:srgbClr val="D364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250179" y="3060700"/>
            <a:ext cx="0" cy="233679"/>
          </a:xfrm>
          <a:custGeom>
            <a:avLst/>
            <a:gdLst/>
            <a:ahLst/>
            <a:cxnLst/>
            <a:rect l="l" t="t" r="r" b="b"/>
            <a:pathLst>
              <a:path h="233679">
                <a:moveTo>
                  <a:pt x="0" y="233679"/>
                </a:moveTo>
                <a:lnTo>
                  <a:pt x="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250179" y="3030220"/>
            <a:ext cx="0" cy="233679"/>
          </a:xfrm>
          <a:custGeom>
            <a:avLst/>
            <a:gdLst/>
            <a:ahLst/>
            <a:cxnLst/>
            <a:rect l="l" t="t" r="r" b="b"/>
            <a:pathLst>
              <a:path h="233679">
                <a:moveTo>
                  <a:pt x="0" y="233679"/>
                </a:moveTo>
                <a:lnTo>
                  <a:pt x="0" y="0"/>
                </a:lnTo>
              </a:path>
            </a:pathLst>
          </a:custGeom>
          <a:ln w="38097">
            <a:solidFill>
              <a:srgbClr val="D364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496309" y="3041651"/>
            <a:ext cx="1753870" cy="38100"/>
          </a:xfrm>
          <a:custGeom>
            <a:avLst/>
            <a:gdLst/>
            <a:ahLst/>
            <a:cxnLst/>
            <a:rect l="l" t="t" r="r" b="b"/>
            <a:pathLst>
              <a:path w="1753870" h="38100">
                <a:moveTo>
                  <a:pt x="0" y="38097"/>
                </a:moveTo>
                <a:lnTo>
                  <a:pt x="1753869" y="38097"/>
                </a:lnTo>
                <a:lnTo>
                  <a:pt x="1753869" y="0"/>
                </a:lnTo>
                <a:lnTo>
                  <a:pt x="0" y="0"/>
                </a:lnTo>
                <a:lnTo>
                  <a:pt x="0" y="38097"/>
                </a:lnTo>
                <a:close/>
              </a:path>
            </a:pathLst>
          </a:custGeom>
          <a:solidFill>
            <a:srgbClr val="000000">
              <a:alpha val="45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96309" y="3011171"/>
            <a:ext cx="1753870" cy="38100"/>
          </a:xfrm>
          <a:custGeom>
            <a:avLst/>
            <a:gdLst/>
            <a:ahLst/>
            <a:cxnLst/>
            <a:rect l="l" t="t" r="r" b="b"/>
            <a:pathLst>
              <a:path w="1753870" h="38100">
                <a:moveTo>
                  <a:pt x="0" y="38097"/>
                </a:moveTo>
                <a:lnTo>
                  <a:pt x="1753869" y="38097"/>
                </a:lnTo>
                <a:lnTo>
                  <a:pt x="1753869" y="0"/>
                </a:lnTo>
                <a:lnTo>
                  <a:pt x="0" y="0"/>
                </a:lnTo>
                <a:lnTo>
                  <a:pt x="0" y="38097"/>
                </a:lnTo>
                <a:close/>
              </a:path>
            </a:pathLst>
          </a:custGeom>
          <a:solidFill>
            <a:srgbClr val="D364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394200" y="2366010"/>
            <a:ext cx="648970" cy="694690"/>
          </a:xfrm>
          <a:custGeom>
            <a:avLst/>
            <a:gdLst/>
            <a:ahLst/>
            <a:cxnLst/>
            <a:rect l="l" t="t" r="r" b="b"/>
            <a:pathLst>
              <a:path w="648970" h="694689">
                <a:moveTo>
                  <a:pt x="648970" y="0"/>
                </a:moveTo>
                <a:lnTo>
                  <a:pt x="0" y="694689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394200" y="2336800"/>
            <a:ext cx="648970" cy="693420"/>
          </a:xfrm>
          <a:custGeom>
            <a:avLst/>
            <a:gdLst/>
            <a:ahLst/>
            <a:cxnLst/>
            <a:rect l="l" t="t" r="r" b="b"/>
            <a:pathLst>
              <a:path w="648970" h="693419">
                <a:moveTo>
                  <a:pt x="648970" y="0"/>
                </a:moveTo>
                <a:lnTo>
                  <a:pt x="0" y="693420"/>
                </a:lnTo>
              </a:path>
            </a:pathLst>
          </a:custGeom>
          <a:ln w="38097">
            <a:solidFill>
              <a:srgbClr val="D364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43020" y="2346961"/>
            <a:ext cx="2905760" cy="38100"/>
          </a:xfrm>
          <a:custGeom>
            <a:avLst/>
            <a:gdLst/>
            <a:ahLst/>
            <a:cxnLst/>
            <a:rect l="l" t="t" r="r" b="b"/>
            <a:pathLst>
              <a:path w="2905759" h="38100">
                <a:moveTo>
                  <a:pt x="0" y="38097"/>
                </a:moveTo>
                <a:lnTo>
                  <a:pt x="2905759" y="38097"/>
                </a:lnTo>
                <a:lnTo>
                  <a:pt x="2905759" y="0"/>
                </a:lnTo>
                <a:lnTo>
                  <a:pt x="0" y="0"/>
                </a:lnTo>
                <a:lnTo>
                  <a:pt x="0" y="38097"/>
                </a:lnTo>
                <a:close/>
              </a:path>
            </a:pathLst>
          </a:custGeom>
          <a:solidFill>
            <a:srgbClr val="000000">
              <a:alpha val="45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843020" y="2317751"/>
            <a:ext cx="2905760" cy="38100"/>
          </a:xfrm>
          <a:custGeom>
            <a:avLst/>
            <a:gdLst/>
            <a:ahLst/>
            <a:cxnLst/>
            <a:rect l="l" t="t" r="r" b="b"/>
            <a:pathLst>
              <a:path w="2905759" h="38100">
                <a:moveTo>
                  <a:pt x="0" y="38097"/>
                </a:moveTo>
                <a:lnTo>
                  <a:pt x="2905759" y="38097"/>
                </a:lnTo>
                <a:lnTo>
                  <a:pt x="2905759" y="0"/>
                </a:lnTo>
                <a:lnTo>
                  <a:pt x="0" y="0"/>
                </a:lnTo>
                <a:lnTo>
                  <a:pt x="0" y="38097"/>
                </a:lnTo>
                <a:close/>
              </a:path>
            </a:pathLst>
          </a:custGeom>
          <a:solidFill>
            <a:srgbClr val="D364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800850" y="3399790"/>
            <a:ext cx="0" cy="232410"/>
          </a:xfrm>
          <a:custGeom>
            <a:avLst/>
            <a:gdLst/>
            <a:ahLst/>
            <a:cxnLst/>
            <a:rect l="l" t="t" r="r" b="b"/>
            <a:pathLst>
              <a:path h="232410">
                <a:moveTo>
                  <a:pt x="0" y="0"/>
                </a:moveTo>
                <a:lnTo>
                  <a:pt x="0" y="23241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800850" y="3369309"/>
            <a:ext cx="0" cy="233679"/>
          </a:xfrm>
          <a:custGeom>
            <a:avLst/>
            <a:gdLst/>
            <a:ahLst/>
            <a:cxnLst/>
            <a:rect l="l" t="t" r="r" b="b"/>
            <a:pathLst>
              <a:path h="233679">
                <a:moveTo>
                  <a:pt x="0" y="0"/>
                </a:moveTo>
                <a:lnTo>
                  <a:pt x="0" y="233679"/>
                </a:lnTo>
              </a:path>
            </a:pathLst>
          </a:custGeom>
          <a:ln w="38097">
            <a:solidFill>
              <a:srgbClr val="6A28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245100" y="3399790"/>
            <a:ext cx="0" cy="232410"/>
          </a:xfrm>
          <a:custGeom>
            <a:avLst/>
            <a:gdLst/>
            <a:ahLst/>
            <a:cxnLst/>
            <a:rect l="l" t="t" r="r" b="b"/>
            <a:pathLst>
              <a:path h="232410">
                <a:moveTo>
                  <a:pt x="0" y="0"/>
                </a:moveTo>
                <a:lnTo>
                  <a:pt x="0" y="23241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245100" y="3369309"/>
            <a:ext cx="0" cy="233679"/>
          </a:xfrm>
          <a:custGeom>
            <a:avLst/>
            <a:gdLst/>
            <a:ahLst/>
            <a:cxnLst/>
            <a:rect l="l" t="t" r="r" b="b"/>
            <a:pathLst>
              <a:path h="233679">
                <a:moveTo>
                  <a:pt x="0" y="0"/>
                </a:moveTo>
                <a:lnTo>
                  <a:pt x="0" y="233679"/>
                </a:lnTo>
              </a:path>
            </a:pathLst>
          </a:custGeom>
          <a:ln w="38097">
            <a:solidFill>
              <a:srgbClr val="6A28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245100" y="3613151"/>
            <a:ext cx="1555750" cy="38100"/>
          </a:xfrm>
          <a:custGeom>
            <a:avLst/>
            <a:gdLst/>
            <a:ahLst/>
            <a:cxnLst/>
            <a:rect l="l" t="t" r="r" b="b"/>
            <a:pathLst>
              <a:path w="1555750" h="38100">
                <a:moveTo>
                  <a:pt x="0" y="38097"/>
                </a:moveTo>
                <a:lnTo>
                  <a:pt x="1555750" y="38097"/>
                </a:lnTo>
                <a:lnTo>
                  <a:pt x="1555750" y="0"/>
                </a:lnTo>
                <a:lnTo>
                  <a:pt x="0" y="0"/>
                </a:lnTo>
                <a:lnTo>
                  <a:pt x="0" y="38097"/>
                </a:lnTo>
                <a:close/>
              </a:path>
            </a:pathLst>
          </a:custGeom>
          <a:solidFill>
            <a:srgbClr val="000000">
              <a:alpha val="45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245100" y="3583941"/>
            <a:ext cx="1555750" cy="38100"/>
          </a:xfrm>
          <a:custGeom>
            <a:avLst/>
            <a:gdLst/>
            <a:ahLst/>
            <a:cxnLst/>
            <a:rect l="l" t="t" r="r" b="b"/>
            <a:pathLst>
              <a:path w="1555750" h="38100">
                <a:moveTo>
                  <a:pt x="0" y="38097"/>
                </a:moveTo>
                <a:lnTo>
                  <a:pt x="1555750" y="38097"/>
                </a:lnTo>
                <a:lnTo>
                  <a:pt x="1555750" y="0"/>
                </a:lnTo>
                <a:lnTo>
                  <a:pt x="0" y="0"/>
                </a:lnTo>
                <a:lnTo>
                  <a:pt x="0" y="38097"/>
                </a:lnTo>
                <a:close/>
              </a:path>
            </a:pathLst>
          </a:custGeom>
          <a:solidFill>
            <a:srgbClr val="6A28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429250" y="3632200"/>
            <a:ext cx="575310" cy="694690"/>
          </a:xfrm>
          <a:custGeom>
            <a:avLst/>
            <a:gdLst/>
            <a:ahLst/>
            <a:cxnLst/>
            <a:rect l="l" t="t" r="r" b="b"/>
            <a:pathLst>
              <a:path w="575310" h="694689">
                <a:moveTo>
                  <a:pt x="0" y="694689"/>
                </a:moveTo>
                <a:lnTo>
                  <a:pt x="575310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429250" y="3602990"/>
            <a:ext cx="575310" cy="693420"/>
          </a:xfrm>
          <a:custGeom>
            <a:avLst/>
            <a:gdLst/>
            <a:ahLst/>
            <a:cxnLst/>
            <a:rect l="l" t="t" r="r" b="b"/>
            <a:pathLst>
              <a:path w="575310" h="693420">
                <a:moveTo>
                  <a:pt x="0" y="693420"/>
                </a:moveTo>
                <a:lnTo>
                  <a:pt x="575310" y="0"/>
                </a:lnTo>
              </a:path>
            </a:pathLst>
          </a:custGeom>
          <a:ln w="38097">
            <a:solidFill>
              <a:srgbClr val="6A28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587240" y="4307841"/>
            <a:ext cx="1606550" cy="38100"/>
          </a:xfrm>
          <a:custGeom>
            <a:avLst/>
            <a:gdLst/>
            <a:ahLst/>
            <a:cxnLst/>
            <a:rect l="l" t="t" r="r" b="b"/>
            <a:pathLst>
              <a:path w="1606550" h="38100">
                <a:moveTo>
                  <a:pt x="0" y="38097"/>
                </a:moveTo>
                <a:lnTo>
                  <a:pt x="1606550" y="38097"/>
                </a:lnTo>
                <a:lnTo>
                  <a:pt x="1606550" y="0"/>
                </a:lnTo>
                <a:lnTo>
                  <a:pt x="0" y="0"/>
                </a:lnTo>
                <a:lnTo>
                  <a:pt x="0" y="38097"/>
                </a:lnTo>
                <a:close/>
              </a:path>
            </a:pathLst>
          </a:custGeom>
          <a:solidFill>
            <a:srgbClr val="000000">
              <a:alpha val="45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587240" y="4277361"/>
            <a:ext cx="1606550" cy="38100"/>
          </a:xfrm>
          <a:custGeom>
            <a:avLst/>
            <a:gdLst/>
            <a:ahLst/>
            <a:cxnLst/>
            <a:rect l="l" t="t" r="r" b="b"/>
            <a:pathLst>
              <a:path w="1606550" h="38100">
                <a:moveTo>
                  <a:pt x="0" y="38097"/>
                </a:moveTo>
                <a:lnTo>
                  <a:pt x="1606550" y="38097"/>
                </a:lnTo>
                <a:lnTo>
                  <a:pt x="1606550" y="0"/>
                </a:lnTo>
                <a:lnTo>
                  <a:pt x="0" y="0"/>
                </a:lnTo>
                <a:lnTo>
                  <a:pt x="0" y="38097"/>
                </a:lnTo>
                <a:close/>
              </a:path>
            </a:pathLst>
          </a:custGeom>
          <a:solidFill>
            <a:srgbClr val="6A28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387080" y="383540"/>
            <a:ext cx="610870" cy="875030"/>
          </a:xfrm>
          <a:custGeom>
            <a:avLst/>
            <a:gdLst/>
            <a:ahLst/>
            <a:cxnLst/>
            <a:rect l="l" t="t" r="r" b="b"/>
            <a:pathLst>
              <a:path w="610870" h="875030">
                <a:moveTo>
                  <a:pt x="0" y="0"/>
                </a:moveTo>
                <a:lnTo>
                  <a:pt x="610870" y="0"/>
                </a:lnTo>
                <a:lnTo>
                  <a:pt x="610870" y="875030"/>
                </a:lnTo>
                <a:lnTo>
                  <a:pt x="0" y="875030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65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288019" y="283209"/>
            <a:ext cx="610870" cy="876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422909" y="6637242"/>
            <a:ext cx="1682114" cy="132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>
                <a:solidFill>
                  <a:srgbClr val="FFFFFF"/>
                </a:solidFill>
                <a:latin typeface="Arial"/>
                <a:cs typeface="Arial"/>
              </a:rPr>
              <a:t>© 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2016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SAP AG. All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rights</a:t>
            </a:r>
            <a:r>
              <a:rPr sz="8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reserved.</a:t>
            </a:r>
            <a:endParaRPr sz="800">
              <a:latin typeface="Arial"/>
              <a:cs typeface="Arial"/>
            </a:endParaRPr>
          </a:p>
        </p:txBody>
      </p:sp>
      <p:sp>
        <p:nvSpPr>
          <p:cNvPr id="45" name="object 3">
            <a:extLst>
              <a:ext uri="{FF2B5EF4-FFF2-40B4-BE49-F238E27FC236}">
                <a16:creationId xmlns:a16="http://schemas.microsoft.com/office/drawing/2014/main" id="{D35E1530-1EC4-4899-BF82-7809D3191DF6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112759" cy="0"/>
          </a:xfrm>
          <a:custGeom>
            <a:avLst/>
            <a:gdLst/>
            <a:ahLst/>
            <a:cxnLst/>
            <a:rect l="l" t="t" r="r" b="b"/>
            <a:pathLst>
              <a:path w="8112759">
                <a:moveTo>
                  <a:pt x="0" y="0"/>
                </a:moveTo>
                <a:lnTo>
                  <a:pt x="8112759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S</a:t>
            </a:r>
            <a:r>
              <a:rPr spc="-10" dirty="0"/>
              <a:t>he</a:t>
            </a:r>
            <a:r>
              <a:rPr dirty="0"/>
              <a:t>l</a:t>
            </a:r>
            <a:r>
              <a:rPr spc="10" dirty="0"/>
              <a:t>l</a:t>
            </a:r>
            <a:r>
              <a:rPr spc="-10" dirty="0"/>
              <a:t>sh</a:t>
            </a:r>
            <a:r>
              <a:rPr dirty="0"/>
              <a:t>o</a:t>
            </a:r>
            <a:r>
              <a:rPr spc="-10" dirty="0"/>
              <a:t>c</a:t>
            </a:r>
            <a:r>
              <a:rPr dirty="0"/>
              <a:t>k</a:t>
            </a:r>
          </a:p>
          <a:p>
            <a:pPr marL="12700">
              <a:lnSpc>
                <a:spcPct val="100000"/>
              </a:lnSpc>
            </a:pPr>
            <a:r>
              <a:rPr sz="1700" spc="-5" dirty="0"/>
              <a:t>CVE-2014-6271</a:t>
            </a:r>
            <a:endParaRPr sz="1700"/>
          </a:p>
        </p:txBody>
      </p:sp>
      <p:sp>
        <p:nvSpPr>
          <p:cNvPr id="6" name="object 6"/>
          <p:cNvSpPr/>
          <p:nvPr/>
        </p:nvSpPr>
        <p:spPr>
          <a:xfrm>
            <a:off x="8436609" y="433069"/>
            <a:ext cx="610870" cy="875030"/>
          </a:xfrm>
          <a:custGeom>
            <a:avLst/>
            <a:gdLst/>
            <a:ahLst/>
            <a:cxnLst/>
            <a:rect l="l" t="t" r="r" b="b"/>
            <a:pathLst>
              <a:path w="610870" h="875030">
                <a:moveTo>
                  <a:pt x="0" y="0"/>
                </a:moveTo>
                <a:lnTo>
                  <a:pt x="610870" y="0"/>
                </a:lnTo>
                <a:lnTo>
                  <a:pt x="610870" y="875029"/>
                </a:lnTo>
                <a:lnTo>
                  <a:pt x="0" y="875029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65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37550" y="332740"/>
            <a:ext cx="610870" cy="8762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22909" y="6637242"/>
            <a:ext cx="1682114" cy="132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>
                <a:solidFill>
                  <a:srgbClr val="FFFFFF"/>
                </a:solidFill>
                <a:latin typeface="Arial"/>
                <a:cs typeface="Arial"/>
              </a:rPr>
              <a:t>© 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2016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SAP AG. All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rights</a:t>
            </a:r>
            <a:r>
              <a:rPr sz="8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reserved.</a:t>
            </a:r>
            <a:endParaRPr sz="800">
              <a:latin typeface="Arial"/>
              <a:cs typeface="Arial"/>
            </a:endParaRPr>
          </a:p>
        </p:txBody>
      </p:sp>
      <p:pic>
        <p:nvPicPr>
          <p:cNvPr id="9" name="shellshoc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1567181"/>
            <a:ext cx="8229600" cy="4629150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4008906D-2ED3-42A0-9746-F8EC6467E768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0"/>
            <a:ext cx="8496300" cy="2294890"/>
          </a:xfrm>
          <a:custGeom>
            <a:avLst/>
            <a:gdLst/>
            <a:ahLst/>
            <a:cxnLst/>
            <a:rect l="l" t="t" r="r" b="b"/>
            <a:pathLst>
              <a:path w="8496300" h="2294890">
                <a:moveTo>
                  <a:pt x="0" y="0"/>
                </a:moveTo>
                <a:lnTo>
                  <a:pt x="8496300" y="0"/>
                </a:lnTo>
                <a:lnTo>
                  <a:pt x="8496300" y="2294890"/>
                </a:lnTo>
                <a:lnTo>
                  <a:pt x="0" y="2294890"/>
                </a:lnTo>
                <a:lnTo>
                  <a:pt x="0" y="0"/>
                </a:lnTo>
                <a:close/>
              </a:path>
            </a:pathLst>
          </a:custGeom>
          <a:solidFill>
            <a:srgbClr val="EFA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082029"/>
            <a:ext cx="916940" cy="4533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1150" y="2325370"/>
            <a:ext cx="5461635" cy="9855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5" dirty="0">
                <a:solidFill>
                  <a:srgbClr val="000000"/>
                </a:solidFill>
              </a:rPr>
              <a:t>Security</a:t>
            </a:r>
            <a:r>
              <a:rPr sz="4000" spc="-85" dirty="0">
                <a:solidFill>
                  <a:srgbClr val="000000"/>
                </a:solidFill>
              </a:rPr>
              <a:t> </a:t>
            </a:r>
            <a:r>
              <a:rPr sz="4000" spc="-10" dirty="0">
                <a:solidFill>
                  <a:srgbClr val="000000"/>
                </a:solidFill>
              </a:rPr>
              <a:t>fundamentals</a:t>
            </a:r>
            <a:endParaRPr sz="4000"/>
          </a:p>
          <a:p>
            <a:pPr marL="12700">
              <a:lnSpc>
                <a:spcPct val="100000"/>
              </a:lnSpc>
            </a:pPr>
            <a:r>
              <a:rPr b="0" spc="-5" dirty="0">
                <a:solidFill>
                  <a:srgbClr val="000000"/>
                </a:solidFill>
                <a:latin typeface="Arial"/>
                <a:cs typeface="Arial"/>
              </a:rPr>
              <a:t>what </a:t>
            </a:r>
            <a:r>
              <a:rPr b="0" spc="-10" dirty="0">
                <a:solidFill>
                  <a:srgbClr val="000000"/>
                </a:solidFill>
                <a:latin typeface="Arial"/>
                <a:cs typeface="Arial"/>
              </a:rPr>
              <a:t>does </a:t>
            </a:r>
            <a:r>
              <a:rPr b="0" spc="-5" dirty="0">
                <a:solidFill>
                  <a:srgbClr val="000000"/>
                </a:solidFill>
                <a:latin typeface="Arial"/>
                <a:cs typeface="Arial"/>
              </a:rPr>
              <a:t>security really </a:t>
            </a:r>
            <a:r>
              <a:rPr b="0" dirty="0">
                <a:solidFill>
                  <a:srgbClr val="000000"/>
                </a:solidFill>
                <a:latin typeface="Arial"/>
                <a:cs typeface="Arial"/>
              </a:rPr>
              <a:t>mean</a:t>
            </a:r>
            <a:r>
              <a:rPr b="0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b="0" dirty="0">
                <a:solidFill>
                  <a:srgbClr val="000000"/>
                </a:solidFill>
                <a:latin typeface="Arial"/>
                <a:cs typeface="Arial"/>
              </a:rPr>
              <a:t>?</a:t>
            </a:r>
          </a:p>
        </p:txBody>
      </p:sp>
      <p:sp>
        <p:nvSpPr>
          <p:cNvPr id="5" name="object 5"/>
          <p:cNvSpPr/>
          <p:nvPr/>
        </p:nvSpPr>
        <p:spPr>
          <a:xfrm>
            <a:off x="2056129" y="3303270"/>
            <a:ext cx="5533390" cy="3370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93040">
              <a:lnSpc>
                <a:spcPct val="100000"/>
              </a:lnSpc>
            </a:pPr>
            <a:r>
              <a:rPr spc="-10" dirty="0"/>
              <a:t>The </a:t>
            </a:r>
            <a:r>
              <a:rPr spc="-5" dirty="0"/>
              <a:t>CIA</a:t>
            </a:r>
            <a:r>
              <a:rPr spc="-150" dirty="0"/>
              <a:t> </a:t>
            </a:r>
            <a:r>
              <a:rPr spc="-5" dirty="0"/>
              <a:t>triad</a:t>
            </a:r>
          </a:p>
          <a:p>
            <a:pPr marL="193040">
              <a:lnSpc>
                <a:spcPct val="100000"/>
              </a:lnSpc>
            </a:pPr>
            <a:r>
              <a:rPr sz="1800" spc="-5" dirty="0"/>
              <a:t>Basic </a:t>
            </a:r>
            <a:r>
              <a:rPr sz="1800" spc="-10" dirty="0"/>
              <a:t>security</a:t>
            </a:r>
            <a:r>
              <a:rPr sz="1800" spc="-60" dirty="0"/>
              <a:t> </a:t>
            </a:r>
            <a:r>
              <a:rPr sz="1800" spc="-5" dirty="0"/>
              <a:t>goals</a:t>
            </a:r>
            <a:endParaRPr sz="1800"/>
          </a:p>
        </p:txBody>
      </p:sp>
      <p:sp>
        <p:nvSpPr>
          <p:cNvPr id="5" name="object 5"/>
          <p:cNvSpPr txBox="1"/>
          <p:nvPr/>
        </p:nvSpPr>
        <p:spPr>
          <a:xfrm>
            <a:off x="491490" y="1690370"/>
            <a:ext cx="6935470" cy="4826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solidFill>
                  <a:srgbClr val="EFAA00"/>
                </a:solidFill>
                <a:latin typeface="Arial"/>
                <a:cs typeface="Arial"/>
              </a:rPr>
              <a:t>Confidentiality</a:t>
            </a:r>
            <a:endParaRPr sz="2800">
              <a:latin typeface="Arial"/>
              <a:cs typeface="Arial"/>
            </a:endParaRPr>
          </a:p>
          <a:p>
            <a:pPr marL="12700" marR="61594">
              <a:lnSpc>
                <a:spcPct val="100000"/>
              </a:lnSpc>
              <a:spcBef>
                <a:spcPts val="500"/>
              </a:spcBef>
            </a:pPr>
            <a:r>
              <a:rPr sz="2000" spc="-5" dirty="0">
                <a:latin typeface="Arial"/>
                <a:cs typeface="Arial"/>
              </a:rPr>
              <a:t>“the </a:t>
            </a:r>
            <a:r>
              <a:rPr sz="2000" dirty="0">
                <a:latin typeface="Arial"/>
                <a:cs typeface="Arial"/>
              </a:rPr>
              <a:t>assets </a:t>
            </a:r>
            <a:r>
              <a:rPr sz="2000" spc="-5" dirty="0">
                <a:latin typeface="Arial"/>
                <a:cs typeface="Arial"/>
              </a:rPr>
              <a:t>of </a:t>
            </a:r>
            <a:r>
              <a:rPr sz="2000" dirty="0">
                <a:latin typeface="Arial"/>
                <a:cs typeface="Arial"/>
              </a:rPr>
              <a:t>a </a:t>
            </a:r>
            <a:r>
              <a:rPr sz="2000" spc="-5" dirty="0">
                <a:latin typeface="Arial"/>
                <a:cs typeface="Arial"/>
              </a:rPr>
              <a:t>computing system </a:t>
            </a:r>
            <a:r>
              <a:rPr sz="2000" dirty="0">
                <a:latin typeface="Arial"/>
                <a:cs typeface="Arial"/>
              </a:rPr>
              <a:t>are accessible only by </a:t>
            </a:r>
            <a:r>
              <a:rPr sz="2000" spc="-5" dirty="0">
                <a:latin typeface="Arial"/>
                <a:cs typeface="Arial"/>
              </a:rPr>
              <a:t>the  </a:t>
            </a:r>
            <a:r>
              <a:rPr sz="2000" dirty="0">
                <a:latin typeface="Arial"/>
                <a:cs typeface="Arial"/>
              </a:rPr>
              <a:t>authorized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parties”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000" dirty="0">
                <a:latin typeface="Arial"/>
                <a:cs typeface="Arial"/>
              </a:rPr>
              <a:t>Prevent </a:t>
            </a:r>
            <a:r>
              <a:rPr sz="2000" b="1" spc="-5" dirty="0">
                <a:latin typeface="Arial"/>
                <a:cs typeface="Arial"/>
              </a:rPr>
              <a:t>disclosure </a:t>
            </a:r>
            <a:r>
              <a:rPr sz="2000" dirty="0">
                <a:latin typeface="Arial"/>
                <a:cs typeface="Arial"/>
              </a:rPr>
              <a:t>of </a:t>
            </a:r>
            <a:r>
              <a:rPr sz="2000" spc="-5" dirty="0">
                <a:latin typeface="Arial"/>
                <a:cs typeface="Arial"/>
              </a:rPr>
              <a:t>information by </a:t>
            </a:r>
            <a:r>
              <a:rPr sz="2000" dirty="0">
                <a:latin typeface="Arial"/>
                <a:cs typeface="Arial"/>
              </a:rPr>
              <a:t>unauthorized </a:t>
            </a:r>
            <a:r>
              <a:rPr sz="2000" spc="-5" dirty="0">
                <a:latin typeface="Arial"/>
                <a:cs typeface="Arial"/>
              </a:rPr>
              <a:t>entities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800" b="1" spc="-5" dirty="0">
                <a:solidFill>
                  <a:srgbClr val="EFAA00"/>
                </a:solidFill>
                <a:latin typeface="Arial"/>
                <a:cs typeface="Arial"/>
              </a:rPr>
              <a:t>Integrity</a:t>
            </a:r>
            <a:endParaRPr sz="2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00"/>
              </a:spcBef>
            </a:pPr>
            <a:r>
              <a:rPr sz="2000" dirty="0">
                <a:latin typeface="Arial"/>
                <a:cs typeface="Arial"/>
              </a:rPr>
              <a:t>“assets can be </a:t>
            </a:r>
            <a:r>
              <a:rPr sz="2000" spc="-5" dirty="0">
                <a:latin typeface="Arial"/>
                <a:cs typeface="Arial"/>
              </a:rPr>
              <a:t>modified </a:t>
            </a:r>
            <a:r>
              <a:rPr sz="2000" dirty="0">
                <a:latin typeface="Arial"/>
                <a:cs typeface="Arial"/>
              </a:rPr>
              <a:t>only </a:t>
            </a:r>
            <a:r>
              <a:rPr sz="2000" spc="-5" dirty="0">
                <a:latin typeface="Arial"/>
                <a:cs typeface="Arial"/>
              </a:rPr>
              <a:t>by the </a:t>
            </a:r>
            <a:r>
              <a:rPr sz="2000" dirty="0">
                <a:latin typeface="Arial"/>
                <a:cs typeface="Arial"/>
              </a:rPr>
              <a:t>authorized </a:t>
            </a:r>
            <a:r>
              <a:rPr sz="2000" spc="-5" dirty="0">
                <a:latin typeface="Arial"/>
                <a:cs typeface="Arial"/>
              </a:rPr>
              <a:t>parties </a:t>
            </a:r>
            <a:r>
              <a:rPr sz="2000" dirty="0">
                <a:latin typeface="Arial"/>
                <a:cs typeface="Arial"/>
              </a:rPr>
              <a:t>or </a:t>
            </a:r>
            <a:r>
              <a:rPr sz="2000" spc="-5" dirty="0">
                <a:latin typeface="Arial"/>
                <a:cs typeface="Arial"/>
              </a:rPr>
              <a:t>only  in </a:t>
            </a:r>
            <a:r>
              <a:rPr sz="2000" dirty="0">
                <a:latin typeface="Arial"/>
                <a:cs typeface="Arial"/>
              </a:rPr>
              <a:t>authorized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way”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000" dirty="0">
                <a:latin typeface="Arial"/>
                <a:cs typeface="Arial"/>
              </a:rPr>
              <a:t>Prevent </a:t>
            </a:r>
            <a:r>
              <a:rPr sz="2000" b="1" spc="-5" dirty="0">
                <a:latin typeface="Arial"/>
                <a:cs typeface="Arial"/>
              </a:rPr>
              <a:t>alteration </a:t>
            </a:r>
            <a:r>
              <a:rPr sz="2000" spc="-5" dirty="0">
                <a:latin typeface="Arial"/>
                <a:cs typeface="Arial"/>
              </a:rPr>
              <a:t>of information </a:t>
            </a:r>
            <a:r>
              <a:rPr sz="2000" dirty="0">
                <a:latin typeface="Arial"/>
                <a:cs typeface="Arial"/>
              </a:rPr>
              <a:t>by unauthorized</a:t>
            </a:r>
            <a:r>
              <a:rPr sz="2000" spc="-5" dirty="0">
                <a:latin typeface="Arial"/>
                <a:cs typeface="Arial"/>
              </a:rPr>
              <a:t> entities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800" b="1" spc="-15" dirty="0">
                <a:solidFill>
                  <a:srgbClr val="EFAA00"/>
                </a:solidFill>
                <a:latin typeface="Arial"/>
                <a:cs typeface="Arial"/>
              </a:rPr>
              <a:t>Availability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000" dirty="0">
                <a:latin typeface="Arial"/>
                <a:cs typeface="Arial"/>
              </a:rPr>
              <a:t>“assets are accessible </a:t>
            </a:r>
            <a:r>
              <a:rPr sz="2000" spc="-5" dirty="0">
                <a:latin typeface="Arial"/>
                <a:cs typeface="Arial"/>
              </a:rPr>
              <a:t>to </a:t>
            </a:r>
            <a:r>
              <a:rPr sz="2000" dirty="0">
                <a:latin typeface="Arial"/>
                <a:cs typeface="Arial"/>
              </a:rPr>
              <a:t>authorized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parties”</a:t>
            </a:r>
            <a:endParaRPr sz="2000">
              <a:latin typeface="Arial"/>
              <a:cs typeface="Arial"/>
            </a:endParaRPr>
          </a:p>
          <a:p>
            <a:pPr marL="12700" marR="429895">
              <a:lnSpc>
                <a:spcPct val="100000"/>
              </a:lnSpc>
              <a:spcBef>
                <a:spcPts val="500"/>
              </a:spcBef>
            </a:pPr>
            <a:r>
              <a:rPr sz="2000" dirty="0">
                <a:latin typeface="Arial"/>
                <a:cs typeface="Arial"/>
              </a:rPr>
              <a:t>Prevent </a:t>
            </a:r>
            <a:r>
              <a:rPr sz="2000" b="1" spc="-5" dirty="0">
                <a:latin typeface="Arial"/>
                <a:cs typeface="Arial"/>
              </a:rPr>
              <a:t>disruption </a:t>
            </a:r>
            <a:r>
              <a:rPr sz="2000" dirty="0">
                <a:latin typeface="Arial"/>
                <a:cs typeface="Arial"/>
              </a:rPr>
              <a:t>of access </a:t>
            </a:r>
            <a:r>
              <a:rPr sz="2000" spc="-5" dirty="0">
                <a:latin typeface="Arial"/>
                <a:cs typeface="Arial"/>
              </a:rPr>
              <a:t>to information </a:t>
            </a:r>
            <a:r>
              <a:rPr sz="2000" dirty="0">
                <a:latin typeface="Arial"/>
                <a:cs typeface="Arial"/>
              </a:rPr>
              <a:t>to authorised  </a:t>
            </a:r>
            <a:r>
              <a:rPr sz="2000" spc="-5" dirty="0">
                <a:latin typeface="Arial"/>
                <a:cs typeface="Arial"/>
              </a:rPr>
              <a:t>entities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57059" y="330200"/>
            <a:ext cx="1985009" cy="17043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F2C9508E-68FC-48A3-AEAD-A32C06FF8081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93040">
              <a:lnSpc>
                <a:spcPct val="100000"/>
              </a:lnSpc>
            </a:pPr>
            <a:r>
              <a:rPr spc="-5" dirty="0"/>
              <a:t>Other security</a:t>
            </a:r>
            <a:r>
              <a:rPr spc="-65" dirty="0"/>
              <a:t> </a:t>
            </a:r>
            <a:r>
              <a:rPr spc="-5" dirty="0"/>
              <a:t>goals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5" name="object 5"/>
          <p:cNvSpPr txBox="1"/>
          <p:nvPr/>
        </p:nvSpPr>
        <p:spPr>
          <a:xfrm>
            <a:off x="491490" y="1690370"/>
            <a:ext cx="6538595" cy="392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3200">
              <a:lnSpc>
                <a:spcPct val="100000"/>
              </a:lnSpc>
            </a:pPr>
            <a:r>
              <a:rPr sz="2800" b="1" spc="-5" dirty="0">
                <a:solidFill>
                  <a:srgbClr val="EFAA00"/>
                </a:solidFill>
                <a:latin typeface="Arial"/>
                <a:cs typeface="Arial"/>
              </a:rPr>
              <a:t>Privacy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000" spc="-5" dirty="0">
                <a:latin typeface="Arial"/>
                <a:cs typeface="Arial"/>
              </a:rPr>
              <a:t>Equivalent to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confidentiality</a:t>
            </a:r>
            <a:endParaRPr sz="2000">
              <a:latin typeface="Arial"/>
              <a:cs typeface="Arial"/>
            </a:endParaRPr>
          </a:p>
          <a:p>
            <a:pPr marL="203200">
              <a:lnSpc>
                <a:spcPct val="100000"/>
              </a:lnSpc>
              <a:spcBef>
                <a:spcPts val="500"/>
              </a:spcBef>
            </a:pPr>
            <a:r>
              <a:rPr sz="2800" b="1" spc="-10" dirty="0">
                <a:solidFill>
                  <a:srgbClr val="EFAA00"/>
                </a:solidFill>
                <a:latin typeface="Arial"/>
                <a:cs typeface="Arial"/>
              </a:rPr>
              <a:t>Non</a:t>
            </a:r>
            <a:r>
              <a:rPr sz="2800" b="1" spc="-45" dirty="0">
                <a:solidFill>
                  <a:srgbClr val="EFAA0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EFAA00"/>
                </a:solidFill>
                <a:latin typeface="Arial"/>
                <a:cs typeface="Arial"/>
              </a:rPr>
              <a:t>repudiation</a:t>
            </a:r>
            <a:endParaRPr sz="2800">
              <a:latin typeface="Arial"/>
              <a:cs typeface="Arial"/>
            </a:endParaRPr>
          </a:p>
          <a:p>
            <a:pPr marL="12700" marR="421005">
              <a:lnSpc>
                <a:spcPct val="100000"/>
              </a:lnSpc>
              <a:spcBef>
                <a:spcPts val="500"/>
              </a:spcBef>
            </a:pPr>
            <a:r>
              <a:rPr sz="2000" dirty="0">
                <a:latin typeface="Arial"/>
                <a:cs typeface="Arial"/>
              </a:rPr>
              <a:t>Prevent </a:t>
            </a:r>
            <a:r>
              <a:rPr sz="2000" spc="-5" dirty="0">
                <a:latin typeface="Arial"/>
                <a:cs typeface="Arial"/>
              </a:rPr>
              <a:t>false </a:t>
            </a:r>
            <a:r>
              <a:rPr sz="2000" dirty="0">
                <a:latin typeface="Arial"/>
                <a:cs typeface="Arial"/>
              </a:rPr>
              <a:t>denial of </a:t>
            </a:r>
            <a:r>
              <a:rPr sz="2000" spc="-5" dirty="0">
                <a:latin typeface="Arial"/>
                <a:cs typeface="Arial"/>
              </a:rPr>
              <a:t>involvement </a:t>
            </a:r>
            <a:r>
              <a:rPr sz="2000" dirty="0">
                <a:latin typeface="Arial"/>
                <a:cs typeface="Arial"/>
              </a:rPr>
              <a:t>by </a:t>
            </a:r>
            <a:r>
              <a:rPr sz="2000" spc="-5" dirty="0">
                <a:latin typeface="Arial"/>
                <a:cs typeface="Arial"/>
              </a:rPr>
              <a:t>either party in </a:t>
            </a:r>
            <a:r>
              <a:rPr sz="2000" dirty="0">
                <a:latin typeface="Arial"/>
                <a:cs typeface="Arial"/>
              </a:rPr>
              <a:t>a  </a:t>
            </a:r>
            <a:r>
              <a:rPr sz="2000" spc="-5" dirty="0">
                <a:latin typeface="Arial"/>
                <a:cs typeface="Arial"/>
              </a:rPr>
              <a:t>transaction</a:t>
            </a:r>
            <a:endParaRPr sz="2000">
              <a:latin typeface="Arial"/>
              <a:cs typeface="Arial"/>
            </a:endParaRPr>
          </a:p>
          <a:p>
            <a:pPr marL="12700" marR="51435">
              <a:lnSpc>
                <a:spcPct val="100000"/>
              </a:lnSpc>
              <a:spcBef>
                <a:spcPts val="500"/>
              </a:spcBef>
            </a:pPr>
            <a:r>
              <a:rPr sz="2000" spc="-5" dirty="0">
                <a:latin typeface="Arial"/>
                <a:cs typeface="Arial"/>
              </a:rPr>
              <a:t>Non-repudiation with </a:t>
            </a:r>
            <a:r>
              <a:rPr sz="2000" b="1" dirty="0">
                <a:latin typeface="Arial"/>
                <a:cs typeface="Arial"/>
              </a:rPr>
              <a:t>proof </a:t>
            </a:r>
            <a:r>
              <a:rPr sz="2000" b="1" spc="-5" dirty="0">
                <a:latin typeface="Arial"/>
                <a:cs typeface="Arial"/>
              </a:rPr>
              <a:t>of origin</a:t>
            </a:r>
            <a:r>
              <a:rPr sz="2000" spc="-5" dirty="0">
                <a:latin typeface="Arial"/>
                <a:cs typeface="Arial"/>
              </a:rPr>
              <a:t>; which gives to the  </a:t>
            </a:r>
            <a:r>
              <a:rPr sz="2000" dirty="0">
                <a:latin typeface="Arial"/>
                <a:cs typeface="Arial"/>
              </a:rPr>
              <a:t>recipient of data </a:t>
            </a:r>
            <a:r>
              <a:rPr sz="2000" spc="-5" dirty="0">
                <a:latin typeface="Arial"/>
                <a:cs typeface="Arial"/>
              </a:rPr>
              <a:t>the </a:t>
            </a:r>
            <a:r>
              <a:rPr sz="2000" dirty="0">
                <a:latin typeface="Arial"/>
                <a:cs typeface="Arial"/>
              </a:rPr>
              <a:t>evidence that proves </a:t>
            </a:r>
            <a:r>
              <a:rPr sz="2000" spc="-5" dirty="0">
                <a:latin typeface="Arial"/>
                <a:cs typeface="Arial"/>
              </a:rPr>
              <a:t>the </a:t>
            </a:r>
            <a:r>
              <a:rPr sz="2000" dirty="0">
                <a:latin typeface="Arial"/>
                <a:cs typeface="Arial"/>
              </a:rPr>
              <a:t>origin of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the  data.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00"/>
              </a:spcBef>
            </a:pPr>
            <a:r>
              <a:rPr sz="2000" spc="-5" dirty="0">
                <a:latin typeface="Arial"/>
                <a:cs typeface="Arial"/>
              </a:rPr>
              <a:t>Non-repudiation with </a:t>
            </a:r>
            <a:r>
              <a:rPr sz="2000" b="1" dirty="0">
                <a:latin typeface="Arial"/>
                <a:cs typeface="Arial"/>
              </a:rPr>
              <a:t>proof </a:t>
            </a:r>
            <a:r>
              <a:rPr sz="2000" b="1" spc="-5" dirty="0">
                <a:latin typeface="Arial"/>
                <a:cs typeface="Arial"/>
              </a:rPr>
              <a:t>of </a:t>
            </a:r>
            <a:r>
              <a:rPr sz="2000" b="1" dirty="0">
                <a:latin typeface="Arial"/>
                <a:cs typeface="Arial"/>
              </a:rPr>
              <a:t>receipt</a:t>
            </a:r>
            <a:r>
              <a:rPr sz="2000" dirty="0">
                <a:latin typeface="Arial"/>
                <a:cs typeface="Arial"/>
              </a:rPr>
              <a:t>; </a:t>
            </a:r>
            <a:r>
              <a:rPr sz="2000" spc="-5" dirty="0">
                <a:latin typeface="Arial"/>
                <a:cs typeface="Arial"/>
              </a:rPr>
              <a:t>which </a:t>
            </a:r>
            <a:r>
              <a:rPr sz="2000" dirty="0">
                <a:latin typeface="Arial"/>
                <a:cs typeface="Arial"/>
              </a:rPr>
              <a:t>provides </a:t>
            </a:r>
            <a:r>
              <a:rPr sz="2000" spc="-5" dirty="0">
                <a:latin typeface="Arial"/>
                <a:cs typeface="Arial"/>
              </a:rPr>
              <a:t>the  originator </a:t>
            </a:r>
            <a:r>
              <a:rPr sz="2000" dirty="0">
                <a:latin typeface="Arial"/>
                <a:cs typeface="Arial"/>
              </a:rPr>
              <a:t>of </a:t>
            </a:r>
            <a:r>
              <a:rPr sz="2000" spc="-5" dirty="0">
                <a:latin typeface="Arial"/>
                <a:cs typeface="Arial"/>
              </a:rPr>
              <a:t>data </a:t>
            </a:r>
            <a:r>
              <a:rPr sz="2000" spc="-10" dirty="0">
                <a:latin typeface="Arial"/>
                <a:cs typeface="Arial"/>
              </a:rPr>
              <a:t>with </a:t>
            </a:r>
            <a:r>
              <a:rPr sz="2000" dirty="0">
                <a:latin typeface="Arial"/>
                <a:cs typeface="Arial"/>
              </a:rPr>
              <a:t>evidence </a:t>
            </a:r>
            <a:r>
              <a:rPr sz="2000" spc="-5" dirty="0">
                <a:latin typeface="Arial"/>
                <a:cs typeface="Arial"/>
              </a:rPr>
              <a:t>that proves the data </a:t>
            </a:r>
            <a:r>
              <a:rPr sz="2000" spc="-10" dirty="0">
                <a:latin typeface="Arial"/>
                <a:cs typeface="Arial"/>
              </a:rPr>
              <a:t>was  </a:t>
            </a:r>
            <a:r>
              <a:rPr sz="2000" dirty="0">
                <a:latin typeface="Arial"/>
                <a:cs typeface="Arial"/>
              </a:rPr>
              <a:t>received.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8D528CBB-5E1F-4063-9FD1-0F7E3B576654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0"/>
            <a:ext cx="8496300" cy="2294890"/>
          </a:xfrm>
          <a:custGeom>
            <a:avLst/>
            <a:gdLst/>
            <a:ahLst/>
            <a:cxnLst/>
            <a:rect l="l" t="t" r="r" b="b"/>
            <a:pathLst>
              <a:path w="8496300" h="2294890">
                <a:moveTo>
                  <a:pt x="0" y="0"/>
                </a:moveTo>
                <a:lnTo>
                  <a:pt x="8496300" y="0"/>
                </a:lnTo>
                <a:lnTo>
                  <a:pt x="8496300" y="2294890"/>
                </a:lnTo>
                <a:lnTo>
                  <a:pt x="0" y="2294890"/>
                </a:lnTo>
                <a:lnTo>
                  <a:pt x="0" y="0"/>
                </a:lnTo>
                <a:close/>
              </a:path>
            </a:pathLst>
          </a:custGeom>
          <a:solidFill>
            <a:srgbClr val="EFA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082029"/>
            <a:ext cx="916940" cy="4533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1150" y="2508250"/>
            <a:ext cx="3152775" cy="617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10" dirty="0">
                <a:solidFill>
                  <a:srgbClr val="000000"/>
                </a:solidFill>
              </a:rPr>
              <a:t>Organisation</a:t>
            </a:r>
            <a:endParaRPr sz="4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93040">
              <a:lnSpc>
                <a:spcPct val="100000"/>
              </a:lnSpc>
            </a:pPr>
            <a:r>
              <a:rPr spc="-5" dirty="0"/>
              <a:t>Computing systems</a:t>
            </a:r>
            <a:r>
              <a:rPr spc="-85" dirty="0"/>
              <a:t> </a:t>
            </a:r>
            <a:r>
              <a:rPr spc="-5" dirty="0"/>
              <a:t>assets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91490" y="1690370"/>
            <a:ext cx="5462905" cy="163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A </a:t>
            </a:r>
            <a:r>
              <a:rPr sz="1800" b="1" spc="-5" dirty="0">
                <a:solidFill>
                  <a:srgbClr val="EFAA00"/>
                </a:solidFill>
                <a:latin typeface="Arial"/>
                <a:cs typeface="Arial"/>
              </a:rPr>
              <a:t>computing organization </a:t>
            </a:r>
            <a:r>
              <a:rPr sz="1800" b="1" spc="-5" dirty="0">
                <a:latin typeface="Arial"/>
                <a:cs typeface="Arial"/>
              </a:rPr>
              <a:t>is </a:t>
            </a:r>
            <a:r>
              <a:rPr sz="1800" b="1" dirty="0">
                <a:latin typeface="Arial"/>
                <a:cs typeface="Arial"/>
              </a:rPr>
              <a:t>a </a:t>
            </a:r>
            <a:r>
              <a:rPr sz="1800" b="1" spc="-5" dirty="0">
                <a:latin typeface="Arial"/>
                <a:cs typeface="Arial"/>
              </a:rPr>
              <a:t>collection of</a:t>
            </a:r>
            <a:r>
              <a:rPr sz="1800" b="1" spc="-6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assets</a:t>
            </a:r>
            <a:endParaRPr sz="1800">
              <a:latin typeface="Arial"/>
              <a:cs typeface="Arial"/>
            </a:endParaRPr>
          </a:p>
          <a:p>
            <a:pPr marL="12700" marR="1390650">
              <a:lnSpc>
                <a:spcPct val="123100"/>
              </a:lnSpc>
            </a:pPr>
            <a:r>
              <a:rPr sz="1800" spc="-10" dirty="0">
                <a:latin typeface="Arial"/>
                <a:cs typeface="Arial"/>
              </a:rPr>
              <a:t>Hardware </a:t>
            </a:r>
            <a:r>
              <a:rPr sz="1800" dirty="0">
                <a:latin typeface="Arial"/>
                <a:cs typeface="Arial"/>
              </a:rPr>
              <a:t>(e.g., </a:t>
            </a:r>
            <a:r>
              <a:rPr sz="1800" spc="-10" dirty="0">
                <a:latin typeface="Arial"/>
                <a:cs typeface="Arial"/>
              </a:rPr>
              <a:t>laptops, </a:t>
            </a:r>
            <a:r>
              <a:rPr sz="1800" spc="-5" dirty="0">
                <a:latin typeface="Arial"/>
                <a:cs typeface="Arial"/>
              </a:rPr>
              <a:t>mobile </a:t>
            </a:r>
            <a:r>
              <a:rPr sz="1800" spc="-10" dirty="0">
                <a:latin typeface="Arial"/>
                <a:cs typeface="Arial"/>
              </a:rPr>
              <a:t>phones)  Software </a:t>
            </a:r>
            <a:r>
              <a:rPr sz="1800" spc="-5" dirty="0">
                <a:latin typeface="Arial"/>
                <a:cs typeface="Arial"/>
              </a:rPr>
              <a:t>(e.g. HR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system)</a:t>
            </a:r>
            <a:endParaRPr sz="1800">
              <a:latin typeface="Arial"/>
              <a:cs typeface="Arial"/>
            </a:endParaRPr>
          </a:p>
          <a:p>
            <a:pPr marL="12700" marR="1116330">
              <a:lnSpc>
                <a:spcPct val="123100"/>
              </a:lnSpc>
            </a:pPr>
            <a:r>
              <a:rPr sz="1800" spc="-5" dirty="0">
                <a:latin typeface="Arial"/>
                <a:cs typeface="Arial"/>
              </a:rPr>
              <a:t>Storage media </a:t>
            </a:r>
            <a:r>
              <a:rPr sz="1800" dirty="0">
                <a:latin typeface="Arial"/>
                <a:cs typeface="Arial"/>
              </a:rPr>
              <a:t>( </a:t>
            </a:r>
            <a:r>
              <a:rPr sz="1800" spc="-5" dirty="0">
                <a:latin typeface="Arial"/>
                <a:cs typeface="Arial"/>
              </a:rPr>
              <a:t>e.g., USB </a:t>
            </a:r>
            <a:r>
              <a:rPr sz="1800" dirty="0">
                <a:latin typeface="Arial"/>
                <a:cs typeface="Arial"/>
              </a:rPr>
              <a:t>stick, </a:t>
            </a:r>
            <a:r>
              <a:rPr sz="1800" spc="-10" dirty="0">
                <a:latin typeface="Arial"/>
                <a:cs typeface="Arial"/>
              </a:rPr>
              <a:t>database)  </a:t>
            </a:r>
            <a:r>
              <a:rPr sz="1800" spc="-5" dirty="0">
                <a:latin typeface="Arial"/>
                <a:cs typeface="Arial"/>
              </a:rPr>
              <a:t>Data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and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1490" y="3379470"/>
            <a:ext cx="73469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People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1490" y="5067300"/>
            <a:ext cx="7856220" cy="897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spc="-10" dirty="0">
                <a:solidFill>
                  <a:srgbClr val="EFAA00"/>
                </a:solidFill>
                <a:latin typeface="Arial"/>
                <a:cs typeface="Arial"/>
              </a:rPr>
              <a:t>Computing </a:t>
            </a:r>
            <a:r>
              <a:rPr sz="1800" spc="-5" dirty="0">
                <a:solidFill>
                  <a:srgbClr val="EFAA00"/>
                </a:solidFill>
                <a:latin typeface="Arial"/>
                <a:cs typeface="Arial"/>
              </a:rPr>
              <a:t>security </a:t>
            </a:r>
            <a:r>
              <a:rPr sz="1800" spc="-10" dirty="0">
                <a:latin typeface="Arial"/>
                <a:cs typeface="Arial"/>
              </a:rPr>
              <a:t>aims </a:t>
            </a:r>
            <a:r>
              <a:rPr sz="1800" spc="-5" dirty="0">
                <a:latin typeface="Arial"/>
                <a:cs typeface="Arial"/>
              </a:rPr>
              <a:t>at </a:t>
            </a:r>
            <a:r>
              <a:rPr sz="1800" spc="-5" dirty="0">
                <a:solidFill>
                  <a:srgbClr val="EFAA00"/>
                </a:solidFill>
                <a:latin typeface="Arial"/>
                <a:cs typeface="Arial"/>
              </a:rPr>
              <a:t>protecting </a:t>
            </a:r>
            <a:r>
              <a:rPr sz="1800" spc="-10" dirty="0">
                <a:latin typeface="Arial"/>
                <a:cs typeface="Arial"/>
              </a:rPr>
              <a:t>organizational </a:t>
            </a:r>
            <a:r>
              <a:rPr sz="1800" spc="-5" dirty="0">
                <a:solidFill>
                  <a:srgbClr val="EFAA00"/>
                </a:solidFill>
                <a:latin typeface="Arial"/>
                <a:cs typeface="Arial"/>
              </a:rPr>
              <a:t>computing </a:t>
            </a:r>
            <a:r>
              <a:rPr sz="1800" spc="-10" dirty="0">
                <a:solidFill>
                  <a:srgbClr val="EFAA00"/>
                </a:solidFill>
                <a:latin typeface="Arial"/>
                <a:cs typeface="Arial"/>
              </a:rPr>
              <a:t>systems </a:t>
            </a:r>
            <a:r>
              <a:rPr sz="1800" spc="-5" dirty="0">
                <a:latin typeface="Arial"/>
                <a:cs typeface="Arial"/>
              </a:rPr>
              <a:t>from  </a:t>
            </a:r>
            <a:r>
              <a:rPr sz="1800" spc="-10" dirty="0">
                <a:latin typeface="Arial"/>
                <a:cs typeface="Arial"/>
              </a:rPr>
              <a:t>malicious manipulation and forbidden</a:t>
            </a:r>
            <a:r>
              <a:rPr sz="1800" spc="10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operations.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800" spc="-5" dirty="0">
                <a:latin typeface="Arial"/>
                <a:cs typeface="Arial"/>
              </a:rPr>
              <a:t>In this course, </a:t>
            </a:r>
            <a:r>
              <a:rPr sz="1800" spc="-20" dirty="0">
                <a:latin typeface="Arial"/>
                <a:cs typeface="Arial"/>
              </a:rPr>
              <a:t>we </a:t>
            </a:r>
            <a:r>
              <a:rPr sz="1800" spc="-5" dirty="0">
                <a:latin typeface="Arial"/>
                <a:cs typeface="Arial"/>
              </a:rPr>
              <a:t>focus </a:t>
            </a:r>
            <a:r>
              <a:rPr sz="1800" spc="-10" dirty="0">
                <a:latin typeface="Arial"/>
                <a:cs typeface="Arial"/>
              </a:rPr>
              <a:t>on software, </a:t>
            </a:r>
            <a:r>
              <a:rPr sz="1800" spc="-5" dirty="0">
                <a:latin typeface="Arial"/>
                <a:cs typeface="Arial"/>
              </a:rPr>
              <a:t>storage, and </a:t>
            </a:r>
            <a:r>
              <a:rPr sz="1800" spc="-10" dirty="0">
                <a:latin typeface="Arial"/>
                <a:cs typeface="Arial"/>
              </a:rPr>
              <a:t>data</a:t>
            </a:r>
            <a:r>
              <a:rPr sz="1800" spc="9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protection.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33009" y="2923539"/>
            <a:ext cx="3622040" cy="1882139"/>
          </a:xfrm>
          <a:custGeom>
            <a:avLst/>
            <a:gdLst/>
            <a:ahLst/>
            <a:cxnLst/>
            <a:rect l="l" t="t" r="r" b="b"/>
            <a:pathLst>
              <a:path w="3622040" h="1882139">
                <a:moveTo>
                  <a:pt x="54610" y="1882140"/>
                </a:moveTo>
                <a:lnTo>
                  <a:pt x="3568699" y="1882140"/>
                </a:lnTo>
                <a:lnTo>
                  <a:pt x="3582669" y="1879600"/>
                </a:lnTo>
                <a:lnTo>
                  <a:pt x="3614419" y="1858010"/>
                </a:lnTo>
                <a:lnTo>
                  <a:pt x="3622040" y="1835150"/>
                </a:lnTo>
                <a:lnTo>
                  <a:pt x="3622040" y="46989"/>
                </a:lnTo>
                <a:lnTo>
                  <a:pt x="3595369" y="6350"/>
                </a:lnTo>
                <a:lnTo>
                  <a:pt x="3568699" y="0"/>
                </a:lnTo>
                <a:lnTo>
                  <a:pt x="54610" y="0"/>
                </a:lnTo>
                <a:lnTo>
                  <a:pt x="16510" y="13970"/>
                </a:lnTo>
                <a:lnTo>
                  <a:pt x="0" y="46989"/>
                </a:lnTo>
                <a:lnTo>
                  <a:pt x="0" y="1835150"/>
                </a:lnTo>
                <a:lnTo>
                  <a:pt x="27939" y="1875790"/>
                </a:lnTo>
                <a:lnTo>
                  <a:pt x="54610" y="1882140"/>
                </a:lnTo>
                <a:close/>
              </a:path>
            </a:pathLst>
          </a:custGeom>
          <a:ln w="6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322059" y="3016250"/>
            <a:ext cx="1043940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50" b="1" spc="45" dirty="0">
                <a:latin typeface="Arial"/>
                <a:cs typeface="Arial"/>
              </a:rPr>
              <a:t>Computing</a:t>
            </a:r>
            <a:r>
              <a:rPr sz="750" b="1" spc="-10" dirty="0">
                <a:latin typeface="Arial"/>
                <a:cs typeface="Arial"/>
              </a:rPr>
              <a:t> </a:t>
            </a:r>
            <a:r>
              <a:rPr sz="750" b="1" spc="50" dirty="0">
                <a:latin typeface="Arial"/>
                <a:cs typeface="Arial"/>
              </a:rPr>
              <a:t>system</a:t>
            </a:r>
            <a:endParaRPr sz="7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112000" y="3206750"/>
            <a:ext cx="1341120" cy="821690"/>
          </a:xfrm>
          <a:custGeom>
            <a:avLst/>
            <a:gdLst/>
            <a:ahLst/>
            <a:cxnLst/>
            <a:rect l="l" t="t" r="r" b="b"/>
            <a:pathLst>
              <a:path w="1341120" h="821689">
                <a:moveTo>
                  <a:pt x="53340" y="821689"/>
                </a:moveTo>
                <a:lnTo>
                  <a:pt x="1287779" y="821689"/>
                </a:lnTo>
                <a:lnTo>
                  <a:pt x="1301750" y="820419"/>
                </a:lnTo>
                <a:lnTo>
                  <a:pt x="1334770" y="798830"/>
                </a:lnTo>
                <a:lnTo>
                  <a:pt x="1341120" y="774700"/>
                </a:lnTo>
                <a:lnTo>
                  <a:pt x="1341120" y="45720"/>
                </a:lnTo>
                <a:lnTo>
                  <a:pt x="1315720" y="5079"/>
                </a:lnTo>
                <a:lnTo>
                  <a:pt x="1301750" y="0"/>
                </a:lnTo>
                <a:lnTo>
                  <a:pt x="1287779" y="0"/>
                </a:lnTo>
                <a:lnTo>
                  <a:pt x="53340" y="0"/>
                </a:lnTo>
                <a:lnTo>
                  <a:pt x="40640" y="0"/>
                </a:lnTo>
                <a:lnTo>
                  <a:pt x="27940" y="5079"/>
                </a:lnTo>
                <a:lnTo>
                  <a:pt x="16509" y="12700"/>
                </a:lnTo>
                <a:lnTo>
                  <a:pt x="8890" y="21589"/>
                </a:lnTo>
                <a:lnTo>
                  <a:pt x="2540" y="34289"/>
                </a:lnTo>
                <a:lnTo>
                  <a:pt x="0" y="45720"/>
                </a:lnTo>
                <a:lnTo>
                  <a:pt x="0" y="774700"/>
                </a:lnTo>
                <a:lnTo>
                  <a:pt x="27940" y="815339"/>
                </a:lnTo>
                <a:lnTo>
                  <a:pt x="40640" y="820419"/>
                </a:lnTo>
                <a:lnTo>
                  <a:pt x="53340" y="821689"/>
                </a:lnTo>
                <a:close/>
              </a:path>
            </a:pathLst>
          </a:custGeom>
          <a:ln w="6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77330" y="4239259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>
                <a:moveTo>
                  <a:pt x="0" y="0"/>
                </a:moveTo>
                <a:lnTo>
                  <a:pt x="214629" y="0"/>
                </a:lnTo>
              </a:path>
            </a:pathLst>
          </a:custGeom>
          <a:ln w="45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84009" y="4427220"/>
            <a:ext cx="107950" cy="189230"/>
          </a:xfrm>
          <a:custGeom>
            <a:avLst/>
            <a:gdLst/>
            <a:ahLst/>
            <a:cxnLst/>
            <a:rect l="l" t="t" r="r" b="b"/>
            <a:pathLst>
              <a:path w="107950" h="189229">
                <a:moveTo>
                  <a:pt x="0" y="0"/>
                </a:moveTo>
                <a:lnTo>
                  <a:pt x="107950" y="189229"/>
                </a:lnTo>
              </a:path>
            </a:pathLst>
          </a:custGeom>
          <a:ln w="45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77330" y="4191000"/>
            <a:ext cx="106680" cy="425450"/>
          </a:xfrm>
          <a:custGeom>
            <a:avLst/>
            <a:gdLst/>
            <a:ahLst/>
            <a:cxnLst/>
            <a:rect l="l" t="t" r="r" b="b"/>
            <a:pathLst>
              <a:path w="106679" h="425450">
                <a:moveTo>
                  <a:pt x="106679" y="0"/>
                </a:moveTo>
                <a:lnTo>
                  <a:pt x="106679" y="236219"/>
                </a:lnTo>
                <a:lnTo>
                  <a:pt x="0" y="425450"/>
                </a:lnTo>
              </a:path>
            </a:pathLst>
          </a:custGeom>
          <a:ln w="45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30669" y="4097020"/>
            <a:ext cx="106680" cy="93980"/>
          </a:xfrm>
          <a:custGeom>
            <a:avLst/>
            <a:gdLst/>
            <a:ahLst/>
            <a:cxnLst/>
            <a:rect l="l" t="t" r="r" b="b"/>
            <a:pathLst>
              <a:path w="106679" h="93979">
                <a:moveTo>
                  <a:pt x="0" y="46989"/>
                </a:moveTo>
                <a:lnTo>
                  <a:pt x="19050" y="11429"/>
                </a:lnTo>
                <a:lnTo>
                  <a:pt x="45720" y="0"/>
                </a:lnTo>
                <a:lnTo>
                  <a:pt x="62229" y="0"/>
                </a:lnTo>
                <a:lnTo>
                  <a:pt x="99059" y="21589"/>
                </a:lnTo>
                <a:lnTo>
                  <a:pt x="106679" y="46989"/>
                </a:lnTo>
                <a:lnTo>
                  <a:pt x="105409" y="59689"/>
                </a:lnTo>
                <a:lnTo>
                  <a:pt x="99059" y="72389"/>
                </a:lnTo>
                <a:lnTo>
                  <a:pt x="88900" y="82549"/>
                </a:lnTo>
                <a:lnTo>
                  <a:pt x="77470" y="90169"/>
                </a:lnTo>
                <a:lnTo>
                  <a:pt x="62229" y="93979"/>
                </a:lnTo>
                <a:lnTo>
                  <a:pt x="45720" y="93979"/>
                </a:lnTo>
                <a:lnTo>
                  <a:pt x="8889" y="72389"/>
                </a:lnTo>
                <a:lnTo>
                  <a:pt x="0" y="46989"/>
                </a:lnTo>
                <a:close/>
              </a:path>
            </a:pathLst>
          </a:custGeom>
          <a:ln w="45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493509" y="4644390"/>
            <a:ext cx="380365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50" spc="95" dirty="0">
                <a:latin typeface="Arial"/>
                <a:cs typeface="Arial"/>
              </a:rPr>
              <a:t>P</a:t>
            </a:r>
            <a:r>
              <a:rPr sz="750" spc="75" dirty="0">
                <a:latin typeface="Arial"/>
                <a:cs typeface="Arial"/>
              </a:rPr>
              <a:t>eop</a:t>
            </a:r>
            <a:r>
              <a:rPr sz="750" spc="55" dirty="0">
                <a:latin typeface="Arial"/>
                <a:cs typeface="Arial"/>
              </a:rPr>
              <a:t>le</a:t>
            </a:r>
            <a:endParaRPr sz="7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504179" y="3382009"/>
            <a:ext cx="401320" cy="353060"/>
          </a:xfrm>
          <a:custGeom>
            <a:avLst/>
            <a:gdLst/>
            <a:ahLst/>
            <a:cxnLst/>
            <a:rect l="l" t="t" r="r" b="b"/>
            <a:pathLst>
              <a:path w="401320" h="353060">
                <a:moveTo>
                  <a:pt x="86360" y="231139"/>
                </a:moveTo>
                <a:lnTo>
                  <a:pt x="0" y="231139"/>
                </a:lnTo>
                <a:lnTo>
                  <a:pt x="0" y="353059"/>
                </a:lnTo>
                <a:lnTo>
                  <a:pt x="401320" y="353059"/>
                </a:lnTo>
                <a:lnTo>
                  <a:pt x="401320" y="231139"/>
                </a:lnTo>
                <a:lnTo>
                  <a:pt x="313690" y="231139"/>
                </a:lnTo>
                <a:lnTo>
                  <a:pt x="313690" y="215900"/>
                </a:lnTo>
                <a:lnTo>
                  <a:pt x="351790" y="215900"/>
                </a:lnTo>
                <a:lnTo>
                  <a:pt x="351790" y="0"/>
                </a:lnTo>
                <a:lnTo>
                  <a:pt x="49530" y="0"/>
                </a:lnTo>
                <a:lnTo>
                  <a:pt x="49530" y="215900"/>
                </a:lnTo>
                <a:lnTo>
                  <a:pt x="86360" y="215900"/>
                </a:lnTo>
                <a:lnTo>
                  <a:pt x="86360" y="231139"/>
                </a:lnTo>
                <a:close/>
              </a:path>
            </a:pathLst>
          </a:custGeom>
          <a:ln w="6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590540" y="3613150"/>
            <a:ext cx="227329" cy="0"/>
          </a:xfrm>
          <a:custGeom>
            <a:avLst/>
            <a:gdLst/>
            <a:ahLst/>
            <a:cxnLst/>
            <a:rect l="l" t="t" r="r" b="b"/>
            <a:pathLst>
              <a:path w="227329">
                <a:moveTo>
                  <a:pt x="0" y="0"/>
                </a:moveTo>
                <a:lnTo>
                  <a:pt x="227330" y="0"/>
                </a:lnTo>
              </a:path>
            </a:pathLst>
          </a:custGeom>
          <a:ln w="6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590540" y="3597909"/>
            <a:ext cx="227329" cy="0"/>
          </a:xfrm>
          <a:custGeom>
            <a:avLst/>
            <a:gdLst/>
            <a:ahLst/>
            <a:cxnLst/>
            <a:rect l="l" t="t" r="r" b="b"/>
            <a:pathLst>
              <a:path w="227329">
                <a:moveTo>
                  <a:pt x="0" y="0"/>
                </a:moveTo>
                <a:lnTo>
                  <a:pt x="227330" y="0"/>
                </a:lnTo>
              </a:path>
            </a:pathLst>
          </a:custGeom>
          <a:ln w="6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11190" y="3624579"/>
            <a:ext cx="132080" cy="99060"/>
          </a:xfrm>
          <a:custGeom>
            <a:avLst/>
            <a:gdLst/>
            <a:ahLst/>
            <a:cxnLst/>
            <a:rect l="l" t="t" r="r" b="b"/>
            <a:pathLst>
              <a:path w="132079" h="99060">
                <a:moveTo>
                  <a:pt x="0" y="99060"/>
                </a:moveTo>
                <a:lnTo>
                  <a:pt x="132080" y="99060"/>
                </a:lnTo>
                <a:lnTo>
                  <a:pt x="132080" y="0"/>
                </a:lnTo>
                <a:lnTo>
                  <a:pt x="0" y="0"/>
                </a:lnTo>
                <a:lnTo>
                  <a:pt x="0" y="9906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11190" y="3657600"/>
            <a:ext cx="132080" cy="0"/>
          </a:xfrm>
          <a:custGeom>
            <a:avLst/>
            <a:gdLst/>
            <a:ahLst/>
            <a:cxnLst/>
            <a:rect l="l" t="t" r="r" b="b"/>
            <a:pathLst>
              <a:path w="132079">
                <a:moveTo>
                  <a:pt x="0" y="0"/>
                </a:moveTo>
                <a:lnTo>
                  <a:pt x="13208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11190" y="3690620"/>
            <a:ext cx="132080" cy="0"/>
          </a:xfrm>
          <a:custGeom>
            <a:avLst/>
            <a:gdLst/>
            <a:ahLst/>
            <a:cxnLst/>
            <a:rect l="l" t="t" r="r" b="b"/>
            <a:pathLst>
              <a:path w="132079">
                <a:moveTo>
                  <a:pt x="0" y="0"/>
                </a:moveTo>
                <a:lnTo>
                  <a:pt x="13208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17540" y="3674109"/>
            <a:ext cx="119380" cy="0"/>
          </a:xfrm>
          <a:custGeom>
            <a:avLst/>
            <a:gdLst/>
            <a:ahLst/>
            <a:cxnLst/>
            <a:rect l="l" t="t" r="r" b="b"/>
            <a:pathLst>
              <a:path w="119379">
                <a:moveTo>
                  <a:pt x="0" y="0"/>
                </a:moveTo>
                <a:lnTo>
                  <a:pt x="11938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86120" y="3662679"/>
            <a:ext cx="38100" cy="22860"/>
          </a:xfrm>
          <a:custGeom>
            <a:avLst/>
            <a:gdLst/>
            <a:ahLst/>
            <a:cxnLst/>
            <a:rect l="l" t="t" r="r" b="b"/>
            <a:pathLst>
              <a:path w="38100" h="22860">
                <a:moveTo>
                  <a:pt x="0" y="22860"/>
                </a:moveTo>
                <a:lnTo>
                  <a:pt x="38100" y="22860"/>
                </a:lnTo>
                <a:lnTo>
                  <a:pt x="38100" y="0"/>
                </a:lnTo>
                <a:lnTo>
                  <a:pt x="0" y="0"/>
                </a:lnTo>
                <a:lnTo>
                  <a:pt x="0" y="2286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55970" y="3624579"/>
            <a:ext cx="17780" cy="16510"/>
          </a:xfrm>
          <a:custGeom>
            <a:avLst/>
            <a:gdLst/>
            <a:ahLst/>
            <a:cxnLst/>
            <a:rect l="l" t="t" r="r" b="b"/>
            <a:pathLst>
              <a:path w="17779" h="16510">
                <a:moveTo>
                  <a:pt x="0" y="16510"/>
                </a:moveTo>
                <a:lnTo>
                  <a:pt x="17779" y="16510"/>
                </a:lnTo>
                <a:lnTo>
                  <a:pt x="17779" y="0"/>
                </a:lnTo>
                <a:lnTo>
                  <a:pt x="0" y="0"/>
                </a:lnTo>
                <a:lnTo>
                  <a:pt x="0" y="165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31840" y="3574415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>
                <a:moveTo>
                  <a:pt x="0" y="0"/>
                </a:moveTo>
                <a:lnTo>
                  <a:pt x="13970" y="0"/>
                </a:lnTo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581650" y="3559809"/>
            <a:ext cx="8890" cy="0"/>
          </a:xfrm>
          <a:custGeom>
            <a:avLst/>
            <a:gdLst/>
            <a:ahLst/>
            <a:cxnLst/>
            <a:rect l="l" t="t" r="r" b="b"/>
            <a:pathLst>
              <a:path w="8889">
                <a:moveTo>
                  <a:pt x="0" y="0"/>
                </a:moveTo>
                <a:lnTo>
                  <a:pt x="8889" y="0"/>
                </a:lnTo>
              </a:path>
            </a:pathLst>
          </a:custGeom>
          <a:ln w="76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581650" y="3552190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>
                <a:moveTo>
                  <a:pt x="0" y="0"/>
                </a:moveTo>
                <a:lnTo>
                  <a:pt x="236220" y="0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91809" y="3422650"/>
            <a:ext cx="0" cy="125730"/>
          </a:xfrm>
          <a:custGeom>
            <a:avLst/>
            <a:gdLst/>
            <a:ahLst/>
            <a:cxnLst/>
            <a:rect l="l" t="t" r="r" b="b"/>
            <a:pathLst>
              <a:path h="125729">
                <a:moveTo>
                  <a:pt x="0" y="0"/>
                </a:moveTo>
                <a:lnTo>
                  <a:pt x="0" y="125729"/>
                </a:lnTo>
              </a:path>
            </a:pathLst>
          </a:custGeom>
          <a:ln w="203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581650" y="3418840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>
                <a:moveTo>
                  <a:pt x="0" y="0"/>
                </a:moveTo>
                <a:lnTo>
                  <a:pt x="236220" y="0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81650" y="3411220"/>
            <a:ext cx="245110" cy="0"/>
          </a:xfrm>
          <a:custGeom>
            <a:avLst/>
            <a:gdLst/>
            <a:ahLst/>
            <a:cxnLst/>
            <a:rect l="l" t="t" r="r" b="b"/>
            <a:pathLst>
              <a:path w="245110">
                <a:moveTo>
                  <a:pt x="0" y="0"/>
                </a:moveTo>
                <a:lnTo>
                  <a:pt x="245110" y="0"/>
                </a:lnTo>
              </a:path>
            </a:pathLst>
          </a:custGeom>
          <a:ln w="76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12790" y="3422650"/>
            <a:ext cx="0" cy="125730"/>
          </a:xfrm>
          <a:custGeom>
            <a:avLst/>
            <a:gdLst/>
            <a:ahLst/>
            <a:cxnLst/>
            <a:rect l="l" t="t" r="r" b="b"/>
            <a:pathLst>
              <a:path h="125729">
                <a:moveTo>
                  <a:pt x="0" y="0"/>
                </a:moveTo>
                <a:lnTo>
                  <a:pt x="0" y="125729"/>
                </a:lnTo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16879" y="3629659"/>
            <a:ext cx="36830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30" y="0"/>
                </a:lnTo>
              </a:path>
            </a:pathLst>
          </a:custGeom>
          <a:ln w="101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736590" y="3641725"/>
            <a:ext cx="81280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128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880100" y="3627120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5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880100" y="3637915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830764" y="3574415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0" y="0"/>
                </a:moveTo>
                <a:lnTo>
                  <a:pt x="16120" y="0"/>
                </a:lnTo>
              </a:path>
            </a:pathLst>
          </a:custGeom>
          <a:ln w="59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601970" y="3422650"/>
            <a:ext cx="205740" cy="125730"/>
          </a:xfrm>
          <a:custGeom>
            <a:avLst/>
            <a:gdLst/>
            <a:ahLst/>
            <a:cxnLst/>
            <a:rect l="l" t="t" r="r" b="b"/>
            <a:pathLst>
              <a:path w="205739" h="125729">
                <a:moveTo>
                  <a:pt x="0" y="125729"/>
                </a:moveTo>
                <a:lnTo>
                  <a:pt x="0" y="0"/>
                </a:lnTo>
                <a:lnTo>
                  <a:pt x="205739" y="0"/>
                </a:lnTo>
                <a:lnTo>
                  <a:pt x="205739" y="125729"/>
                </a:lnTo>
                <a:lnTo>
                  <a:pt x="0" y="12572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581650" y="3407409"/>
            <a:ext cx="245110" cy="156210"/>
          </a:xfrm>
          <a:custGeom>
            <a:avLst/>
            <a:gdLst/>
            <a:ahLst/>
            <a:cxnLst/>
            <a:rect l="l" t="t" r="r" b="b"/>
            <a:pathLst>
              <a:path w="245110" h="156210">
                <a:moveTo>
                  <a:pt x="8889" y="148589"/>
                </a:moveTo>
                <a:lnTo>
                  <a:pt x="236220" y="148589"/>
                </a:lnTo>
                <a:lnTo>
                  <a:pt x="236220" y="7619"/>
                </a:lnTo>
                <a:lnTo>
                  <a:pt x="245110" y="7619"/>
                </a:lnTo>
                <a:lnTo>
                  <a:pt x="245110" y="0"/>
                </a:lnTo>
                <a:lnTo>
                  <a:pt x="0" y="0"/>
                </a:lnTo>
                <a:lnTo>
                  <a:pt x="0" y="156210"/>
                </a:lnTo>
                <a:lnTo>
                  <a:pt x="8889" y="156210"/>
                </a:lnTo>
                <a:lnTo>
                  <a:pt x="8889" y="14858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553709" y="3583940"/>
            <a:ext cx="302260" cy="0"/>
          </a:xfrm>
          <a:custGeom>
            <a:avLst/>
            <a:gdLst/>
            <a:ahLst/>
            <a:cxnLst/>
            <a:rect l="l" t="t" r="r" b="b"/>
            <a:pathLst>
              <a:path w="302260">
                <a:moveTo>
                  <a:pt x="0" y="0"/>
                </a:moveTo>
                <a:lnTo>
                  <a:pt x="30226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629909" y="3583940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1397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704840" y="3583940"/>
            <a:ext cx="0" cy="13970"/>
          </a:xfrm>
          <a:custGeom>
            <a:avLst/>
            <a:gdLst/>
            <a:ahLst/>
            <a:cxnLst/>
            <a:rect l="l" t="t" r="r" b="b"/>
            <a:pathLst>
              <a:path h="13970">
                <a:moveTo>
                  <a:pt x="0" y="1397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515804" y="3629659"/>
            <a:ext cx="39370" cy="0"/>
          </a:xfrm>
          <a:custGeom>
            <a:avLst/>
            <a:gdLst/>
            <a:ahLst/>
            <a:cxnLst/>
            <a:rect l="l" t="t" r="r" b="b"/>
            <a:pathLst>
              <a:path w="39370">
                <a:moveTo>
                  <a:pt x="0" y="0"/>
                </a:moveTo>
                <a:lnTo>
                  <a:pt x="38980" y="0"/>
                </a:lnTo>
              </a:path>
            </a:pathLst>
          </a:custGeom>
          <a:ln w="123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735514" y="3641725"/>
            <a:ext cx="83820" cy="0"/>
          </a:xfrm>
          <a:custGeom>
            <a:avLst/>
            <a:gdLst/>
            <a:ahLst/>
            <a:cxnLst/>
            <a:rect l="l" t="t" r="r" b="b"/>
            <a:pathLst>
              <a:path w="83820">
                <a:moveTo>
                  <a:pt x="0" y="0"/>
                </a:moveTo>
                <a:lnTo>
                  <a:pt x="83430" y="0"/>
                </a:lnTo>
              </a:path>
            </a:pathLst>
          </a:custGeom>
          <a:ln w="8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879024" y="3627120"/>
            <a:ext cx="15240" cy="0"/>
          </a:xfrm>
          <a:custGeom>
            <a:avLst/>
            <a:gdLst/>
            <a:ahLst/>
            <a:cxnLst/>
            <a:rect l="l" t="t" r="r" b="b"/>
            <a:pathLst>
              <a:path w="15239">
                <a:moveTo>
                  <a:pt x="0" y="0"/>
                </a:moveTo>
                <a:lnTo>
                  <a:pt x="14850" y="0"/>
                </a:lnTo>
              </a:path>
            </a:pathLst>
          </a:custGeom>
          <a:ln w="72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879024" y="3637915"/>
            <a:ext cx="15240" cy="0"/>
          </a:xfrm>
          <a:custGeom>
            <a:avLst/>
            <a:gdLst/>
            <a:ahLst/>
            <a:cxnLst/>
            <a:rect l="l" t="t" r="r" b="b"/>
            <a:pathLst>
              <a:path w="15239">
                <a:moveTo>
                  <a:pt x="0" y="0"/>
                </a:moveTo>
                <a:lnTo>
                  <a:pt x="14850" y="0"/>
                </a:lnTo>
              </a:path>
            </a:pathLst>
          </a:custGeom>
          <a:ln w="8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5095240" y="3740150"/>
            <a:ext cx="1219200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50" spc="40" dirty="0">
                <a:latin typeface="Arial"/>
                <a:cs typeface="Arial"/>
              </a:rPr>
              <a:t>Software </a:t>
            </a:r>
            <a:r>
              <a:rPr sz="750" spc="45" dirty="0">
                <a:latin typeface="Arial"/>
                <a:cs typeface="Arial"/>
              </a:rPr>
              <a:t>and</a:t>
            </a:r>
            <a:r>
              <a:rPr sz="750" spc="-10" dirty="0">
                <a:latin typeface="Arial"/>
                <a:cs typeface="Arial"/>
              </a:rPr>
              <a:t> </a:t>
            </a:r>
            <a:r>
              <a:rPr sz="750" spc="40" dirty="0">
                <a:latin typeface="Arial"/>
                <a:cs typeface="Arial"/>
              </a:rPr>
              <a:t>Hardware</a:t>
            </a:r>
            <a:endParaRPr sz="75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381240" y="3441700"/>
            <a:ext cx="267970" cy="233679"/>
          </a:xfrm>
          <a:custGeom>
            <a:avLst/>
            <a:gdLst/>
            <a:ahLst/>
            <a:cxnLst/>
            <a:rect l="l" t="t" r="r" b="b"/>
            <a:pathLst>
              <a:path w="267970" h="233679">
                <a:moveTo>
                  <a:pt x="0" y="27939"/>
                </a:moveTo>
                <a:lnTo>
                  <a:pt x="0" y="204469"/>
                </a:lnTo>
                <a:lnTo>
                  <a:pt x="1269" y="210819"/>
                </a:lnTo>
                <a:lnTo>
                  <a:pt x="48259" y="227330"/>
                </a:lnTo>
                <a:lnTo>
                  <a:pt x="87629" y="232410"/>
                </a:lnTo>
                <a:lnTo>
                  <a:pt x="110489" y="233680"/>
                </a:lnTo>
                <a:lnTo>
                  <a:pt x="134619" y="233680"/>
                </a:lnTo>
                <a:lnTo>
                  <a:pt x="157479" y="233680"/>
                </a:lnTo>
                <a:lnTo>
                  <a:pt x="201929" y="229869"/>
                </a:lnTo>
                <a:lnTo>
                  <a:pt x="250189" y="219710"/>
                </a:lnTo>
                <a:lnTo>
                  <a:pt x="267969" y="204469"/>
                </a:lnTo>
                <a:lnTo>
                  <a:pt x="267969" y="27939"/>
                </a:lnTo>
                <a:lnTo>
                  <a:pt x="220979" y="6350"/>
                </a:lnTo>
                <a:lnTo>
                  <a:pt x="180339" y="1270"/>
                </a:lnTo>
                <a:lnTo>
                  <a:pt x="157479" y="0"/>
                </a:lnTo>
                <a:lnTo>
                  <a:pt x="134619" y="0"/>
                </a:lnTo>
                <a:lnTo>
                  <a:pt x="110489" y="0"/>
                </a:lnTo>
                <a:lnTo>
                  <a:pt x="67309" y="3810"/>
                </a:lnTo>
                <a:lnTo>
                  <a:pt x="17779" y="13970"/>
                </a:lnTo>
                <a:lnTo>
                  <a:pt x="1269" y="22860"/>
                </a:lnTo>
                <a:lnTo>
                  <a:pt x="0" y="27939"/>
                </a:lnTo>
                <a:close/>
              </a:path>
            </a:pathLst>
          </a:custGeom>
          <a:ln w="6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381240" y="3469640"/>
            <a:ext cx="267970" cy="30480"/>
          </a:xfrm>
          <a:custGeom>
            <a:avLst/>
            <a:gdLst/>
            <a:ahLst/>
            <a:cxnLst/>
            <a:rect l="l" t="t" r="r" b="b"/>
            <a:pathLst>
              <a:path w="267970" h="30479">
                <a:moveTo>
                  <a:pt x="0" y="0"/>
                </a:moveTo>
                <a:lnTo>
                  <a:pt x="48259" y="22860"/>
                </a:lnTo>
                <a:lnTo>
                  <a:pt x="87629" y="27939"/>
                </a:lnTo>
                <a:lnTo>
                  <a:pt x="134619" y="30480"/>
                </a:lnTo>
                <a:lnTo>
                  <a:pt x="157479" y="29210"/>
                </a:lnTo>
                <a:lnTo>
                  <a:pt x="201929" y="26670"/>
                </a:lnTo>
                <a:lnTo>
                  <a:pt x="250189" y="15239"/>
                </a:lnTo>
                <a:lnTo>
                  <a:pt x="266700" y="5080"/>
                </a:lnTo>
                <a:lnTo>
                  <a:pt x="267969" y="0"/>
                </a:lnTo>
              </a:path>
            </a:pathLst>
          </a:custGeom>
          <a:ln w="6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917180" y="3441700"/>
            <a:ext cx="267970" cy="233679"/>
          </a:xfrm>
          <a:custGeom>
            <a:avLst/>
            <a:gdLst/>
            <a:ahLst/>
            <a:cxnLst/>
            <a:rect l="l" t="t" r="r" b="b"/>
            <a:pathLst>
              <a:path w="267970" h="233679">
                <a:moveTo>
                  <a:pt x="0" y="212089"/>
                </a:moveTo>
                <a:lnTo>
                  <a:pt x="25400" y="233680"/>
                </a:lnTo>
                <a:lnTo>
                  <a:pt x="255270" y="233680"/>
                </a:lnTo>
                <a:lnTo>
                  <a:pt x="261620" y="232410"/>
                </a:lnTo>
                <a:lnTo>
                  <a:pt x="266700" y="228600"/>
                </a:lnTo>
                <a:lnTo>
                  <a:pt x="267970" y="222250"/>
                </a:lnTo>
                <a:lnTo>
                  <a:pt x="267970" y="11429"/>
                </a:lnTo>
                <a:lnTo>
                  <a:pt x="266700" y="5079"/>
                </a:lnTo>
                <a:lnTo>
                  <a:pt x="261620" y="0"/>
                </a:lnTo>
                <a:lnTo>
                  <a:pt x="255270" y="0"/>
                </a:lnTo>
                <a:lnTo>
                  <a:pt x="13970" y="0"/>
                </a:lnTo>
                <a:lnTo>
                  <a:pt x="7620" y="0"/>
                </a:lnTo>
                <a:lnTo>
                  <a:pt x="2540" y="5079"/>
                </a:lnTo>
                <a:lnTo>
                  <a:pt x="0" y="11429"/>
                </a:lnTo>
                <a:lnTo>
                  <a:pt x="0" y="212089"/>
                </a:lnTo>
                <a:close/>
              </a:path>
            </a:pathLst>
          </a:custGeom>
          <a:ln w="6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917180" y="3441700"/>
            <a:ext cx="267970" cy="233679"/>
          </a:xfrm>
          <a:custGeom>
            <a:avLst/>
            <a:gdLst/>
            <a:ahLst/>
            <a:cxnLst/>
            <a:rect l="l" t="t" r="r" b="b"/>
            <a:pathLst>
              <a:path w="267970" h="233679">
                <a:moveTo>
                  <a:pt x="33020" y="0"/>
                </a:moveTo>
                <a:lnTo>
                  <a:pt x="13970" y="0"/>
                </a:lnTo>
                <a:lnTo>
                  <a:pt x="7620" y="1270"/>
                </a:lnTo>
                <a:lnTo>
                  <a:pt x="2540" y="5079"/>
                </a:lnTo>
                <a:lnTo>
                  <a:pt x="0" y="11429"/>
                </a:lnTo>
                <a:lnTo>
                  <a:pt x="0" y="212089"/>
                </a:lnTo>
                <a:lnTo>
                  <a:pt x="25400" y="233680"/>
                </a:lnTo>
                <a:lnTo>
                  <a:pt x="67310" y="233680"/>
                </a:lnTo>
                <a:lnTo>
                  <a:pt x="67310" y="158750"/>
                </a:lnTo>
                <a:lnTo>
                  <a:pt x="68579" y="152400"/>
                </a:lnTo>
                <a:lnTo>
                  <a:pt x="72390" y="148589"/>
                </a:lnTo>
                <a:lnTo>
                  <a:pt x="77470" y="147320"/>
                </a:lnTo>
                <a:lnTo>
                  <a:pt x="267970" y="147320"/>
                </a:lnTo>
                <a:lnTo>
                  <a:pt x="267970" y="116839"/>
                </a:lnTo>
                <a:lnTo>
                  <a:pt x="33020" y="116839"/>
                </a:lnTo>
                <a:lnTo>
                  <a:pt x="33020" y="29210"/>
                </a:lnTo>
                <a:lnTo>
                  <a:pt x="7620" y="29210"/>
                </a:lnTo>
                <a:lnTo>
                  <a:pt x="7620" y="13970"/>
                </a:lnTo>
                <a:lnTo>
                  <a:pt x="33020" y="13970"/>
                </a:lnTo>
                <a:lnTo>
                  <a:pt x="33020" y="0"/>
                </a:lnTo>
                <a:close/>
              </a:path>
              <a:path w="267970" h="233679">
                <a:moveTo>
                  <a:pt x="267970" y="147320"/>
                </a:moveTo>
                <a:lnTo>
                  <a:pt x="190500" y="147320"/>
                </a:lnTo>
                <a:lnTo>
                  <a:pt x="196850" y="148589"/>
                </a:lnTo>
                <a:lnTo>
                  <a:pt x="200660" y="152400"/>
                </a:lnTo>
                <a:lnTo>
                  <a:pt x="201929" y="158750"/>
                </a:lnTo>
                <a:lnTo>
                  <a:pt x="201929" y="233680"/>
                </a:lnTo>
                <a:lnTo>
                  <a:pt x="261620" y="233680"/>
                </a:lnTo>
                <a:lnTo>
                  <a:pt x="266700" y="228600"/>
                </a:lnTo>
                <a:lnTo>
                  <a:pt x="267970" y="223519"/>
                </a:lnTo>
                <a:lnTo>
                  <a:pt x="267970" y="147320"/>
                </a:lnTo>
                <a:close/>
              </a:path>
              <a:path w="267970" h="233679">
                <a:moveTo>
                  <a:pt x="128270" y="158750"/>
                </a:moveTo>
                <a:lnTo>
                  <a:pt x="93979" y="158750"/>
                </a:lnTo>
                <a:lnTo>
                  <a:pt x="93979" y="217169"/>
                </a:lnTo>
                <a:lnTo>
                  <a:pt x="128270" y="217169"/>
                </a:lnTo>
                <a:lnTo>
                  <a:pt x="128270" y="158750"/>
                </a:lnTo>
                <a:close/>
              </a:path>
              <a:path w="267970" h="233679">
                <a:moveTo>
                  <a:pt x="255270" y="0"/>
                </a:moveTo>
                <a:lnTo>
                  <a:pt x="234950" y="0"/>
                </a:lnTo>
                <a:lnTo>
                  <a:pt x="234950" y="116839"/>
                </a:lnTo>
                <a:lnTo>
                  <a:pt x="267970" y="116839"/>
                </a:lnTo>
                <a:lnTo>
                  <a:pt x="267970" y="29210"/>
                </a:lnTo>
                <a:lnTo>
                  <a:pt x="243840" y="29210"/>
                </a:lnTo>
                <a:lnTo>
                  <a:pt x="243840" y="13970"/>
                </a:lnTo>
                <a:lnTo>
                  <a:pt x="267970" y="13970"/>
                </a:lnTo>
                <a:lnTo>
                  <a:pt x="267970" y="11429"/>
                </a:lnTo>
                <a:lnTo>
                  <a:pt x="266700" y="5079"/>
                </a:lnTo>
                <a:lnTo>
                  <a:pt x="261620" y="1270"/>
                </a:lnTo>
                <a:lnTo>
                  <a:pt x="255270" y="0"/>
                </a:lnTo>
                <a:close/>
              </a:path>
              <a:path w="267970" h="233679">
                <a:moveTo>
                  <a:pt x="33020" y="13970"/>
                </a:moveTo>
                <a:lnTo>
                  <a:pt x="25400" y="13970"/>
                </a:lnTo>
                <a:lnTo>
                  <a:pt x="25400" y="29210"/>
                </a:lnTo>
                <a:lnTo>
                  <a:pt x="33020" y="29210"/>
                </a:lnTo>
                <a:lnTo>
                  <a:pt x="33020" y="13970"/>
                </a:lnTo>
                <a:close/>
              </a:path>
              <a:path w="267970" h="233679">
                <a:moveTo>
                  <a:pt x="267970" y="13970"/>
                </a:moveTo>
                <a:lnTo>
                  <a:pt x="260350" y="13970"/>
                </a:lnTo>
                <a:lnTo>
                  <a:pt x="260350" y="29210"/>
                </a:lnTo>
                <a:lnTo>
                  <a:pt x="267970" y="29210"/>
                </a:lnTo>
                <a:lnTo>
                  <a:pt x="267970" y="139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7137400" y="3253486"/>
            <a:ext cx="1256665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17525">
              <a:lnSpc>
                <a:spcPts val="940"/>
              </a:lnSpc>
            </a:pPr>
            <a:r>
              <a:rPr sz="750" spc="40" dirty="0">
                <a:latin typeface="Arial"/>
                <a:cs typeface="Arial"/>
              </a:rPr>
              <a:t>Media </a:t>
            </a:r>
            <a:r>
              <a:rPr sz="750" spc="35" dirty="0">
                <a:latin typeface="Arial"/>
                <a:cs typeface="Arial"/>
              </a:rPr>
              <a:t>storage  </a:t>
            </a:r>
            <a:r>
              <a:rPr sz="750" spc="40" dirty="0">
                <a:latin typeface="Arial"/>
                <a:cs typeface="Arial"/>
              </a:rPr>
              <a:t>Data</a:t>
            </a:r>
            <a:endParaRPr sz="750">
              <a:latin typeface="Arial"/>
              <a:cs typeface="Arial"/>
            </a:endParaRPr>
          </a:p>
          <a:p>
            <a:pPr marL="296545">
              <a:lnSpc>
                <a:spcPct val="100000"/>
              </a:lnSpc>
              <a:spcBef>
                <a:spcPts val="300"/>
              </a:spcBef>
            </a:pPr>
            <a:r>
              <a:rPr sz="500" spc="45" dirty="0">
                <a:latin typeface="Arial"/>
                <a:cs typeface="Arial"/>
              </a:rPr>
              <a:t>Data</a:t>
            </a:r>
            <a:endParaRPr sz="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550">
              <a:latin typeface="Times New Roman"/>
              <a:cs typeface="Times New Roman"/>
            </a:endParaRPr>
          </a:p>
          <a:p>
            <a:pPr marL="585470">
              <a:lnSpc>
                <a:spcPct val="100000"/>
              </a:lnSpc>
            </a:pPr>
            <a:r>
              <a:rPr sz="500" spc="50" dirty="0">
                <a:latin typeface="Arial"/>
                <a:cs typeface="Arial"/>
              </a:rPr>
              <a:t>Removable</a:t>
            </a:r>
            <a:r>
              <a:rPr sz="500" spc="-25" dirty="0">
                <a:latin typeface="Arial"/>
                <a:cs typeface="Arial"/>
              </a:rPr>
              <a:t> </a:t>
            </a:r>
            <a:r>
              <a:rPr sz="500" spc="40" dirty="0">
                <a:latin typeface="Arial"/>
                <a:cs typeface="Arial"/>
              </a:rPr>
              <a:t>storage</a:t>
            </a:r>
            <a:endParaRPr sz="500">
              <a:latin typeface="Arial"/>
              <a:cs typeface="Arial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53" name="object 3">
            <a:extLst>
              <a:ext uri="{FF2B5EF4-FFF2-40B4-BE49-F238E27FC236}">
                <a16:creationId xmlns:a16="http://schemas.microsoft.com/office/drawing/2014/main" id="{33E0348A-4D74-4191-81B2-255554EA510B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Definitions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11150" y="1691640"/>
            <a:ext cx="4618990" cy="3270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A </a:t>
            </a:r>
            <a:r>
              <a:rPr sz="1800" b="1" i="1" spc="-5" dirty="0">
                <a:latin typeface="Arial"/>
                <a:cs typeface="Arial"/>
              </a:rPr>
              <a:t>vulnerability </a:t>
            </a:r>
            <a:r>
              <a:rPr sz="1800" spc="-5" dirty="0">
                <a:latin typeface="Arial"/>
                <a:cs typeface="Arial"/>
              </a:rPr>
              <a:t>is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lack of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10" dirty="0">
                <a:latin typeface="Arial"/>
                <a:cs typeface="Arial"/>
              </a:rPr>
              <a:t>countermeasure  </a:t>
            </a:r>
            <a:r>
              <a:rPr sz="1800" spc="-5" dirty="0">
                <a:latin typeface="Arial"/>
                <a:cs typeface="Arial"/>
              </a:rPr>
              <a:t>or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10" dirty="0">
                <a:latin typeface="Arial"/>
                <a:cs typeface="Arial"/>
              </a:rPr>
              <a:t>weakness </a:t>
            </a:r>
            <a:r>
              <a:rPr sz="1800" spc="-5" dirty="0">
                <a:latin typeface="Arial"/>
                <a:cs typeface="Arial"/>
              </a:rPr>
              <a:t>in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countermeasure.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291465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A service </a:t>
            </a:r>
            <a:r>
              <a:rPr sz="1600" spc="-10" dirty="0">
                <a:latin typeface="Arial"/>
                <a:cs typeface="Arial"/>
              </a:rPr>
              <a:t>running, </a:t>
            </a:r>
            <a:r>
              <a:rPr sz="1600" spc="-5" dirty="0">
                <a:latin typeface="Arial"/>
                <a:cs typeface="Arial"/>
              </a:rPr>
              <a:t>unlocked </a:t>
            </a:r>
            <a:r>
              <a:rPr sz="1600" spc="-25" dirty="0">
                <a:latin typeface="Arial"/>
                <a:cs typeface="Arial"/>
              </a:rPr>
              <a:t>door, </a:t>
            </a:r>
            <a:r>
              <a:rPr sz="1600" spc="-5" dirty="0">
                <a:latin typeface="Arial"/>
                <a:cs typeface="Arial"/>
              </a:rPr>
              <a:t>no visibility on  access control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policy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734695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A </a:t>
            </a:r>
            <a:r>
              <a:rPr sz="1800" b="1" i="1" spc="-5" dirty="0">
                <a:latin typeface="Arial"/>
                <a:cs typeface="Arial"/>
              </a:rPr>
              <a:t>threat </a:t>
            </a:r>
            <a:r>
              <a:rPr sz="1800" spc="-5" dirty="0">
                <a:latin typeface="Arial"/>
                <a:cs typeface="Arial"/>
              </a:rPr>
              <a:t>is any </a:t>
            </a:r>
            <a:r>
              <a:rPr sz="1800" spc="-10" dirty="0">
                <a:latin typeface="Arial"/>
                <a:cs typeface="Arial"/>
              </a:rPr>
              <a:t>potential danger </a:t>
            </a:r>
            <a:r>
              <a:rPr sz="1800" spc="-5" dirty="0">
                <a:latin typeface="Arial"/>
                <a:cs typeface="Arial"/>
              </a:rPr>
              <a:t>that</a:t>
            </a:r>
            <a:r>
              <a:rPr sz="1800" spc="-1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is  </a:t>
            </a:r>
            <a:r>
              <a:rPr sz="1800" spc="-10" dirty="0">
                <a:latin typeface="Arial"/>
                <a:cs typeface="Arial"/>
              </a:rPr>
              <a:t>associated </a:t>
            </a:r>
            <a:r>
              <a:rPr sz="1800" spc="-15" dirty="0">
                <a:latin typeface="Arial"/>
                <a:cs typeface="Arial"/>
              </a:rPr>
              <a:t>with </a:t>
            </a:r>
            <a:r>
              <a:rPr sz="1800" spc="-5" dirty="0">
                <a:latin typeface="Arial"/>
                <a:cs typeface="Arial"/>
              </a:rPr>
              <a:t>the </a:t>
            </a:r>
            <a:r>
              <a:rPr sz="1800" spc="-10" dirty="0">
                <a:latin typeface="Arial"/>
                <a:cs typeface="Arial"/>
              </a:rPr>
              <a:t>exploitation of </a:t>
            </a:r>
            <a:r>
              <a:rPr sz="1800" dirty="0">
                <a:latin typeface="Arial"/>
                <a:cs typeface="Arial"/>
              </a:rPr>
              <a:t>a  </a:t>
            </a:r>
            <a:r>
              <a:rPr sz="1800" spc="-20" dirty="0">
                <a:latin typeface="Arial"/>
                <a:cs typeface="Arial"/>
              </a:rPr>
              <a:t>vulnerability.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100">
              <a:latin typeface="Times New Roman"/>
              <a:cs typeface="Times New Roman"/>
            </a:endParaRPr>
          </a:p>
          <a:p>
            <a:pPr marL="12700" marR="604520">
              <a:lnSpc>
                <a:spcPts val="1910"/>
              </a:lnSpc>
            </a:pPr>
            <a:r>
              <a:rPr sz="1600" spc="-5" dirty="0">
                <a:latin typeface="Arial"/>
                <a:cs typeface="Arial"/>
              </a:rPr>
              <a:t>Default </a:t>
            </a:r>
            <a:r>
              <a:rPr sz="1600" spc="-10" dirty="0">
                <a:latin typeface="Arial"/>
                <a:cs typeface="Arial"/>
              </a:rPr>
              <a:t>password </a:t>
            </a:r>
            <a:r>
              <a:rPr sz="1600" spc="-5" dirty="0">
                <a:latin typeface="Arial"/>
                <a:cs typeface="Arial"/>
              </a:rPr>
              <a:t>of SQL server vulnerability  exploited </a:t>
            </a:r>
            <a:r>
              <a:rPr sz="1600" dirty="0">
                <a:latin typeface="Arial"/>
                <a:cs typeface="Arial"/>
              </a:rPr>
              <a:t>to </a:t>
            </a:r>
            <a:r>
              <a:rPr sz="1600" spc="-5" dirty="0">
                <a:latin typeface="Arial"/>
                <a:cs typeface="Arial"/>
              </a:rPr>
              <a:t>gain access to employees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86300" y="2247900"/>
            <a:ext cx="4366259" cy="39382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76F58461-7D19-4069-8E2D-76AB189E794B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Definitions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11150" y="1691640"/>
            <a:ext cx="4386580" cy="1687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410845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A </a:t>
            </a:r>
            <a:r>
              <a:rPr sz="1800" b="1" i="1" spc="-10" dirty="0">
                <a:latin typeface="Arial"/>
                <a:cs typeface="Arial"/>
              </a:rPr>
              <a:t>risk </a:t>
            </a:r>
            <a:r>
              <a:rPr sz="1800" spc="-5" dirty="0">
                <a:latin typeface="Arial"/>
                <a:cs typeface="Arial"/>
              </a:rPr>
              <a:t>is the </a:t>
            </a:r>
            <a:r>
              <a:rPr sz="1800" spc="-10" dirty="0">
                <a:latin typeface="Arial"/>
                <a:cs typeface="Arial"/>
              </a:rPr>
              <a:t>likelihood </a:t>
            </a:r>
            <a:r>
              <a:rPr sz="1800" spc="-5" dirty="0">
                <a:latin typeface="Arial"/>
                <a:cs typeface="Arial"/>
              </a:rPr>
              <a:t>of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threat </a:t>
            </a:r>
            <a:r>
              <a:rPr sz="1800" spc="-10" dirty="0">
                <a:latin typeface="Arial"/>
                <a:cs typeface="Arial"/>
              </a:rPr>
              <a:t>agent  exploiting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10" dirty="0">
                <a:latin typeface="Arial"/>
                <a:cs typeface="Arial"/>
              </a:rPr>
              <a:t>vulnerability and </a:t>
            </a:r>
            <a:r>
              <a:rPr sz="1800" spc="-5" dirty="0">
                <a:latin typeface="Arial"/>
                <a:cs typeface="Arial"/>
              </a:rPr>
              <a:t>the  corresponding </a:t>
            </a:r>
            <a:r>
              <a:rPr sz="1800" spc="-10" dirty="0">
                <a:latin typeface="Arial"/>
                <a:cs typeface="Arial"/>
              </a:rPr>
              <a:t>business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impact.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A </a:t>
            </a:r>
            <a:r>
              <a:rPr sz="1800" b="1" i="1" spc="-5" dirty="0">
                <a:latin typeface="Arial"/>
                <a:cs typeface="Arial"/>
              </a:rPr>
              <a:t>control, </a:t>
            </a:r>
            <a:r>
              <a:rPr sz="1800" spc="-5" dirty="0">
                <a:latin typeface="Arial"/>
                <a:cs typeface="Arial"/>
              </a:rPr>
              <a:t>or countermeasure, is </a:t>
            </a:r>
            <a:r>
              <a:rPr sz="1800" spc="-10" dirty="0">
                <a:latin typeface="Arial"/>
                <a:cs typeface="Arial"/>
              </a:rPr>
              <a:t>put </a:t>
            </a:r>
            <a:r>
              <a:rPr sz="1800" spc="-5" dirty="0">
                <a:latin typeface="Arial"/>
                <a:cs typeface="Arial"/>
              </a:rPr>
              <a:t>into  place to mitigate (reduce) the </a:t>
            </a:r>
            <a:r>
              <a:rPr sz="1800" spc="-10" dirty="0">
                <a:latin typeface="Arial"/>
                <a:cs typeface="Arial"/>
              </a:rPr>
              <a:t>potential </a:t>
            </a:r>
            <a:r>
              <a:rPr sz="1800" spc="-5" dirty="0">
                <a:latin typeface="Arial"/>
                <a:cs typeface="Arial"/>
              </a:rPr>
              <a:t>risk.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76470" y="2247900"/>
            <a:ext cx="4366260" cy="39382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FBFB3AB3-33ED-4288-BB9A-BB0B6A8A1B34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Definitions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61620" y="1371600"/>
            <a:ext cx="4285615" cy="2112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35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An </a:t>
            </a:r>
            <a:r>
              <a:rPr sz="1800" b="1" spc="-5" dirty="0">
                <a:latin typeface="Arial"/>
                <a:cs typeface="Arial"/>
              </a:rPr>
              <a:t>exposure </a:t>
            </a:r>
            <a:r>
              <a:rPr sz="1800" spc="-5" dirty="0">
                <a:latin typeface="Arial"/>
                <a:cs typeface="Arial"/>
              </a:rPr>
              <a:t>is </a:t>
            </a:r>
            <a:r>
              <a:rPr sz="1800" spc="-10" dirty="0">
                <a:latin typeface="Arial"/>
                <a:cs typeface="Arial"/>
              </a:rPr>
              <a:t>an </a:t>
            </a:r>
            <a:r>
              <a:rPr sz="1800" spc="-5" dirty="0">
                <a:latin typeface="Arial"/>
                <a:cs typeface="Arial"/>
              </a:rPr>
              <a:t>instance </a:t>
            </a:r>
            <a:r>
              <a:rPr sz="1800" spc="-10" dirty="0">
                <a:latin typeface="Arial"/>
                <a:cs typeface="Arial"/>
              </a:rPr>
              <a:t>of being  exposed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5" dirty="0">
                <a:latin typeface="Arial"/>
                <a:cs typeface="Arial"/>
              </a:rPr>
              <a:t>losses.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vulnerability</a:t>
            </a:r>
            <a:r>
              <a:rPr sz="1800" spc="-229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exposes  an organization </a:t>
            </a:r>
            <a:r>
              <a:rPr sz="1800" spc="-5" dirty="0">
                <a:latin typeface="Arial"/>
                <a:cs typeface="Arial"/>
              </a:rPr>
              <a:t>to possible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damages.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If </a:t>
            </a:r>
            <a:r>
              <a:rPr sz="1600" spc="-10" dirty="0">
                <a:latin typeface="Arial"/>
                <a:cs typeface="Arial"/>
              </a:rPr>
              <a:t>password </a:t>
            </a:r>
            <a:r>
              <a:rPr sz="1600" spc="-5" dirty="0">
                <a:latin typeface="Arial"/>
                <a:cs typeface="Arial"/>
              </a:rPr>
              <a:t>management </a:t>
            </a:r>
            <a:r>
              <a:rPr sz="1600" dirty="0">
                <a:latin typeface="Arial"/>
                <a:cs typeface="Arial"/>
              </a:rPr>
              <a:t>is </a:t>
            </a:r>
            <a:r>
              <a:rPr sz="1600" spc="-5" dirty="0">
                <a:latin typeface="Arial"/>
                <a:cs typeface="Arial"/>
              </a:rPr>
              <a:t>lax and password  rules are not enforced or </a:t>
            </a:r>
            <a:r>
              <a:rPr sz="1600" dirty="0">
                <a:latin typeface="Arial"/>
                <a:cs typeface="Arial"/>
              </a:rPr>
              <a:t>If a </a:t>
            </a:r>
            <a:r>
              <a:rPr sz="1600" spc="-5" dirty="0">
                <a:latin typeface="Arial"/>
                <a:cs typeface="Arial"/>
              </a:rPr>
              <a:t>company does not  have </a:t>
            </a:r>
            <a:r>
              <a:rPr sz="1600" dirty="0">
                <a:latin typeface="Arial"/>
                <a:cs typeface="Arial"/>
              </a:rPr>
              <a:t>its </a:t>
            </a:r>
            <a:r>
              <a:rPr sz="1600" spc="-5" dirty="0">
                <a:latin typeface="Arial"/>
                <a:cs typeface="Arial"/>
              </a:rPr>
              <a:t>wiring inspected and does not put  proactive fire prevention steps into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place.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86300" y="2247900"/>
            <a:ext cx="4366259" cy="39382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609FDFBD-BC9E-4C18-B0B9-03F4B431118E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Definitions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61620" y="1371600"/>
            <a:ext cx="4385945" cy="2966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A </a:t>
            </a:r>
            <a:r>
              <a:rPr sz="1800" b="1" spc="-5" dirty="0">
                <a:latin typeface="Arial"/>
                <a:cs typeface="Arial"/>
              </a:rPr>
              <a:t>control</a:t>
            </a:r>
            <a:r>
              <a:rPr sz="1800" spc="-5" dirty="0">
                <a:latin typeface="Arial"/>
                <a:cs typeface="Arial"/>
              </a:rPr>
              <a:t>, or </a:t>
            </a:r>
            <a:r>
              <a:rPr sz="1800" b="1" spc="-5" dirty="0">
                <a:latin typeface="Arial"/>
                <a:cs typeface="Arial"/>
              </a:rPr>
              <a:t>countermeasure</a:t>
            </a:r>
            <a:r>
              <a:rPr sz="1800" spc="-5" dirty="0">
                <a:latin typeface="Arial"/>
                <a:cs typeface="Arial"/>
              </a:rPr>
              <a:t>, is </a:t>
            </a:r>
            <a:r>
              <a:rPr sz="1800" spc="-10" dirty="0">
                <a:latin typeface="Arial"/>
                <a:cs typeface="Arial"/>
              </a:rPr>
              <a:t>put </a:t>
            </a:r>
            <a:r>
              <a:rPr sz="1800" spc="-5" dirty="0">
                <a:latin typeface="Arial"/>
                <a:cs typeface="Arial"/>
              </a:rPr>
              <a:t>into  </a:t>
            </a:r>
            <a:r>
              <a:rPr sz="1800" spc="-10" dirty="0">
                <a:latin typeface="Arial"/>
                <a:cs typeface="Arial"/>
              </a:rPr>
              <a:t>place </a:t>
            </a:r>
            <a:r>
              <a:rPr sz="1800" spc="-5" dirty="0">
                <a:latin typeface="Arial"/>
                <a:cs typeface="Arial"/>
              </a:rPr>
              <a:t>to mitigate (reduce) the </a:t>
            </a:r>
            <a:r>
              <a:rPr sz="1800" spc="-10" dirty="0">
                <a:latin typeface="Arial"/>
                <a:cs typeface="Arial"/>
              </a:rPr>
              <a:t>potential </a:t>
            </a:r>
            <a:r>
              <a:rPr sz="1800" spc="-5" dirty="0">
                <a:latin typeface="Arial"/>
                <a:cs typeface="Arial"/>
              </a:rPr>
              <a:t>risk. 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10" dirty="0">
                <a:latin typeface="Arial"/>
                <a:cs typeface="Arial"/>
              </a:rPr>
              <a:t>countermeasure </a:t>
            </a:r>
            <a:r>
              <a:rPr sz="1800" dirty="0">
                <a:latin typeface="Arial"/>
                <a:cs typeface="Arial"/>
              </a:rPr>
              <a:t>may </a:t>
            </a:r>
            <a:r>
              <a:rPr sz="1800" spc="-10" dirty="0">
                <a:latin typeface="Arial"/>
                <a:cs typeface="Arial"/>
              </a:rPr>
              <a:t>be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10" dirty="0">
                <a:latin typeface="Arial"/>
                <a:cs typeface="Arial"/>
              </a:rPr>
              <a:t>software  </a:t>
            </a:r>
            <a:r>
              <a:rPr sz="1800" spc="-5" dirty="0">
                <a:latin typeface="Arial"/>
                <a:cs typeface="Arial"/>
              </a:rPr>
              <a:t>configuration,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10" dirty="0">
                <a:latin typeface="Arial"/>
                <a:cs typeface="Arial"/>
              </a:rPr>
              <a:t>hardware </a:t>
            </a:r>
            <a:r>
              <a:rPr sz="1800" spc="-5" dirty="0">
                <a:latin typeface="Arial"/>
                <a:cs typeface="Arial"/>
              </a:rPr>
              <a:t>device, or </a:t>
            </a:r>
            <a:r>
              <a:rPr sz="1800" dirty="0">
                <a:latin typeface="Arial"/>
                <a:cs typeface="Arial"/>
              </a:rPr>
              <a:t>a  </a:t>
            </a:r>
            <a:r>
              <a:rPr sz="1800" spc="-5" dirty="0">
                <a:latin typeface="Arial"/>
                <a:cs typeface="Arial"/>
              </a:rPr>
              <a:t>procedure </a:t>
            </a:r>
            <a:r>
              <a:rPr sz="1800" spc="-10" dirty="0">
                <a:latin typeface="Arial"/>
                <a:cs typeface="Arial"/>
              </a:rPr>
              <a:t>that </a:t>
            </a:r>
            <a:r>
              <a:rPr sz="1800" spc="-5" dirty="0">
                <a:latin typeface="Arial"/>
                <a:cs typeface="Arial"/>
              </a:rPr>
              <a:t>eliminates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10" dirty="0">
                <a:latin typeface="Arial"/>
                <a:cs typeface="Arial"/>
              </a:rPr>
              <a:t>vulnerability </a:t>
            </a:r>
            <a:r>
              <a:rPr sz="1800" spc="-5" dirty="0">
                <a:latin typeface="Arial"/>
                <a:cs typeface="Arial"/>
              </a:rPr>
              <a:t>or  that reduces the </a:t>
            </a:r>
            <a:r>
              <a:rPr sz="1800" spc="-10" dirty="0">
                <a:latin typeface="Arial"/>
                <a:cs typeface="Arial"/>
              </a:rPr>
              <a:t>likelihood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threat </a:t>
            </a:r>
            <a:r>
              <a:rPr sz="1800" spc="-10" dirty="0">
                <a:latin typeface="Arial"/>
                <a:cs typeface="Arial"/>
              </a:rPr>
              <a:t>agent  </a:t>
            </a:r>
            <a:r>
              <a:rPr sz="1800" spc="-15" dirty="0">
                <a:latin typeface="Arial"/>
                <a:cs typeface="Arial"/>
              </a:rPr>
              <a:t>will </a:t>
            </a:r>
            <a:r>
              <a:rPr sz="1800" spc="-5" dirty="0">
                <a:latin typeface="Arial"/>
                <a:cs typeface="Arial"/>
              </a:rPr>
              <a:t>be </a:t>
            </a:r>
            <a:r>
              <a:rPr sz="1800" spc="-10" dirty="0">
                <a:latin typeface="Arial"/>
                <a:cs typeface="Arial"/>
              </a:rPr>
              <a:t>able </a:t>
            </a:r>
            <a:r>
              <a:rPr sz="1800" spc="-5" dirty="0">
                <a:latin typeface="Arial"/>
                <a:cs typeface="Arial"/>
              </a:rPr>
              <a:t>to </a:t>
            </a:r>
            <a:r>
              <a:rPr sz="1800" spc="-10" dirty="0">
                <a:latin typeface="Arial"/>
                <a:cs typeface="Arial"/>
              </a:rPr>
              <a:t>exploit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vulnerability.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42672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strong </a:t>
            </a:r>
            <a:r>
              <a:rPr sz="1600" spc="-10" dirty="0">
                <a:latin typeface="Arial"/>
                <a:cs typeface="Arial"/>
              </a:rPr>
              <a:t>password </a:t>
            </a:r>
            <a:r>
              <a:rPr sz="1600" spc="-5" dirty="0">
                <a:latin typeface="Arial"/>
                <a:cs typeface="Arial"/>
              </a:rPr>
              <a:t>management, firewalls, </a:t>
            </a:r>
            <a:r>
              <a:rPr sz="1600" dirty="0">
                <a:latin typeface="Arial"/>
                <a:cs typeface="Arial"/>
              </a:rPr>
              <a:t>a  </a:t>
            </a:r>
            <a:r>
              <a:rPr sz="1600" spc="-5" dirty="0">
                <a:latin typeface="Arial"/>
                <a:cs typeface="Arial"/>
              </a:rPr>
              <a:t>security guard, access control mechanisms,  </a:t>
            </a:r>
            <a:r>
              <a:rPr sz="1600" spc="-10" dirty="0">
                <a:latin typeface="Arial"/>
                <a:cs typeface="Arial"/>
              </a:rPr>
              <a:t>encryption, security-awareness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training.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86300" y="2247900"/>
            <a:ext cx="4366259" cy="39382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46E95533-62E8-48DD-94F0-66D904CF9583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0"/>
            <a:ext cx="8496300" cy="2294890"/>
          </a:xfrm>
          <a:custGeom>
            <a:avLst/>
            <a:gdLst/>
            <a:ahLst/>
            <a:cxnLst/>
            <a:rect l="l" t="t" r="r" b="b"/>
            <a:pathLst>
              <a:path w="8496300" h="2294890">
                <a:moveTo>
                  <a:pt x="0" y="0"/>
                </a:moveTo>
                <a:lnTo>
                  <a:pt x="8496300" y="0"/>
                </a:lnTo>
                <a:lnTo>
                  <a:pt x="8496300" y="2294890"/>
                </a:lnTo>
                <a:lnTo>
                  <a:pt x="0" y="2294890"/>
                </a:lnTo>
                <a:lnTo>
                  <a:pt x="0" y="0"/>
                </a:lnTo>
                <a:close/>
              </a:path>
            </a:pathLst>
          </a:custGeom>
          <a:solidFill>
            <a:srgbClr val="EFA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082029"/>
            <a:ext cx="916940" cy="4533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1150" y="2447290"/>
            <a:ext cx="5200015" cy="731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10" dirty="0">
                <a:solidFill>
                  <a:srgbClr val="000000"/>
                </a:solidFill>
              </a:rPr>
              <a:t>Risk</a:t>
            </a:r>
            <a:r>
              <a:rPr sz="4800" spc="-55" dirty="0">
                <a:solidFill>
                  <a:srgbClr val="000000"/>
                </a:solidFill>
              </a:rPr>
              <a:t> </a:t>
            </a:r>
            <a:r>
              <a:rPr sz="4800" spc="-10" dirty="0">
                <a:solidFill>
                  <a:srgbClr val="000000"/>
                </a:solidFill>
              </a:rPr>
              <a:t>Management</a:t>
            </a:r>
            <a:endParaRPr sz="4800"/>
          </a:p>
        </p:txBody>
      </p:sp>
      <p:sp>
        <p:nvSpPr>
          <p:cNvPr id="5" name="object 5"/>
          <p:cNvSpPr txBox="1"/>
          <p:nvPr/>
        </p:nvSpPr>
        <p:spPr>
          <a:xfrm>
            <a:off x="316229" y="3506470"/>
            <a:ext cx="430657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0" dirty="0">
                <a:latin typeface="Arial"/>
                <a:cs typeface="Arial"/>
              </a:rPr>
              <a:t>Toward </a:t>
            </a:r>
            <a:r>
              <a:rPr sz="2400" spc="-5" dirty="0">
                <a:latin typeface="Arial"/>
                <a:cs typeface="Arial"/>
              </a:rPr>
              <a:t>security policy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definition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11150" y="1690370"/>
            <a:ext cx="395986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Set </a:t>
            </a:r>
            <a:r>
              <a:rPr sz="1800" b="1" dirty="0">
                <a:latin typeface="Arial"/>
                <a:cs typeface="Arial"/>
              </a:rPr>
              <a:t>a </a:t>
            </a:r>
            <a:r>
              <a:rPr sz="1800" b="1" spc="-5" dirty="0">
                <a:latin typeface="Arial"/>
                <a:cs typeface="Arial"/>
              </a:rPr>
              <a:t>risk </a:t>
            </a:r>
            <a:r>
              <a:rPr sz="1800" b="1" spc="-10" dirty="0">
                <a:latin typeface="Arial"/>
                <a:cs typeface="Arial"/>
              </a:rPr>
              <a:t>analysis </a:t>
            </a:r>
            <a:r>
              <a:rPr sz="1800" b="1" spc="-5" dirty="0">
                <a:latin typeface="Arial"/>
                <a:cs typeface="Arial"/>
              </a:rPr>
              <a:t>team </a:t>
            </a:r>
            <a:r>
              <a:rPr sz="1800" b="1" dirty="0">
                <a:latin typeface="Arial"/>
                <a:cs typeface="Arial"/>
              </a:rPr>
              <a:t>in </a:t>
            </a:r>
            <a:r>
              <a:rPr sz="1800" b="1" spc="-10" dirty="0">
                <a:latin typeface="Arial"/>
                <a:cs typeface="Arial"/>
              </a:rPr>
              <a:t>charge </a:t>
            </a:r>
            <a:r>
              <a:rPr sz="1800" b="1" dirty="0">
                <a:latin typeface="Arial"/>
                <a:cs typeface="Arial"/>
              </a:rPr>
              <a:t>of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1150" y="2043429"/>
            <a:ext cx="190500" cy="237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1155" dirty="0">
                <a:solidFill>
                  <a:srgbClr val="EFAA00"/>
                </a:solidFill>
                <a:latin typeface="Calibri"/>
                <a:cs typeface="Calibri"/>
              </a:rPr>
              <a:t>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1150" y="2649220"/>
            <a:ext cx="190500" cy="580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1070" dirty="0">
                <a:solidFill>
                  <a:srgbClr val="EFAA00"/>
                </a:solidFill>
                <a:latin typeface="Calibri"/>
                <a:cs typeface="Calibri"/>
              </a:rPr>
              <a:t>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400" spc="1070" dirty="0">
                <a:solidFill>
                  <a:srgbClr val="EFAA00"/>
                </a:solidFill>
                <a:latin typeface="Calibri"/>
                <a:cs typeface="Calibri"/>
              </a:rPr>
              <a:t>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1150" y="3597909"/>
            <a:ext cx="190500" cy="243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1070" dirty="0">
                <a:solidFill>
                  <a:srgbClr val="EFAA00"/>
                </a:solidFill>
                <a:latin typeface="Calibri"/>
                <a:cs typeface="Calibri"/>
              </a:rPr>
              <a:t>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6900" y="2028190"/>
            <a:ext cx="4567555" cy="2670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Identification </a:t>
            </a:r>
            <a:r>
              <a:rPr sz="1800" spc="-10" dirty="0">
                <a:latin typeface="Arial"/>
                <a:cs typeface="Arial"/>
              </a:rPr>
              <a:t>of </a:t>
            </a:r>
            <a:r>
              <a:rPr sz="1800" b="1" spc="-10" dirty="0">
                <a:latin typeface="Arial"/>
                <a:cs typeface="Arial"/>
              </a:rPr>
              <a:t>assets </a:t>
            </a:r>
            <a:r>
              <a:rPr sz="1800" spc="-10" dirty="0">
                <a:latin typeface="Arial"/>
                <a:cs typeface="Arial"/>
              </a:rPr>
              <a:t>and </a:t>
            </a:r>
            <a:r>
              <a:rPr sz="1800" spc="-5" dirty="0">
                <a:latin typeface="Arial"/>
                <a:cs typeface="Arial"/>
              </a:rPr>
              <a:t>their </a:t>
            </a:r>
            <a:r>
              <a:rPr sz="1800" b="1" spc="-5" dirty="0">
                <a:latin typeface="Arial"/>
                <a:cs typeface="Arial"/>
              </a:rPr>
              <a:t>value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5" dirty="0">
                <a:latin typeface="Arial"/>
                <a:cs typeface="Arial"/>
              </a:rPr>
              <a:t>the  organization.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800" spc="-5" dirty="0">
                <a:latin typeface="Arial"/>
                <a:cs typeface="Arial"/>
              </a:rPr>
              <a:t>Identification </a:t>
            </a:r>
            <a:r>
              <a:rPr sz="1800" spc="-10" dirty="0">
                <a:latin typeface="Arial"/>
                <a:cs typeface="Arial"/>
              </a:rPr>
              <a:t>of </a:t>
            </a:r>
            <a:r>
              <a:rPr sz="1800" b="1" spc="-5" dirty="0">
                <a:latin typeface="Arial"/>
                <a:cs typeface="Arial"/>
              </a:rPr>
              <a:t>vulnerabilities </a:t>
            </a:r>
            <a:r>
              <a:rPr sz="1800" spc="-10" dirty="0">
                <a:latin typeface="Arial"/>
                <a:cs typeface="Arial"/>
              </a:rPr>
              <a:t>and </a:t>
            </a:r>
            <a:r>
              <a:rPr sz="1800" b="1" spc="-5" dirty="0">
                <a:latin typeface="Arial"/>
                <a:cs typeface="Arial"/>
              </a:rPr>
              <a:t>threats</a:t>
            </a:r>
            <a:r>
              <a:rPr sz="1800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12700" marR="38735">
              <a:lnSpc>
                <a:spcPct val="100000"/>
              </a:lnSpc>
              <a:spcBef>
                <a:spcPts val="500"/>
              </a:spcBef>
            </a:pPr>
            <a:r>
              <a:rPr sz="1800" spc="-5" dirty="0">
                <a:latin typeface="Arial"/>
                <a:cs typeface="Arial"/>
              </a:rPr>
              <a:t>Quantification </a:t>
            </a:r>
            <a:r>
              <a:rPr sz="1800" spc="-10" dirty="0">
                <a:latin typeface="Arial"/>
                <a:cs typeface="Arial"/>
              </a:rPr>
              <a:t>the </a:t>
            </a:r>
            <a:r>
              <a:rPr sz="1800" b="1" spc="-5" dirty="0">
                <a:latin typeface="Arial"/>
                <a:cs typeface="Arial"/>
              </a:rPr>
              <a:t>probability </a:t>
            </a:r>
            <a:r>
              <a:rPr sz="1800" spc="-10" dirty="0">
                <a:latin typeface="Arial"/>
                <a:cs typeface="Arial"/>
              </a:rPr>
              <a:t>and </a:t>
            </a:r>
            <a:r>
              <a:rPr sz="1800" b="1" spc="-5" dirty="0">
                <a:latin typeface="Arial"/>
                <a:cs typeface="Arial"/>
              </a:rPr>
              <a:t>business  impact </a:t>
            </a:r>
            <a:r>
              <a:rPr sz="1800" spc="-5" dirty="0">
                <a:latin typeface="Arial"/>
                <a:cs typeface="Arial"/>
              </a:rPr>
              <a:t>of these </a:t>
            </a:r>
            <a:r>
              <a:rPr sz="1800" spc="-10" dirty="0">
                <a:latin typeface="Arial"/>
                <a:cs typeface="Arial"/>
              </a:rPr>
              <a:t>potential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threats.</a:t>
            </a:r>
            <a:endParaRPr sz="1800">
              <a:latin typeface="Arial"/>
              <a:cs typeface="Arial"/>
            </a:endParaRPr>
          </a:p>
          <a:p>
            <a:pPr marL="12700" marR="255270">
              <a:lnSpc>
                <a:spcPct val="100000"/>
              </a:lnSpc>
              <a:spcBef>
                <a:spcPts val="500"/>
              </a:spcBef>
            </a:pPr>
            <a:r>
              <a:rPr sz="1800" spc="-5" dirty="0">
                <a:latin typeface="Arial"/>
                <a:cs typeface="Arial"/>
              </a:rPr>
              <a:t>Provide </a:t>
            </a:r>
            <a:r>
              <a:rPr sz="1800" spc="-10" dirty="0">
                <a:latin typeface="Arial"/>
                <a:cs typeface="Arial"/>
              </a:rPr>
              <a:t>an economic balance </a:t>
            </a:r>
            <a:r>
              <a:rPr sz="1800" spc="-15" dirty="0">
                <a:latin typeface="Arial"/>
                <a:cs typeface="Arial"/>
              </a:rPr>
              <a:t>between </a:t>
            </a:r>
            <a:r>
              <a:rPr sz="1800" spc="-5" dirty="0">
                <a:latin typeface="Arial"/>
                <a:cs typeface="Arial"/>
              </a:rPr>
              <a:t>the  </a:t>
            </a:r>
            <a:r>
              <a:rPr sz="1800" spc="-10" dirty="0">
                <a:latin typeface="Arial"/>
                <a:cs typeface="Arial"/>
              </a:rPr>
              <a:t>impact of </a:t>
            </a:r>
            <a:r>
              <a:rPr sz="1800" spc="-5" dirty="0">
                <a:latin typeface="Arial"/>
                <a:cs typeface="Arial"/>
              </a:rPr>
              <a:t>the threat </a:t>
            </a:r>
            <a:r>
              <a:rPr sz="1800" spc="-10" dirty="0">
                <a:latin typeface="Arial"/>
                <a:cs typeface="Arial"/>
              </a:rPr>
              <a:t>and </a:t>
            </a:r>
            <a:r>
              <a:rPr sz="1800" spc="-5" dirty="0">
                <a:latin typeface="Arial"/>
                <a:cs typeface="Arial"/>
              </a:rPr>
              <a:t>the </a:t>
            </a:r>
            <a:r>
              <a:rPr sz="1800" dirty="0">
                <a:latin typeface="Arial"/>
                <a:cs typeface="Arial"/>
              </a:rPr>
              <a:t>cost </a:t>
            </a:r>
            <a:r>
              <a:rPr sz="1800" spc="-10" dirty="0">
                <a:latin typeface="Arial"/>
                <a:cs typeface="Arial"/>
              </a:rPr>
              <a:t>of </a:t>
            </a:r>
            <a:r>
              <a:rPr sz="1800" spc="-5" dirty="0">
                <a:latin typeface="Arial"/>
                <a:cs typeface="Arial"/>
              </a:rPr>
              <a:t>the  countermeasure, </a:t>
            </a:r>
            <a:r>
              <a:rPr sz="1800" dirty="0">
                <a:latin typeface="Arial"/>
                <a:cs typeface="Arial"/>
              </a:rPr>
              <a:t>so </a:t>
            </a:r>
            <a:r>
              <a:rPr sz="1800" spc="-5" dirty="0">
                <a:latin typeface="Arial"/>
                <a:cs typeface="Arial"/>
              </a:rPr>
              <a:t>called </a:t>
            </a:r>
            <a:r>
              <a:rPr sz="1800" b="1" spc="-5" dirty="0">
                <a:latin typeface="Arial"/>
                <a:cs typeface="Arial"/>
              </a:rPr>
              <a:t>cost/benefit  comparison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Risk </a:t>
            </a:r>
            <a:r>
              <a:rPr spc="-10" dirty="0"/>
              <a:t>assessment and</a:t>
            </a:r>
            <a:r>
              <a:rPr spc="-20" dirty="0"/>
              <a:t> </a:t>
            </a:r>
            <a:r>
              <a:rPr spc="-5" dirty="0"/>
              <a:t>analysis</a:t>
            </a:r>
          </a:p>
        </p:txBody>
      </p:sp>
      <p:sp>
        <p:nvSpPr>
          <p:cNvPr id="10" name="object 10"/>
          <p:cNvSpPr/>
          <p:nvPr/>
        </p:nvSpPr>
        <p:spPr>
          <a:xfrm>
            <a:off x="5283200" y="1308100"/>
            <a:ext cx="3683000" cy="4871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670550" y="6230620"/>
            <a:ext cx="283210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i="1" dirty="0">
                <a:latin typeface="Arial"/>
                <a:cs typeface="Arial"/>
              </a:rPr>
              <a:t>NIST risk </a:t>
            </a:r>
            <a:r>
              <a:rPr sz="1400" i="1" spc="-5" dirty="0">
                <a:latin typeface="Arial"/>
                <a:cs typeface="Arial"/>
              </a:rPr>
              <a:t>assessment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methodology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2909" y="6637242"/>
            <a:ext cx="1682114" cy="132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>
                <a:solidFill>
                  <a:srgbClr val="FFFFFF"/>
                </a:solidFill>
                <a:latin typeface="Arial"/>
                <a:cs typeface="Arial"/>
              </a:rPr>
              <a:t>© 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2016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SAP AG. All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rights</a:t>
            </a:r>
            <a:r>
              <a:rPr sz="8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reserved.</a:t>
            </a:r>
            <a:endParaRPr sz="800">
              <a:latin typeface="Arial"/>
              <a:cs typeface="Arial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08759E2A-0737-4911-894F-AF608CA753B1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Risk </a:t>
            </a:r>
            <a:r>
              <a:rPr spc="-10" dirty="0"/>
              <a:t>assessment and</a:t>
            </a:r>
            <a:r>
              <a:rPr spc="-20" dirty="0"/>
              <a:t> </a:t>
            </a:r>
            <a:r>
              <a:rPr spc="-5" dirty="0"/>
              <a:t>analysis</a:t>
            </a:r>
          </a:p>
          <a:p>
            <a:pPr marL="12700">
              <a:lnSpc>
                <a:spcPct val="100000"/>
              </a:lnSpc>
            </a:pPr>
            <a:r>
              <a:rPr sz="1800" spc="-5" dirty="0"/>
              <a:t>Identification of</a:t>
            </a:r>
            <a:r>
              <a:rPr sz="1800" spc="-25" dirty="0"/>
              <a:t> </a:t>
            </a:r>
            <a:r>
              <a:rPr sz="1800" spc="-5" dirty="0"/>
              <a:t>vulnerability</a:t>
            </a:r>
            <a:endParaRPr sz="1800"/>
          </a:p>
        </p:txBody>
      </p:sp>
      <p:sp>
        <p:nvSpPr>
          <p:cNvPr id="5" name="object 5"/>
          <p:cNvSpPr txBox="1"/>
          <p:nvPr/>
        </p:nvSpPr>
        <p:spPr>
          <a:xfrm>
            <a:off x="311150" y="1690370"/>
            <a:ext cx="8282940" cy="3551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Penetration</a:t>
            </a:r>
            <a:r>
              <a:rPr sz="1800" b="1" spc="-9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test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00"/>
              </a:spcBef>
            </a:pPr>
            <a:r>
              <a:rPr sz="1800" dirty="0">
                <a:latin typeface="Arial"/>
                <a:cs typeface="Arial"/>
              </a:rPr>
              <a:t>A </a:t>
            </a:r>
            <a:r>
              <a:rPr sz="1800" b="1" spc="-5" dirty="0">
                <a:solidFill>
                  <a:srgbClr val="EFAA00"/>
                </a:solidFill>
                <a:latin typeface="Arial"/>
                <a:cs typeface="Arial"/>
              </a:rPr>
              <a:t>penetration </a:t>
            </a:r>
            <a:r>
              <a:rPr sz="1800" b="1" dirty="0">
                <a:solidFill>
                  <a:srgbClr val="EFAA00"/>
                </a:solidFill>
                <a:latin typeface="Arial"/>
                <a:cs typeface="Arial"/>
              </a:rPr>
              <a:t>test </a:t>
            </a:r>
            <a:r>
              <a:rPr sz="1800" spc="-5" dirty="0">
                <a:latin typeface="Arial"/>
                <a:cs typeface="Arial"/>
              </a:rPr>
              <a:t>is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method of </a:t>
            </a:r>
            <a:r>
              <a:rPr sz="1800" spc="-10" dirty="0">
                <a:latin typeface="Arial"/>
                <a:cs typeface="Arial"/>
              </a:rPr>
              <a:t>evaluating </a:t>
            </a:r>
            <a:r>
              <a:rPr sz="1800" spc="-5" dirty="0">
                <a:latin typeface="Arial"/>
                <a:cs typeface="Arial"/>
              </a:rPr>
              <a:t>the </a:t>
            </a:r>
            <a:r>
              <a:rPr sz="1800" u="sng" spc="-5" dirty="0">
                <a:solidFill>
                  <a:srgbClr val="666666"/>
                </a:solidFill>
                <a:latin typeface="Arial"/>
                <a:cs typeface="Arial"/>
                <a:hlinkClick r:id="rId2"/>
              </a:rPr>
              <a:t>security </a:t>
            </a:r>
            <a:r>
              <a:rPr sz="1800" spc="-10" dirty="0">
                <a:latin typeface="Arial"/>
                <a:cs typeface="Arial"/>
              </a:rPr>
              <a:t>of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u="sng" spc="-5" dirty="0">
                <a:solidFill>
                  <a:srgbClr val="666666"/>
                </a:solidFill>
                <a:latin typeface="Arial"/>
                <a:cs typeface="Arial"/>
                <a:hlinkClick r:id="rId3"/>
              </a:rPr>
              <a:t>computer system </a:t>
            </a:r>
            <a:r>
              <a:rPr sz="1800" spc="-5" dirty="0">
                <a:latin typeface="Arial"/>
                <a:cs typeface="Arial"/>
              </a:rPr>
              <a:t>or  </a:t>
            </a:r>
            <a:r>
              <a:rPr sz="1800" u="sng" spc="-10" dirty="0">
                <a:solidFill>
                  <a:srgbClr val="666666"/>
                </a:solidFill>
                <a:latin typeface="Arial"/>
                <a:cs typeface="Arial"/>
                <a:hlinkClick r:id="rId4"/>
              </a:rPr>
              <a:t>network </a:t>
            </a:r>
            <a:r>
              <a:rPr sz="1800" spc="-10" dirty="0">
                <a:latin typeface="Arial"/>
                <a:cs typeface="Arial"/>
              </a:rPr>
              <a:t>by </a:t>
            </a:r>
            <a:r>
              <a:rPr sz="1800" spc="-5" dirty="0">
                <a:latin typeface="Arial"/>
                <a:cs typeface="Arial"/>
              </a:rPr>
              <a:t>simulating an attack from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10" dirty="0">
                <a:latin typeface="Arial"/>
                <a:cs typeface="Arial"/>
              </a:rPr>
              <a:t>malicious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source</a:t>
            </a:r>
            <a:endParaRPr sz="1800">
              <a:latin typeface="Arial"/>
              <a:cs typeface="Arial"/>
            </a:endParaRPr>
          </a:p>
          <a:p>
            <a:pPr marL="12700" marR="539750">
              <a:lnSpc>
                <a:spcPct val="100000"/>
              </a:lnSpc>
              <a:spcBef>
                <a:spcPts val="500"/>
              </a:spcBef>
            </a:pPr>
            <a:r>
              <a:rPr sz="1800" dirty="0">
                <a:latin typeface="Arial"/>
                <a:cs typeface="Arial"/>
              </a:rPr>
              <a:t>The </a:t>
            </a:r>
            <a:r>
              <a:rPr sz="1800" spc="-10" dirty="0">
                <a:latin typeface="Arial"/>
                <a:cs typeface="Arial"/>
              </a:rPr>
              <a:t>intent </a:t>
            </a:r>
            <a:r>
              <a:rPr sz="1800" spc="-5" dirty="0">
                <a:latin typeface="Arial"/>
                <a:cs typeface="Arial"/>
              </a:rPr>
              <a:t>of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10" dirty="0">
                <a:latin typeface="Arial"/>
                <a:cs typeface="Arial"/>
              </a:rPr>
              <a:t>penetration </a:t>
            </a:r>
            <a:r>
              <a:rPr sz="1800" spc="-5" dirty="0">
                <a:latin typeface="Arial"/>
                <a:cs typeface="Arial"/>
              </a:rPr>
              <a:t>test is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5" dirty="0">
                <a:latin typeface="Arial"/>
                <a:cs typeface="Arial"/>
              </a:rPr>
              <a:t>determine feasibility </a:t>
            </a:r>
            <a:r>
              <a:rPr sz="1800" spc="-10" dirty="0">
                <a:latin typeface="Arial"/>
                <a:cs typeface="Arial"/>
              </a:rPr>
              <a:t>of </a:t>
            </a:r>
            <a:r>
              <a:rPr sz="1800" spc="-5" dirty="0">
                <a:latin typeface="Arial"/>
                <a:cs typeface="Arial"/>
              </a:rPr>
              <a:t>an attack </a:t>
            </a:r>
            <a:r>
              <a:rPr sz="1800" spc="-10" dirty="0">
                <a:latin typeface="Arial"/>
                <a:cs typeface="Arial"/>
              </a:rPr>
              <a:t>and </a:t>
            </a:r>
            <a:r>
              <a:rPr sz="1800" spc="-5" dirty="0">
                <a:latin typeface="Arial"/>
                <a:cs typeface="Arial"/>
              </a:rPr>
              <a:t>the  </a:t>
            </a:r>
            <a:r>
              <a:rPr sz="1800" spc="-10" dirty="0">
                <a:latin typeface="Arial"/>
                <a:cs typeface="Arial"/>
              </a:rPr>
              <a:t>amount </a:t>
            </a:r>
            <a:r>
              <a:rPr sz="1800" spc="-5" dirty="0">
                <a:latin typeface="Arial"/>
                <a:cs typeface="Arial"/>
              </a:rPr>
              <a:t>of </a:t>
            </a:r>
            <a:r>
              <a:rPr sz="1800" spc="-10" dirty="0">
                <a:latin typeface="Arial"/>
                <a:cs typeface="Arial"/>
              </a:rPr>
              <a:t>business impact of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successful </a:t>
            </a:r>
            <a:r>
              <a:rPr sz="1800" spc="-10" dirty="0">
                <a:latin typeface="Arial"/>
                <a:cs typeface="Arial"/>
              </a:rPr>
              <a:t>exploit, </a:t>
            </a:r>
            <a:r>
              <a:rPr sz="1800" spc="-5" dirty="0">
                <a:latin typeface="Arial"/>
                <a:cs typeface="Arial"/>
              </a:rPr>
              <a:t>if</a:t>
            </a:r>
            <a:r>
              <a:rPr sz="1800" spc="14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discovered</a:t>
            </a:r>
            <a:endParaRPr sz="1800">
              <a:latin typeface="Arial"/>
              <a:cs typeface="Arial"/>
            </a:endParaRPr>
          </a:p>
          <a:p>
            <a:pPr marL="12700" marR="76200">
              <a:lnSpc>
                <a:spcPct val="100000"/>
              </a:lnSpc>
              <a:spcBef>
                <a:spcPts val="500"/>
              </a:spcBef>
            </a:pPr>
            <a:r>
              <a:rPr sz="1800" spc="-5" dirty="0">
                <a:latin typeface="Arial"/>
                <a:cs typeface="Arial"/>
              </a:rPr>
              <a:t>Any security </a:t>
            </a:r>
            <a:r>
              <a:rPr sz="1800" spc="-10" dirty="0">
                <a:latin typeface="Arial"/>
                <a:cs typeface="Arial"/>
              </a:rPr>
              <a:t>issues </a:t>
            </a:r>
            <a:r>
              <a:rPr sz="1800" spc="-5" dirty="0">
                <a:latin typeface="Arial"/>
                <a:cs typeface="Arial"/>
              </a:rPr>
              <a:t>that are found </a:t>
            </a:r>
            <a:r>
              <a:rPr sz="1800" spc="-15" dirty="0">
                <a:latin typeface="Arial"/>
                <a:cs typeface="Arial"/>
              </a:rPr>
              <a:t>will </a:t>
            </a:r>
            <a:r>
              <a:rPr sz="1800" spc="-10" dirty="0">
                <a:latin typeface="Arial"/>
                <a:cs typeface="Arial"/>
              </a:rPr>
              <a:t>be </a:t>
            </a:r>
            <a:r>
              <a:rPr sz="1800" spc="-5" dirty="0">
                <a:latin typeface="Arial"/>
                <a:cs typeface="Arial"/>
              </a:rPr>
              <a:t>presented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5" dirty="0">
                <a:latin typeface="Arial"/>
                <a:cs typeface="Arial"/>
              </a:rPr>
              <a:t>the </a:t>
            </a:r>
            <a:r>
              <a:rPr sz="1800" spc="-10" dirty="0">
                <a:latin typeface="Arial"/>
                <a:cs typeface="Arial"/>
              </a:rPr>
              <a:t>system </a:t>
            </a:r>
            <a:r>
              <a:rPr sz="1800" spc="-15" dirty="0">
                <a:latin typeface="Arial"/>
                <a:cs typeface="Arial"/>
              </a:rPr>
              <a:t>owner </a:t>
            </a:r>
            <a:r>
              <a:rPr sz="1800" spc="-10" dirty="0">
                <a:latin typeface="Arial"/>
                <a:cs typeface="Arial"/>
              </a:rPr>
              <a:t>together  </a:t>
            </a:r>
            <a:r>
              <a:rPr sz="1800" spc="-15" dirty="0">
                <a:latin typeface="Arial"/>
                <a:cs typeface="Arial"/>
              </a:rPr>
              <a:t>with </a:t>
            </a:r>
            <a:r>
              <a:rPr sz="1800" spc="-5" dirty="0">
                <a:latin typeface="Arial"/>
                <a:cs typeface="Arial"/>
              </a:rPr>
              <a:t>an assessment </a:t>
            </a:r>
            <a:r>
              <a:rPr sz="1800" spc="-10" dirty="0">
                <a:latin typeface="Arial"/>
                <a:cs typeface="Arial"/>
              </a:rPr>
              <a:t>of </a:t>
            </a:r>
            <a:r>
              <a:rPr sz="1800" spc="-5" dirty="0">
                <a:latin typeface="Arial"/>
                <a:cs typeface="Arial"/>
              </a:rPr>
              <a:t>their impact and often </a:t>
            </a:r>
            <a:r>
              <a:rPr sz="1800" spc="-15" dirty="0">
                <a:latin typeface="Arial"/>
                <a:cs typeface="Arial"/>
              </a:rPr>
              <a:t>with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proposal for mitigation or </a:t>
            </a:r>
            <a:r>
              <a:rPr sz="1800" dirty="0">
                <a:latin typeface="Arial"/>
                <a:cs typeface="Arial"/>
              </a:rPr>
              <a:t>a  </a:t>
            </a:r>
            <a:r>
              <a:rPr sz="1800" spc="-5" dirty="0">
                <a:latin typeface="Arial"/>
                <a:cs typeface="Arial"/>
              </a:rPr>
              <a:t>technical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solution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800" spc="-5" dirty="0">
                <a:latin typeface="Arial"/>
                <a:cs typeface="Arial"/>
              </a:rPr>
              <a:t>Black </a:t>
            </a:r>
            <a:r>
              <a:rPr sz="1800" spc="-10" dirty="0">
                <a:latin typeface="Arial"/>
                <a:cs typeface="Arial"/>
              </a:rPr>
              <a:t>box and white box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approach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Threat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modeling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800" spc="-10" dirty="0">
                <a:latin typeface="Arial"/>
                <a:cs typeface="Arial"/>
              </a:rPr>
              <a:t>Look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10" dirty="0">
                <a:latin typeface="Arial"/>
                <a:cs typeface="Arial"/>
              </a:rPr>
              <a:t>software </a:t>
            </a:r>
            <a:r>
              <a:rPr sz="1800" spc="-5" dirty="0">
                <a:latin typeface="Arial"/>
                <a:cs typeface="Arial"/>
              </a:rPr>
              <a:t>component, </a:t>
            </a:r>
            <a:r>
              <a:rPr sz="1800" spc="-10" dirty="0">
                <a:latin typeface="Arial"/>
                <a:cs typeface="Arial"/>
              </a:rPr>
              <a:t>and define </a:t>
            </a:r>
            <a:r>
              <a:rPr sz="1800" dirty="0">
                <a:latin typeface="Arial"/>
                <a:cs typeface="Arial"/>
              </a:rPr>
              <a:t>set </a:t>
            </a:r>
            <a:r>
              <a:rPr sz="1800" spc="-5" dirty="0">
                <a:latin typeface="Arial"/>
                <a:cs typeface="Arial"/>
              </a:rPr>
              <a:t>of </a:t>
            </a:r>
            <a:r>
              <a:rPr sz="1800" spc="-10" dirty="0">
                <a:latin typeface="Arial"/>
                <a:cs typeface="Arial"/>
              </a:rPr>
              <a:t>possible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attacks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400800" y="455930"/>
            <a:ext cx="2217420" cy="12344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22909" y="6637242"/>
            <a:ext cx="1682114" cy="132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>
                <a:solidFill>
                  <a:srgbClr val="FFFFFF"/>
                </a:solidFill>
                <a:latin typeface="Arial"/>
                <a:cs typeface="Arial"/>
              </a:rPr>
              <a:t>© 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2016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SAP AG. All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rights</a:t>
            </a:r>
            <a:r>
              <a:rPr sz="8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reserved.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E1E16CC4-4BB4-49C4-959E-90090650E579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Risk </a:t>
            </a:r>
            <a:r>
              <a:rPr spc="-10" dirty="0"/>
              <a:t>assessment and</a:t>
            </a:r>
            <a:r>
              <a:rPr spc="-20" dirty="0"/>
              <a:t> </a:t>
            </a:r>
            <a:r>
              <a:rPr spc="-5" dirty="0"/>
              <a:t>analysis</a:t>
            </a:r>
          </a:p>
          <a:p>
            <a:pPr marL="12700">
              <a:lnSpc>
                <a:spcPct val="100000"/>
              </a:lnSpc>
            </a:pPr>
            <a:r>
              <a:rPr sz="1800" spc="-5" dirty="0"/>
              <a:t>Quantitative </a:t>
            </a:r>
            <a:r>
              <a:rPr sz="1800" spc="-10" dirty="0"/>
              <a:t>vs </a:t>
            </a:r>
            <a:r>
              <a:rPr sz="1800" spc="-5" dirty="0"/>
              <a:t>Qualitive Risk</a:t>
            </a:r>
            <a:r>
              <a:rPr sz="1800" spc="-85" dirty="0"/>
              <a:t> </a:t>
            </a:r>
            <a:r>
              <a:rPr sz="1800" spc="-10" dirty="0"/>
              <a:t>Analysis</a:t>
            </a:r>
            <a:endParaRPr sz="1800"/>
          </a:p>
        </p:txBody>
      </p:sp>
      <p:sp>
        <p:nvSpPr>
          <p:cNvPr id="6" name="object 6"/>
          <p:cNvSpPr txBox="1"/>
          <p:nvPr/>
        </p:nvSpPr>
        <p:spPr>
          <a:xfrm>
            <a:off x="422909" y="6637242"/>
            <a:ext cx="1682114" cy="132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>
                <a:solidFill>
                  <a:srgbClr val="FFFFFF"/>
                </a:solidFill>
                <a:latin typeface="Arial"/>
                <a:cs typeface="Arial"/>
              </a:rPr>
              <a:t>© 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2016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SAP AG. All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rights</a:t>
            </a:r>
            <a:r>
              <a:rPr sz="8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reserved.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1150" y="1728470"/>
            <a:ext cx="8435975" cy="3340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Quantitative risk focus on </a:t>
            </a:r>
            <a:r>
              <a:rPr sz="1800" b="1" spc="-10" dirty="0">
                <a:latin typeface="Arial"/>
                <a:cs typeface="Arial"/>
              </a:rPr>
              <a:t>measureable </a:t>
            </a:r>
            <a:r>
              <a:rPr sz="1800" b="1" spc="-5" dirty="0">
                <a:latin typeface="Arial"/>
                <a:cs typeface="Arial"/>
              </a:rPr>
              <a:t>risks (monetary</a:t>
            </a:r>
            <a:r>
              <a:rPr sz="1800" b="1" spc="4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related)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800" i="1" spc="-5" dirty="0">
                <a:latin typeface="Arial"/>
                <a:cs typeface="Arial"/>
              </a:rPr>
              <a:t>Asset </a:t>
            </a:r>
            <a:r>
              <a:rPr sz="1800" i="1" spc="-20" dirty="0">
                <a:latin typeface="Arial"/>
                <a:cs typeface="Arial"/>
              </a:rPr>
              <a:t>Value </a:t>
            </a:r>
            <a:r>
              <a:rPr sz="1800" i="1" dirty="0">
                <a:latin typeface="Arial"/>
                <a:cs typeface="Arial"/>
              </a:rPr>
              <a:t>× </a:t>
            </a:r>
            <a:r>
              <a:rPr sz="1800" i="1" spc="-5" dirty="0">
                <a:latin typeface="Arial"/>
                <a:cs typeface="Arial"/>
              </a:rPr>
              <a:t>Exposure Factor </a:t>
            </a:r>
            <a:r>
              <a:rPr sz="1800" i="1" dirty="0">
                <a:latin typeface="Arial"/>
                <a:cs typeface="Arial"/>
              </a:rPr>
              <a:t>(EF) = </a:t>
            </a:r>
            <a:r>
              <a:rPr sz="1800" i="1" spc="-10" dirty="0">
                <a:latin typeface="Arial"/>
                <a:cs typeface="Arial"/>
              </a:rPr>
              <a:t>Single </a:t>
            </a:r>
            <a:r>
              <a:rPr sz="1800" i="1" spc="-5" dirty="0">
                <a:latin typeface="Arial"/>
                <a:cs typeface="Arial"/>
              </a:rPr>
              <a:t>Loss Expectancy</a:t>
            </a:r>
            <a:r>
              <a:rPr sz="1800" i="1" spc="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(SLE)</a:t>
            </a:r>
            <a:endParaRPr sz="1800">
              <a:latin typeface="Arial"/>
              <a:cs typeface="Arial"/>
            </a:endParaRPr>
          </a:p>
          <a:p>
            <a:pPr marL="12700" marR="122555">
              <a:lnSpc>
                <a:spcPct val="100000"/>
              </a:lnSpc>
              <a:spcBef>
                <a:spcPts val="500"/>
              </a:spcBef>
            </a:pPr>
            <a:r>
              <a:rPr sz="1800" dirty="0">
                <a:latin typeface="Arial"/>
                <a:cs typeface="Arial"/>
              </a:rPr>
              <a:t>The </a:t>
            </a:r>
            <a:r>
              <a:rPr sz="1800" spc="-10" dirty="0">
                <a:latin typeface="Arial"/>
                <a:cs typeface="Arial"/>
              </a:rPr>
              <a:t>exposure </a:t>
            </a:r>
            <a:r>
              <a:rPr sz="1800" spc="-5" dirty="0">
                <a:latin typeface="Arial"/>
                <a:cs typeface="Arial"/>
              </a:rPr>
              <a:t>factor </a:t>
            </a:r>
            <a:r>
              <a:rPr sz="1800" dirty="0">
                <a:latin typeface="Arial"/>
                <a:cs typeface="Arial"/>
              </a:rPr>
              <a:t>(EF) </a:t>
            </a:r>
            <a:r>
              <a:rPr sz="1800" spc="-10" dirty="0">
                <a:latin typeface="Arial"/>
                <a:cs typeface="Arial"/>
              </a:rPr>
              <a:t>represents </a:t>
            </a:r>
            <a:r>
              <a:rPr sz="1800" spc="-5" dirty="0">
                <a:latin typeface="Arial"/>
                <a:cs typeface="Arial"/>
              </a:rPr>
              <a:t>the </a:t>
            </a:r>
            <a:r>
              <a:rPr sz="1800" spc="-10" dirty="0">
                <a:latin typeface="Arial"/>
                <a:cs typeface="Arial"/>
              </a:rPr>
              <a:t>percentage of </a:t>
            </a:r>
            <a:r>
              <a:rPr sz="1800" spc="-5" dirty="0">
                <a:latin typeface="Arial"/>
                <a:cs typeface="Arial"/>
              </a:rPr>
              <a:t>loss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10" dirty="0">
                <a:latin typeface="Arial"/>
                <a:cs typeface="Arial"/>
              </a:rPr>
              <a:t>realized </a:t>
            </a:r>
            <a:r>
              <a:rPr sz="1800" spc="-5" dirty="0">
                <a:latin typeface="Arial"/>
                <a:cs typeface="Arial"/>
              </a:rPr>
              <a:t>threat </a:t>
            </a:r>
            <a:r>
              <a:rPr sz="1800" spc="-10" dirty="0">
                <a:latin typeface="Arial"/>
                <a:cs typeface="Arial"/>
              </a:rPr>
              <a:t>could  </a:t>
            </a:r>
            <a:r>
              <a:rPr sz="1800" spc="-5" dirty="0">
                <a:latin typeface="Arial"/>
                <a:cs typeface="Arial"/>
              </a:rPr>
              <a:t>have on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certain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asset,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800" i="1" spc="-5" dirty="0">
                <a:latin typeface="Arial"/>
                <a:cs typeface="Arial"/>
              </a:rPr>
              <a:t>SLE </a:t>
            </a:r>
            <a:r>
              <a:rPr sz="1800" i="1" dirty="0">
                <a:latin typeface="Arial"/>
                <a:cs typeface="Arial"/>
              </a:rPr>
              <a:t>× </a:t>
            </a:r>
            <a:r>
              <a:rPr sz="1800" i="1" spc="-15" dirty="0">
                <a:latin typeface="Arial"/>
                <a:cs typeface="Arial"/>
              </a:rPr>
              <a:t>Annualized </a:t>
            </a:r>
            <a:r>
              <a:rPr sz="1800" i="1" spc="-5" dirty="0">
                <a:latin typeface="Arial"/>
                <a:cs typeface="Arial"/>
              </a:rPr>
              <a:t>Rate of Occurrence (ARO) </a:t>
            </a:r>
            <a:r>
              <a:rPr sz="1800" i="1" dirty="0">
                <a:latin typeface="Arial"/>
                <a:cs typeface="Arial"/>
              </a:rPr>
              <a:t>= </a:t>
            </a:r>
            <a:r>
              <a:rPr sz="1800" i="1" spc="-10" dirty="0">
                <a:latin typeface="Arial"/>
                <a:cs typeface="Arial"/>
              </a:rPr>
              <a:t>Annual </a:t>
            </a:r>
            <a:r>
              <a:rPr sz="1800" i="1" spc="-5" dirty="0">
                <a:latin typeface="Arial"/>
                <a:cs typeface="Arial"/>
              </a:rPr>
              <a:t>Loss Expectancy</a:t>
            </a:r>
            <a:r>
              <a:rPr sz="1800" i="1" spc="-9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(ALE)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00"/>
              </a:spcBef>
            </a:pPr>
            <a:r>
              <a:rPr sz="1800" dirty="0">
                <a:latin typeface="Arial"/>
                <a:cs typeface="Arial"/>
              </a:rPr>
              <a:t>The </a:t>
            </a:r>
            <a:r>
              <a:rPr sz="1800" spc="-10" dirty="0">
                <a:latin typeface="Arial"/>
                <a:cs typeface="Arial"/>
              </a:rPr>
              <a:t>annualized </a:t>
            </a:r>
            <a:r>
              <a:rPr sz="1800" dirty="0">
                <a:latin typeface="Arial"/>
                <a:cs typeface="Arial"/>
              </a:rPr>
              <a:t>rate </a:t>
            </a:r>
            <a:r>
              <a:rPr sz="1800" spc="-5" dirty="0">
                <a:latin typeface="Arial"/>
                <a:cs typeface="Arial"/>
              </a:rPr>
              <a:t>of occurrence (ARO) is the value that represents the estimated  frequency </a:t>
            </a:r>
            <a:r>
              <a:rPr sz="1800" spc="-10" dirty="0">
                <a:latin typeface="Arial"/>
                <a:cs typeface="Arial"/>
              </a:rPr>
              <a:t>of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specific threat taking place </a:t>
            </a:r>
            <a:r>
              <a:rPr sz="1800" spc="-15" dirty="0">
                <a:latin typeface="Arial"/>
                <a:cs typeface="Arial"/>
              </a:rPr>
              <a:t>within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12-month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timeframe.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Qualitative </a:t>
            </a:r>
            <a:r>
              <a:rPr sz="1800" b="1" spc="-10" dirty="0">
                <a:latin typeface="Arial"/>
                <a:cs typeface="Arial"/>
              </a:rPr>
              <a:t>risk </a:t>
            </a:r>
            <a:r>
              <a:rPr sz="1800" b="1" spc="-5" dirty="0">
                <a:latin typeface="Arial"/>
                <a:cs typeface="Arial"/>
              </a:rPr>
              <a:t>focus on subjective </a:t>
            </a:r>
            <a:r>
              <a:rPr sz="1800" b="1" spc="-10" dirty="0">
                <a:latin typeface="Arial"/>
                <a:cs typeface="Arial"/>
              </a:rPr>
              <a:t>assessment </a:t>
            </a:r>
            <a:r>
              <a:rPr sz="1800" b="1" spc="-5" dirty="0">
                <a:latin typeface="Arial"/>
                <a:cs typeface="Arial"/>
              </a:rPr>
              <a:t>of the</a:t>
            </a:r>
            <a:r>
              <a:rPr sz="1800" b="1" spc="8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risks</a:t>
            </a:r>
            <a:endParaRPr sz="1800">
              <a:latin typeface="Arial"/>
              <a:cs typeface="Arial"/>
            </a:endParaRPr>
          </a:p>
          <a:p>
            <a:pPr marL="12700" marR="2719705">
              <a:lnSpc>
                <a:spcPct val="123100"/>
              </a:lnSpc>
            </a:pPr>
            <a:r>
              <a:rPr sz="1800" spc="-5" dirty="0">
                <a:latin typeface="Arial"/>
                <a:cs typeface="Arial"/>
              </a:rPr>
              <a:t>Assessment </a:t>
            </a:r>
            <a:r>
              <a:rPr sz="1800" spc="-10" dirty="0">
                <a:latin typeface="Arial"/>
                <a:cs typeface="Arial"/>
              </a:rPr>
              <a:t>done </a:t>
            </a:r>
            <a:r>
              <a:rPr sz="1800" spc="-5" dirty="0">
                <a:latin typeface="Arial"/>
                <a:cs typeface="Arial"/>
              </a:rPr>
              <a:t>by </a:t>
            </a:r>
            <a:r>
              <a:rPr sz="1800" spc="-10" dirty="0">
                <a:latin typeface="Arial"/>
                <a:cs typeface="Arial"/>
              </a:rPr>
              <a:t>different </a:t>
            </a:r>
            <a:r>
              <a:rPr sz="1800" spc="-5" dirty="0">
                <a:latin typeface="Arial"/>
                <a:cs typeface="Arial"/>
              </a:rPr>
              <a:t>actors </a:t>
            </a:r>
            <a:r>
              <a:rPr sz="1800" spc="-15" dirty="0">
                <a:latin typeface="Arial"/>
                <a:cs typeface="Arial"/>
              </a:rPr>
              <a:t>within </a:t>
            </a:r>
            <a:r>
              <a:rPr sz="1800" spc="-5" dirty="0">
                <a:latin typeface="Arial"/>
                <a:cs typeface="Arial"/>
              </a:rPr>
              <a:t>the company  An overall </a:t>
            </a:r>
            <a:r>
              <a:rPr sz="1800" spc="-10" dirty="0">
                <a:latin typeface="Arial"/>
                <a:cs typeface="Arial"/>
              </a:rPr>
              <a:t>scoring </a:t>
            </a:r>
            <a:r>
              <a:rPr sz="1800" spc="-5" dirty="0">
                <a:latin typeface="Arial"/>
                <a:cs typeface="Arial"/>
              </a:rPr>
              <a:t>is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done,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831D330F-248D-4222-BD82-7E26364252DC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Risk </a:t>
            </a:r>
            <a:r>
              <a:rPr spc="-10" dirty="0"/>
              <a:t>assessment</a:t>
            </a:r>
            <a:r>
              <a:rPr spc="-50" dirty="0"/>
              <a:t> </a:t>
            </a:r>
            <a:r>
              <a:rPr spc="-5" dirty="0"/>
              <a:t>analysis</a:t>
            </a:r>
          </a:p>
          <a:p>
            <a:pPr marL="12700">
              <a:lnSpc>
                <a:spcPct val="100000"/>
              </a:lnSpc>
            </a:pPr>
            <a:r>
              <a:rPr sz="1800" spc="-5" dirty="0"/>
              <a:t>Identify </a:t>
            </a:r>
            <a:r>
              <a:rPr sz="1800" spc="-10" dirty="0"/>
              <a:t>countermeasures </a:t>
            </a:r>
            <a:r>
              <a:rPr sz="1800" spc="-5" dirty="0"/>
              <a:t>and </a:t>
            </a:r>
            <a:r>
              <a:rPr sz="1800" spc="-10" dirty="0"/>
              <a:t>associated </a:t>
            </a:r>
            <a:r>
              <a:rPr sz="1800" dirty="0"/>
              <a:t>to</a:t>
            </a:r>
            <a:r>
              <a:rPr sz="1800" spc="70" dirty="0"/>
              <a:t> </a:t>
            </a:r>
            <a:r>
              <a:rPr sz="1800" spc="-5" dirty="0"/>
              <a:t>cost</a:t>
            </a:r>
            <a:endParaRPr sz="1800"/>
          </a:p>
        </p:txBody>
      </p:sp>
      <p:sp>
        <p:nvSpPr>
          <p:cNvPr id="6" name="object 6"/>
          <p:cNvSpPr txBox="1"/>
          <p:nvPr/>
        </p:nvSpPr>
        <p:spPr>
          <a:xfrm>
            <a:off x="422909" y="6637242"/>
            <a:ext cx="1682114" cy="132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>
                <a:solidFill>
                  <a:srgbClr val="FFFFFF"/>
                </a:solidFill>
                <a:latin typeface="Arial"/>
                <a:cs typeface="Arial"/>
              </a:rPr>
              <a:t>© 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2016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SAP AG. All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rights</a:t>
            </a:r>
            <a:r>
              <a:rPr sz="8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reserved.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1150" y="1690370"/>
            <a:ext cx="8350884" cy="273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Selection of</a:t>
            </a:r>
            <a:r>
              <a:rPr sz="1800" b="1" spc="-10" dirty="0">
                <a:latin typeface="Arial"/>
                <a:cs typeface="Arial"/>
              </a:rPr>
              <a:t> countermeasures</a:t>
            </a:r>
            <a:endParaRPr sz="1800">
              <a:latin typeface="Arial"/>
              <a:cs typeface="Arial"/>
            </a:endParaRPr>
          </a:p>
          <a:p>
            <a:pPr marL="12700" marR="2933700">
              <a:lnSpc>
                <a:spcPct val="175000"/>
              </a:lnSpc>
            </a:pPr>
            <a:r>
              <a:rPr sz="1800" b="1" spc="-5" dirty="0">
                <a:latin typeface="Arial"/>
                <a:cs typeface="Arial"/>
              </a:rPr>
              <a:t>Evaluation </a:t>
            </a:r>
            <a:r>
              <a:rPr sz="1800" b="1" dirty="0">
                <a:latin typeface="Arial"/>
                <a:cs typeface="Arial"/>
              </a:rPr>
              <a:t>of </a:t>
            </a:r>
            <a:r>
              <a:rPr sz="1800" b="1" spc="-5" dirty="0">
                <a:latin typeface="Arial"/>
                <a:cs typeface="Arial"/>
              </a:rPr>
              <a:t>their </a:t>
            </a:r>
            <a:r>
              <a:rPr sz="1800" b="1" spc="-10" dirty="0">
                <a:latin typeface="Arial"/>
                <a:cs typeface="Arial"/>
              </a:rPr>
              <a:t>effectiveness </a:t>
            </a:r>
            <a:r>
              <a:rPr sz="1800" b="1" spc="-5" dirty="0">
                <a:latin typeface="Arial"/>
                <a:cs typeface="Arial"/>
              </a:rPr>
              <a:t>and functionality  </a:t>
            </a:r>
            <a:r>
              <a:rPr sz="1800" b="1" spc="-35" dirty="0">
                <a:latin typeface="Arial"/>
                <a:cs typeface="Arial"/>
              </a:rPr>
              <a:t>Total </a:t>
            </a:r>
            <a:r>
              <a:rPr sz="1800" b="1" spc="-10" dirty="0">
                <a:latin typeface="Arial"/>
                <a:cs typeface="Arial"/>
              </a:rPr>
              <a:t>risk vs </a:t>
            </a:r>
            <a:r>
              <a:rPr sz="1800" b="1" spc="-5" dirty="0">
                <a:latin typeface="Arial"/>
                <a:cs typeface="Arial"/>
              </a:rPr>
              <a:t>residual</a:t>
            </a:r>
            <a:r>
              <a:rPr sz="1800" b="1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risk</a:t>
            </a:r>
            <a:endParaRPr sz="1800">
              <a:latin typeface="Arial"/>
              <a:cs typeface="Arial"/>
            </a:endParaRPr>
          </a:p>
          <a:p>
            <a:pPr marL="12700" marR="3898265">
              <a:lnSpc>
                <a:spcPct val="123100"/>
              </a:lnSpc>
            </a:pPr>
            <a:r>
              <a:rPr sz="1800" spc="-45" dirty="0">
                <a:latin typeface="Arial"/>
                <a:cs typeface="Arial"/>
              </a:rPr>
              <a:t>Total </a:t>
            </a:r>
            <a:r>
              <a:rPr sz="1800" spc="-5" dirty="0">
                <a:latin typeface="Arial"/>
                <a:cs typeface="Arial"/>
              </a:rPr>
              <a:t>risk </a:t>
            </a:r>
            <a:r>
              <a:rPr sz="1800" dirty="0">
                <a:latin typeface="Arial"/>
                <a:cs typeface="Arial"/>
              </a:rPr>
              <a:t>= </a:t>
            </a:r>
            <a:r>
              <a:rPr sz="1800" spc="-5" dirty="0">
                <a:latin typeface="Arial"/>
                <a:cs typeface="Arial"/>
              </a:rPr>
              <a:t>vulnerability </a:t>
            </a:r>
            <a:r>
              <a:rPr sz="1800" dirty="0">
                <a:latin typeface="Arial"/>
                <a:cs typeface="Arial"/>
              </a:rPr>
              <a:t>* </a:t>
            </a:r>
            <a:r>
              <a:rPr sz="1800" spc="-5" dirty="0">
                <a:latin typeface="Arial"/>
                <a:cs typeface="Arial"/>
              </a:rPr>
              <a:t>asset </a:t>
            </a:r>
            <a:r>
              <a:rPr sz="1800" spc="-10" dirty="0">
                <a:latin typeface="Arial"/>
                <a:cs typeface="Arial"/>
              </a:rPr>
              <a:t>value  Residual </a:t>
            </a:r>
            <a:r>
              <a:rPr sz="1800" spc="-5" dirty="0">
                <a:latin typeface="Arial"/>
                <a:cs typeface="Arial"/>
              </a:rPr>
              <a:t>risk </a:t>
            </a:r>
            <a:r>
              <a:rPr sz="1800" dirty="0">
                <a:latin typeface="Arial"/>
                <a:cs typeface="Arial"/>
              </a:rPr>
              <a:t>= </a:t>
            </a:r>
            <a:r>
              <a:rPr sz="1800" spc="-5" dirty="0">
                <a:latin typeface="Arial"/>
                <a:cs typeface="Arial"/>
              </a:rPr>
              <a:t>total risk </a:t>
            </a:r>
            <a:r>
              <a:rPr sz="1800" dirty="0">
                <a:latin typeface="Arial"/>
                <a:cs typeface="Arial"/>
              </a:rPr>
              <a:t>–</a:t>
            </a:r>
            <a:r>
              <a:rPr sz="1800" spc="5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countermeasures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Times New Roman"/>
              <a:cs typeface="Times New Roman"/>
            </a:endParaRPr>
          </a:p>
          <a:p>
            <a:pPr marL="17272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Is </a:t>
            </a:r>
            <a:r>
              <a:rPr sz="1800" b="1" dirty="0">
                <a:latin typeface="Arial"/>
                <a:cs typeface="Arial"/>
              </a:rPr>
              <a:t>it </a:t>
            </a:r>
            <a:r>
              <a:rPr sz="1800" b="1" spc="-5" dirty="0">
                <a:latin typeface="Arial"/>
                <a:cs typeface="Arial"/>
              </a:rPr>
              <a:t>worth </a:t>
            </a:r>
            <a:r>
              <a:rPr sz="1800" b="1" dirty="0">
                <a:latin typeface="Arial"/>
                <a:cs typeface="Arial"/>
              </a:rPr>
              <a:t>to buy a </a:t>
            </a:r>
            <a:r>
              <a:rPr sz="1800" b="1" spc="-5" dirty="0">
                <a:latin typeface="Arial"/>
                <a:cs typeface="Arial"/>
              </a:rPr>
              <a:t>3M€ firewall </a:t>
            </a:r>
            <a:r>
              <a:rPr sz="1800" b="1" dirty="0">
                <a:latin typeface="Arial"/>
                <a:cs typeface="Arial"/>
              </a:rPr>
              <a:t>to </a:t>
            </a:r>
            <a:r>
              <a:rPr sz="1800" b="1" spc="-5" dirty="0">
                <a:latin typeface="Arial"/>
                <a:cs typeface="Arial"/>
              </a:rPr>
              <a:t>protect </a:t>
            </a:r>
            <a:r>
              <a:rPr sz="1800" b="1" dirty="0">
                <a:latin typeface="Arial"/>
                <a:cs typeface="Arial"/>
              </a:rPr>
              <a:t>a </a:t>
            </a:r>
            <a:r>
              <a:rPr sz="1800" b="1" spc="-5" dirty="0">
                <a:latin typeface="Arial"/>
                <a:cs typeface="Arial"/>
              </a:rPr>
              <a:t>database with </a:t>
            </a:r>
            <a:r>
              <a:rPr sz="1800" b="1" spc="-10" dirty="0">
                <a:latin typeface="Arial"/>
                <a:cs typeface="Arial"/>
              </a:rPr>
              <a:t>3k€</a:t>
            </a:r>
            <a:r>
              <a:rPr sz="1800" b="1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information?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1150" y="336550"/>
            <a:ext cx="8521700" cy="692497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Lab</a:t>
            </a:r>
            <a:r>
              <a:rPr spc="10" dirty="0"/>
              <a:t> </a:t>
            </a:r>
            <a:r>
              <a:rPr spc="-10" dirty="0"/>
              <a:t>Sessions</a:t>
            </a:r>
          </a:p>
          <a:p>
            <a:pPr marL="12700">
              <a:lnSpc>
                <a:spcPct val="100000"/>
              </a:lnSpc>
            </a:pPr>
            <a:r>
              <a:rPr lang="en-US" sz="1800" spc="-10" dirty="0"/>
              <a:t>25</a:t>
            </a:r>
            <a:r>
              <a:rPr sz="1800" spc="-10" dirty="0"/>
              <a:t>% </a:t>
            </a:r>
            <a:r>
              <a:rPr sz="1800" dirty="0"/>
              <a:t>of the </a:t>
            </a:r>
            <a:r>
              <a:rPr sz="1800" spc="-5" dirty="0"/>
              <a:t>final </a:t>
            </a:r>
            <a:r>
              <a:rPr sz="1800" spc="-10" dirty="0"/>
              <a:t>mark </a:t>
            </a:r>
            <a:r>
              <a:rPr sz="1800" dirty="0"/>
              <a:t>for </a:t>
            </a:r>
            <a:r>
              <a:rPr lang="en-US" sz="1800" spc="-10" dirty="0"/>
              <a:t>Software</a:t>
            </a:r>
            <a:r>
              <a:rPr sz="1800" spc="-55" dirty="0"/>
              <a:t> </a:t>
            </a:r>
            <a:r>
              <a:rPr sz="1800" spc="-10" dirty="0"/>
              <a:t>Security</a:t>
            </a:r>
            <a:endParaRPr sz="1800" dirty="0"/>
          </a:p>
        </p:txBody>
      </p:sp>
      <p:sp>
        <p:nvSpPr>
          <p:cNvPr id="5" name="object 5"/>
          <p:cNvSpPr txBox="1"/>
          <p:nvPr/>
        </p:nvSpPr>
        <p:spPr>
          <a:xfrm>
            <a:off x="311150" y="1690370"/>
            <a:ext cx="3843654" cy="52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600" b="1" spc="-5" dirty="0">
                <a:latin typeface="Arial"/>
                <a:cs typeface="Arial"/>
              </a:rPr>
              <a:t>15-22</a:t>
            </a:r>
            <a:r>
              <a:rPr sz="1500" b="1" spc="-15" baseline="30555" dirty="0">
                <a:latin typeface="Arial"/>
                <a:cs typeface="Arial"/>
              </a:rPr>
              <a:t>th  </a:t>
            </a:r>
            <a:r>
              <a:rPr sz="1800" b="1" dirty="0">
                <a:latin typeface="Arial"/>
                <a:cs typeface="Arial"/>
              </a:rPr>
              <a:t>of</a:t>
            </a:r>
            <a:r>
              <a:rPr sz="1800" b="1" spc="-13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January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Arial"/>
                <a:cs typeface="Arial"/>
              </a:rPr>
              <a:t>Java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Security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Risk </a:t>
            </a:r>
            <a:r>
              <a:rPr spc="-10" dirty="0"/>
              <a:t>assessment</a:t>
            </a:r>
            <a:r>
              <a:rPr spc="-45" dirty="0"/>
              <a:t> </a:t>
            </a:r>
            <a:r>
              <a:rPr spc="-5" dirty="0"/>
              <a:t>overall</a:t>
            </a:r>
          </a:p>
        </p:txBody>
      </p:sp>
      <p:sp>
        <p:nvSpPr>
          <p:cNvPr id="5" name="object 5"/>
          <p:cNvSpPr/>
          <p:nvPr/>
        </p:nvSpPr>
        <p:spPr>
          <a:xfrm>
            <a:off x="900430" y="1309369"/>
            <a:ext cx="7343140" cy="47713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2909" y="6637242"/>
            <a:ext cx="1682114" cy="132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>
                <a:solidFill>
                  <a:srgbClr val="FFFFFF"/>
                </a:solidFill>
                <a:latin typeface="Arial"/>
                <a:cs typeface="Arial"/>
              </a:rPr>
              <a:t>© 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2016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SAP AG. All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rights</a:t>
            </a:r>
            <a:r>
              <a:rPr sz="8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reserved.</a:t>
            </a:r>
            <a:endParaRPr sz="800">
              <a:latin typeface="Arial"/>
              <a:cs typeface="Arial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90F53F2D-D14C-43CC-95CF-13F84D08BC65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93040">
              <a:lnSpc>
                <a:spcPct val="100000"/>
              </a:lnSpc>
            </a:pPr>
            <a:r>
              <a:rPr spc="-5" dirty="0"/>
              <a:t>Security</a:t>
            </a:r>
            <a:r>
              <a:rPr spc="-85" dirty="0"/>
              <a:t> </a:t>
            </a:r>
            <a:r>
              <a:rPr spc="-5" dirty="0"/>
              <a:t>policy</a:t>
            </a:r>
          </a:p>
          <a:p>
            <a:pPr marL="193040">
              <a:lnSpc>
                <a:spcPct val="100000"/>
              </a:lnSpc>
            </a:pPr>
            <a:r>
              <a:rPr sz="1800" spc="-10" dirty="0"/>
              <a:t>Based </a:t>
            </a:r>
            <a:r>
              <a:rPr sz="1800" spc="-5" dirty="0"/>
              <a:t>on risk</a:t>
            </a:r>
            <a:r>
              <a:rPr sz="1800" spc="-35" dirty="0"/>
              <a:t> </a:t>
            </a:r>
            <a:r>
              <a:rPr sz="1800" spc="-10" dirty="0"/>
              <a:t>assessment</a:t>
            </a:r>
            <a:endParaRPr sz="1800"/>
          </a:p>
        </p:txBody>
      </p:sp>
      <p:sp>
        <p:nvSpPr>
          <p:cNvPr id="6" name="object 6"/>
          <p:cNvSpPr txBox="1"/>
          <p:nvPr/>
        </p:nvSpPr>
        <p:spPr>
          <a:xfrm>
            <a:off x="422909" y="6637242"/>
            <a:ext cx="1682114" cy="132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>
                <a:solidFill>
                  <a:srgbClr val="FFFFFF"/>
                </a:solidFill>
                <a:latin typeface="Arial"/>
                <a:cs typeface="Arial"/>
              </a:rPr>
              <a:t>© 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2016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SAP AG. All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rights</a:t>
            </a:r>
            <a:r>
              <a:rPr sz="8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reserved.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1490" y="1690370"/>
            <a:ext cx="8227695" cy="40786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b="1" spc="-5" dirty="0">
                <a:solidFill>
                  <a:srgbClr val="EFAA00"/>
                </a:solidFill>
                <a:latin typeface="Arial"/>
                <a:cs typeface="Arial"/>
              </a:rPr>
              <a:t>Security policy </a:t>
            </a:r>
            <a:r>
              <a:rPr sz="1800" b="1" spc="-5" dirty="0">
                <a:latin typeface="Arial"/>
                <a:cs typeface="Arial"/>
              </a:rPr>
              <a:t>is </a:t>
            </a:r>
            <a:r>
              <a:rPr sz="1800" b="1" dirty="0">
                <a:latin typeface="Arial"/>
                <a:cs typeface="Arial"/>
              </a:rPr>
              <a:t>a </a:t>
            </a:r>
            <a:r>
              <a:rPr sz="1800" b="1" spc="-10" dirty="0">
                <a:latin typeface="Arial"/>
                <a:cs typeface="Arial"/>
              </a:rPr>
              <a:t>statement </a:t>
            </a:r>
            <a:r>
              <a:rPr sz="1800" b="1" spc="-5" dirty="0">
                <a:latin typeface="Arial"/>
                <a:cs typeface="Arial"/>
              </a:rPr>
              <a:t>by </a:t>
            </a:r>
            <a:r>
              <a:rPr sz="1800" b="1" dirty="0">
                <a:latin typeface="Arial"/>
                <a:cs typeface="Arial"/>
              </a:rPr>
              <a:t>the </a:t>
            </a:r>
            <a:r>
              <a:rPr sz="1800" b="1" spc="-5" dirty="0">
                <a:latin typeface="Arial"/>
                <a:cs typeface="Arial"/>
              </a:rPr>
              <a:t>senior </a:t>
            </a:r>
            <a:r>
              <a:rPr sz="1800" b="1" spc="-10" dirty="0">
                <a:latin typeface="Arial"/>
                <a:cs typeface="Arial"/>
              </a:rPr>
              <a:t>management </a:t>
            </a:r>
            <a:r>
              <a:rPr sz="1800" b="1" spc="-5" dirty="0">
                <a:latin typeface="Arial"/>
                <a:cs typeface="Arial"/>
              </a:rPr>
              <a:t>which define what  role plays </a:t>
            </a:r>
            <a:r>
              <a:rPr sz="1800" b="1" dirty="0">
                <a:latin typeface="Arial"/>
                <a:cs typeface="Arial"/>
              </a:rPr>
              <a:t>in the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organisation:</a:t>
            </a:r>
            <a:endParaRPr sz="1800">
              <a:latin typeface="Arial"/>
              <a:cs typeface="Arial"/>
            </a:endParaRPr>
          </a:p>
          <a:p>
            <a:pPr marL="12700" marR="888365">
              <a:lnSpc>
                <a:spcPct val="123100"/>
              </a:lnSpc>
            </a:pPr>
            <a:r>
              <a:rPr sz="1800" spc="-5" dirty="0">
                <a:latin typeface="Arial"/>
                <a:cs typeface="Arial"/>
              </a:rPr>
              <a:t>Driven </a:t>
            </a:r>
            <a:r>
              <a:rPr sz="1800" spc="-10" dirty="0">
                <a:latin typeface="Arial"/>
                <a:cs typeface="Arial"/>
              </a:rPr>
              <a:t>by </a:t>
            </a:r>
            <a:r>
              <a:rPr sz="1800" spc="-5" dirty="0">
                <a:latin typeface="Arial"/>
                <a:cs typeface="Arial"/>
              </a:rPr>
              <a:t>security </a:t>
            </a:r>
            <a:r>
              <a:rPr sz="1800" spc="-10" dirty="0">
                <a:latin typeface="Arial"/>
                <a:cs typeface="Arial"/>
              </a:rPr>
              <a:t>governance </a:t>
            </a:r>
            <a:r>
              <a:rPr sz="1800" dirty="0">
                <a:latin typeface="Arial"/>
                <a:cs typeface="Arial"/>
              </a:rPr>
              <a:t>(e.g., </a:t>
            </a:r>
            <a:r>
              <a:rPr sz="1800" spc="-10" dirty="0">
                <a:latin typeface="Arial"/>
                <a:cs typeface="Arial"/>
              </a:rPr>
              <a:t>Personally Identified </a:t>
            </a:r>
            <a:r>
              <a:rPr sz="1800" spc="-5" dirty="0">
                <a:latin typeface="Arial"/>
                <a:cs typeface="Arial"/>
              </a:rPr>
              <a:t>Information)  Driven </a:t>
            </a:r>
            <a:r>
              <a:rPr sz="1800" spc="-10" dirty="0">
                <a:latin typeface="Arial"/>
                <a:cs typeface="Arial"/>
              </a:rPr>
              <a:t>by </a:t>
            </a:r>
            <a:r>
              <a:rPr sz="1800" spc="-5" dirty="0">
                <a:latin typeface="Arial"/>
                <a:cs typeface="Arial"/>
              </a:rPr>
              <a:t>security </a:t>
            </a:r>
            <a:r>
              <a:rPr sz="1800" spc="-10" dirty="0">
                <a:latin typeface="Arial"/>
                <a:cs typeface="Arial"/>
              </a:rPr>
              <a:t>goals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10" dirty="0">
                <a:latin typeface="Arial"/>
                <a:cs typeface="Arial"/>
              </a:rPr>
              <a:t>be achieved </a:t>
            </a:r>
            <a:r>
              <a:rPr sz="1800" spc="-5" dirty="0">
                <a:latin typeface="Arial"/>
                <a:cs typeface="Arial"/>
              </a:rPr>
              <a:t>(confidentiality of customer data)  With the support of </a:t>
            </a:r>
            <a:r>
              <a:rPr sz="1800" spc="-10" dirty="0">
                <a:latin typeface="Arial"/>
                <a:cs typeface="Arial"/>
              </a:rPr>
              <a:t>guidelines and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procedures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Security policy is </a:t>
            </a:r>
            <a:r>
              <a:rPr sz="1800" b="1" spc="-10" dirty="0">
                <a:latin typeface="Arial"/>
                <a:cs typeface="Arial"/>
              </a:rPr>
              <a:t>enforced </a:t>
            </a:r>
            <a:r>
              <a:rPr sz="1800" b="1" dirty="0">
                <a:latin typeface="Arial"/>
                <a:cs typeface="Arial"/>
              </a:rPr>
              <a:t>through </a:t>
            </a:r>
            <a:r>
              <a:rPr sz="1800" b="1" spc="-10" dirty="0">
                <a:solidFill>
                  <a:srgbClr val="EFAA00"/>
                </a:solidFill>
                <a:latin typeface="Arial"/>
                <a:cs typeface="Arial"/>
              </a:rPr>
              <a:t>security</a:t>
            </a:r>
            <a:r>
              <a:rPr sz="1800" b="1" spc="80" dirty="0">
                <a:solidFill>
                  <a:srgbClr val="EFAA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EFAA00"/>
                </a:solidFill>
                <a:latin typeface="Arial"/>
                <a:cs typeface="Arial"/>
              </a:rPr>
              <a:t>controls</a:t>
            </a:r>
            <a:r>
              <a:rPr sz="1800" b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12700" marR="5418455">
              <a:lnSpc>
                <a:spcPct val="123100"/>
              </a:lnSpc>
            </a:pPr>
            <a:r>
              <a:rPr sz="1800" spc="-5" dirty="0">
                <a:latin typeface="Arial"/>
                <a:cs typeface="Arial"/>
              </a:rPr>
              <a:t>Classification of </a:t>
            </a:r>
            <a:r>
              <a:rPr sz="1800" spc="-10" dirty="0">
                <a:latin typeface="Arial"/>
                <a:cs typeface="Arial"/>
              </a:rPr>
              <a:t>information  </a:t>
            </a:r>
            <a:r>
              <a:rPr sz="1800" spc="-5" dirty="0">
                <a:latin typeface="Arial"/>
                <a:cs typeface="Arial"/>
              </a:rPr>
              <a:t>Access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controls</a:t>
            </a:r>
            <a:endParaRPr sz="1800">
              <a:latin typeface="Arial"/>
              <a:cs typeface="Arial"/>
            </a:endParaRPr>
          </a:p>
          <a:p>
            <a:pPr marL="12700" marR="4728210">
              <a:lnSpc>
                <a:spcPct val="122900"/>
              </a:lnSpc>
              <a:spcBef>
                <a:spcPts val="5"/>
              </a:spcBef>
            </a:pPr>
            <a:r>
              <a:rPr sz="1800" spc="-5" dirty="0">
                <a:latin typeface="Arial"/>
                <a:cs typeface="Arial"/>
              </a:rPr>
              <a:t>Security </a:t>
            </a:r>
            <a:r>
              <a:rPr sz="1800" spc="-10" dirty="0">
                <a:latin typeface="Arial"/>
                <a:cs typeface="Arial"/>
              </a:rPr>
              <a:t>awareness </a:t>
            </a:r>
            <a:r>
              <a:rPr sz="1800" spc="-5" dirty="0">
                <a:latin typeface="Arial"/>
                <a:cs typeface="Arial"/>
              </a:rPr>
              <a:t>and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education  Certification </a:t>
            </a:r>
            <a:r>
              <a:rPr sz="1800" spc="-10" dirty="0">
                <a:latin typeface="Arial"/>
                <a:cs typeface="Arial"/>
              </a:rPr>
              <a:t>and accreditation  Audit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F66F2AD4-7127-44DB-8D9F-CF4F37C3F529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93040">
              <a:lnSpc>
                <a:spcPct val="100000"/>
              </a:lnSpc>
            </a:pPr>
            <a:r>
              <a:rPr spc="-5" dirty="0"/>
              <a:t>Example </a:t>
            </a:r>
            <a:r>
              <a:rPr dirty="0"/>
              <a:t>of </a:t>
            </a:r>
            <a:r>
              <a:rPr spc="-5" dirty="0"/>
              <a:t>security</a:t>
            </a:r>
            <a:r>
              <a:rPr spc="-80" dirty="0"/>
              <a:t> </a:t>
            </a:r>
            <a:r>
              <a:rPr spc="-5" dirty="0"/>
              <a:t>policy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22909" y="6637242"/>
            <a:ext cx="1682114" cy="132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>
                <a:solidFill>
                  <a:srgbClr val="FFFFFF"/>
                </a:solidFill>
                <a:latin typeface="Arial"/>
                <a:cs typeface="Arial"/>
              </a:rPr>
              <a:t>© 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2016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SAP AG. All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rights</a:t>
            </a:r>
            <a:r>
              <a:rPr sz="8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reserved.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3040">
              <a:lnSpc>
                <a:spcPct val="100000"/>
              </a:lnSpc>
            </a:pPr>
            <a:r>
              <a:rPr sz="2400" spc="-10" dirty="0"/>
              <a:t>Keep everybody</a:t>
            </a:r>
            <a:r>
              <a:rPr sz="2400" spc="-35" dirty="0"/>
              <a:t> </a:t>
            </a:r>
            <a:r>
              <a:rPr sz="2400" spc="-10" dirty="0"/>
              <a:t>out</a:t>
            </a:r>
            <a:endParaRPr sz="2400"/>
          </a:p>
          <a:p>
            <a:pPr marL="193040">
              <a:lnSpc>
                <a:spcPct val="100000"/>
              </a:lnSpc>
              <a:spcBef>
                <a:spcPts val="600"/>
              </a:spcBef>
            </a:pPr>
            <a:r>
              <a:rPr sz="2400" b="0" spc="-5" dirty="0">
                <a:solidFill>
                  <a:srgbClr val="000000"/>
                </a:solidFill>
                <a:latin typeface="Arial"/>
                <a:cs typeface="Arial"/>
              </a:rPr>
              <a:t>Isolation</a:t>
            </a:r>
            <a:endParaRPr sz="2400">
              <a:latin typeface="Arial"/>
              <a:cs typeface="Arial"/>
            </a:endParaRPr>
          </a:p>
          <a:p>
            <a:pPr marL="193040">
              <a:lnSpc>
                <a:spcPct val="100000"/>
              </a:lnSpc>
              <a:spcBef>
                <a:spcPts val="600"/>
              </a:spcBef>
            </a:pPr>
            <a:r>
              <a:rPr sz="2400" spc="-10" dirty="0"/>
              <a:t>Keep </a:t>
            </a:r>
            <a:r>
              <a:rPr sz="2400" spc="-5" dirty="0"/>
              <a:t>the </a:t>
            </a:r>
            <a:r>
              <a:rPr sz="2400" spc="-10" dirty="0"/>
              <a:t>bad </a:t>
            </a:r>
            <a:r>
              <a:rPr sz="2400" spc="-5" dirty="0"/>
              <a:t>guy</a:t>
            </a:r>
            <a:r>
              <a:rPr sz="2400" spc="-40" dirty="0"/>
              <a:t> </a:t>
            </a:r>
            <a:r>
              <a:rPr sz="2400" spc="-5" dirty="0"/>
              <a:t>out</a:t>
            </a:r>
            <a:endParaRPr sz="2400"/>
          </a:p>
          <a:p>
            <a:pPr marL="193040">
              <a:lnSpc>
                <a:spcPct val="100000"/>
              </a:lnSpc>
              <a:spcBef>
                <a:spcPts val="610"/>
              </a:spcBef>
            </a:pPr>
            <a:r>
              <a:rPr sz="2400" b="0" spc="-10" dirty="0">
                <a:solidFill>
                  <a:srgbClr val="000000"/>
                </a:solidFill>
                <a:latin typeface="Arial"/>
                <a:cs typeface="Arial"/>
              </a:rPr>
              <a:t>Code signing,</a:t>
            </a:r>
            <a:r>
              <a:rPr sz="2400" b="0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00" b="0" spc="-5" dirty="0">
                <a:solidFill>
                  <a:srgbClr val="000000"/>
                </a:solidFill>
                <a:latin typeface="Arial"/>
                <a:cs typeface="Arial"/>
              </a:rPr>
              <a:t>firewalls</a:t>
            </a:r>
            <a:endParaRPr sz="2400">
              <a:latin typeface="Arial"/>
              <a:cs typeface="Arial"/>
            </a:endParaRPr>
          </a:p>
          <a:p>
            <a:pPr marL="193040">
              <a:lnSpc>
                <a:spcPct val="100000"/>
              </a:lnSpc>
              <a:spcBef>
                <a:spcPts val="600"/>
              </a:spcBef>
            </a:pPr>
            <a:r>
              <a:rPr sz="2400" spc="-10" dirty="0"/>
              <a:t>Let </a:t>
            </a:r>
            <a:r>
              <a:rPr sz="2400" dirty="0"/>
              <a:t>him in, </a:t>
            </a:r>
            <a:r>
              <a:rPr sz="2400" spc="-5" dirty="0"/>
              <a:t>but </a:t>
            </a:r>
            <a:r>
              <a:rPr sz="2400" spc="-10" dirty="0"/>
              <a:t>keep </a:t>
            </a:r>
            <a:r>
              <a:rPr sz="2400" dirty="0"/>
              <a:t>him </a:t>
            </a:r>
            <a:r>
              <a:rPr sz="2400" spc="-5" dirty="0"/>
              <a:t>from doing</a:t>
            </a:r>
            <a:r>
              <a:rPr sz="2400" spc="5" dirty="0"/>
              <a:t> </a:t>
            </a:r>
            <a:r>
              <a:rPr sz="2400" spc="-10" dirty="0"/>
              <a:t>damage</a:t>
            </a:r>
            <a:endParaRPr sz="2400"/>
          </a:p>
          <a:p>
            <a:pPr marL="193040">
              <a:lnSpc>
                <a:spcPct val="100000"/>
              </a:lnSpc>
              <a:spcBef>
                <a:spcPts val="600"/>
              </a:spcBef>
            </a:pPr>
            <a:r>
              <a:rPr sz="2400" b="0" spc="-10" dirty="0">
                <a:solidFill>
                  <a:srgbClr val="000000"/>
                </a:solidFill>
                <a:latin typeface="Arial"/>
                <a:cs typeface="Arial"/>
              </a:rPr>
              <a:t>Sandboxing, </a:t>
            </a:r>
            <a:r>
              <a:rPr sz="2400" b="0" spc="-5" dirty="0">
                <a:solidFill>
                  <a:srgbClr val="000000"/>
                </a:solidFill>
                <a:latin typeface="Arial"/>
                <a:cs typeface="Arial"/>
              </a:rPr>
              <a:t>access</a:t>
            </a:r>
            <a:r>
              <a:rPr sz="2400" b="0" spc="-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00" b="0" spc="-5" dirty="0">
                <a:solidFill>
                  <a:srgbClr val="000000"/>
                </a:solidFill>
                <a:latin typeface="Arial"/>
                <a:cs typeface="Arial"/>
              </a:rPr>
              <a:t>control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11712E39-3CBF-4478-BD07-602CB867C37C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0"/>
            <a:ext cx="8496300" cy="2294890"/>
          </a:xfrm>
          <a:custGeom>
            <a:avLst/>
            <a:gdLst/>
            <a:ahLst/>
            <a:cxnLst/>
            <a:rect l="l" t="t" r="r" b="b"/>
            <a:pathLst>
              <a:path w="8496300" h="2294890">
                <a:moveTo>
                  <a:pt x="0" y="0"/>
                </a:moveTo>
                <a:lnTo>
                  <a:pt x="8496300" y="0"/>
                </a:lnTo>
                <a:lnTo>
                  <a:pt x="8496300" y="2294890"/>
                </a:lnTo>
                <a:lnTo>
                  <a:pt x="0" y="2294890"/>
                </a:lnTo>
                <a:lnTo>
                  <a:pt x="0" y="0"/>
                </a:lnTo>
                <a:close/>
              </a:path>
            </a:pathLst>
          </a:custGeom>
          <a:solidFill>
            <a:srgbClr val="EFA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082029"/>
            <a:ext cx="916940" cy="4533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1150" y="2447290"/>
            <a:ext cx="4997450" cy="731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10" dirty="0">
                <a:solidFill>
                  <a:srgbClr val="000000"/>
                </a:solidFill>
              </a:rPr>
              <a:t>Security</a:t>
            </a:r>
            <a:r>
              <a:rPr sz="4800" spc="-30" dirty="0">
                <a:solidFill>
                  <a:srgbClr val="000000"/>
                </a:solidFill>
              </a:rPr>
              <a:t> </a:t>
            </a:r>
            <a:r>
              <a:rPr sz="4800" spc="-10" dirty="0">
                <a:solidFill>
                  <a:srgbClr val="000000"/>
                </a:solidFill>
              </a:rPr>
              <a:t>controls</a:t>
            </a:r>
            <a:endParaRPr sz="4800"/>
          </a:p>
        </p:txBody>
      </p:sp>
      <p:sp>
        <p:nvSpPr>
          <p:cNvPr id="5" name="object 5"/>
          <p:cNvSpPr txBox="1"/>
          <p:nvPr/>
        </p:nvSpPr>
        <p:spPr>
          <a:xfrm>
            <a:off x="316229" y="3506470"/>
            <a:ext cx="463486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How </a:t>
            </a:r>
            <a:r>
              <a:rPr sz="2400" dirty="0">
                <a:latin typeface="Arial"/>
                <a:cs typeface="Arial"/>
              </a:rPr>
              <a:t>to implement </a:t>
            </a:r>
            <a:r>
              <a:rPr sz="2400" spc="-5" dirty="0">
                <a:latin typeface="Arial"/>
                <a:cs typeface="Arial"/>
              </a:rPr>
              <a:t>security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policy?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77559" y="2642870"/>
            <a:ext cx="2875280" cy="38328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Four security controls</a:t>
            </a:r>
            <a:r>
              <a:rPr spc="-70" dirty="0"/>
              <a:t> </a:t>
            </a:r>
            <a:r>
              <a:rPr spc="-5" dirty="0"/>
              <a:t>categories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5" name="object 5"/>
          <p:cNvSpPr txBox="1"/>
          <p:nvPr/>
        </p:nvSpPr>
        <p:spPr>
          <a:xfrm>
            <a:off x="311150" y="1690370"/>
            <a:ext cx="673608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0" dirty="0">
                <a:latin typeface="Arial"/>
                <a:cs typeface="Arial"/>
              </a:rPr>
              <a:t>Physical </a:t>
            </a:r>
            <a:r>
              <a:rPr sz="1800" b="1" spc="-5" dirty="0">
                <a:latin typeface="Arial"/>
                <a:cs typeface="Arial"/>
              </a:rPr>
              <a:t>controls </a:t>
            </a:r>
            <a:r>
              <a:rPr sz="1800" i="1" spc="-5" dirty="0">
                <a:latin typeface="Arial"/>
                <a:cs typeface="Arial"/>
              </a:rPr>
              <a:t>e.g. </a:t>
            </a:r>
            <a:r>
              <a:rPr sz="1800" spc="-5" dirty="0">
                <a:latin typeface="Arial"/>
                <a:cs typeface="Arial"/>
              </a:rPr>
              <a:t>fences, doors, locks </a:t>
            </a:r>
            <a:r>
              <a:rPr sz="1800" spc="-10" dirty="0">
                <a:latin typeface="Arial"/>
                <a:cs typeface="Arial"/>
              </a:rPr>
              <a:t>and </a:t>
            </a:r>
            <a:r>
              <a:rPr sz="1800" spc="-5" dirty="0">
                <a:latin typeface="Arial"/>
                <a:cs typeface="Arial"/>
              </a:rPr>
              <a:t>fire</a:t>
            </a:r>
            <a:r>
              <a:rPr sz="1800" spc="7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extinguishers;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1150" y="2650490"/>
            <a:ext cx="6596380" cy="833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Procedural controls </a:t>
            </a:r>
            <a:r>
              <a:rPr sz="1800" i="1" spc="-5" dirty="0">
                <a:latin typeface="Arial"/>
                <a:cs typeface="Arial"/>
              </a:rPr>
              <a:t>e.g. </a:t>
            </a:r>
            <a:r>
              <a:rPr sz="1800" spc="-10" dirty="0">
                <a:latin typeface="Arial"/>
                <a:cs typeface="Arial"/>
              </a:rPr>
              <a:t>incident </a:t>
            </a:r>
            <a:r>
              <a:rPr sz="1800" spc="-5" dirty="0">
                <a:latin typeface="Arial"/>
                <a:cs typeface="Arial"/>
              </a:rPr>
              <a:t>response processes,  </a:t>
            </a:r>
            <a:r>
              <a:rPr sz="1800" spc="-10" dirty="0">
                <a:latin typeface="Arial"/>
                <a:cs typeface="Arial"/>
              </a:rPr>
              <a:t>management </a:t>
            </a:r>
            <a:r>
              <a:rPr sz="1800" spc="-5" dirty="0">
                <a:latin typeface="Arial"/>
                <a:cs typeface="Arial"/>
              </a:rPr>
              <a:t>oversight, security </a:t>
            </a:r>
            <a:r>
              <a:rPr sz="1800" spc="-10" dirty="0">
                <a:latin typeface="Arial"/>
                <a:cs typeface="Arial"/>
              </a:rPr>
              <a:t>awareness and training, disaster  </a:t>
            </a:r>
            <a:r>
              <a:rPr sz="1800" spc="-5" dirty="0">
                <a:latin typeface="Arial"/>
                <a:cs typeface="Arial"/>
              </a:rPr>
              <a:t>management;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1150" y="4160520"/>
            <a:ext cx="6313170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b="1" spc="-20" dirty="0">
                <a:latin typeface="Arial"/>
                <a:cs typeface="Arial"/>
              </a:rPr>
              <a:t>Technical </a:t>
            </a:r>
            <a:r>
              <a:rPr sz="1800" b="1" spc="-5" dirty="0">
                <a:latin typeface="Arial"/>
                <a:cs typeface="Arial"/>
              </a:rPr>
              <a:t>controls </a:t>
            </a:r>
            <a:r>
              <a:rPr sz="1800" i="1" spc="-5" dirty="0">
                <a:latin typeface="Arial"/>
                <a:cs typeface="Arial"/>
              </a:rPr>
              <a:t>e.g. </a:t>
            </a:r>
            <a:r>
              <a:rPr sz="1800" spc="-5" dirty="0">
                <a:latin typeface="Arial"/>
                <a:cs typeface="Arial"/>
              </a:rPr>
              <a:t>user </a:t>
            </a:r>
            <a:r>
              <a:rPr sz="1800" spc="-10" dirty="0">
                <a:latin typeface="Arial"/>
                <a:cs typeface="Arial"/>
              </a:rPr>
              <a:t>authentication </a:t>
            </a:r>
            <a:r>
              <a:rPr sz="1800" spc="-5" dirty="0">
                <a:latin typeface="Arial"/>
                <a:cs typeface="Arial"/>
              </a:rPr>
              <a:t>(login) and logical  access controls, </a:t>
            </a:r>
            <a:r>
              <a:rPr sz="1800" spc="-10" dirty="0">
                <a:latin typeface="Arial"/>
                <a:cs typeface="Arial"/>
              </a:rPr>
              <a:t>antivirus software, firewalls,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encryption;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1150" y="5394959"/>
            <a:ext cx="6661784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Legal and regulatory or compliance controls </a:t>
            </a:r>
            <a:r>
              <a:rPr sz="1800" i="1" spc="-5" dirty="0">
                <a:latin typeface="Arial"/>
                <a:cs typeface="Arial"/>
              </a:rPr>
              <a:t>e.g. </a:t>
            </a:r>
            <a:r>
              <a:rPr sz="1800" spc="-5" dirty="0">
                <a:latin typeface="Arial"/>
                <a:cs typeface="Arial"/>
              </a:rPr>
              <a:t>privacy </a:t>
            </a:r>
            <a:r>
              <a:rPr sz="1800" spc="-15" dirty="0">
                <a:latin typeface="Arial"/>
                <a:cs typeface="Arial"/>
              </a:rPr>
              <a:t>laws,  </a:t>
            </a:r>
            <a:r>
              <a:rPr sz="1800" spc="-10" dirty="0">
                <a:latin typeface="Arial"/>
                <a:cs typeface="Arial"/>
              </a:rPr>
              <a:t>policies and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clauses.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8E0A8902-81AC-41F2-8AE7-6866CDCF7A09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93040">
              <a:lnSpc>
                <a:spcPct val="100000"/>
              </a:lnSpc>
            </a:pPr>
            <a:r>
              <a:rPr spc="-30" dirty="0"/>
              <a:t>Technical</a:t>
            </a:r>
            <a:r>
              <a:rPr spc="-55" dirty="0"/>
              <a:t> </a:t>
            </a:r>
            <a:r>
              <a:rPr spc="-5" dirty="0"/>
              <a:t>controls</a:t>
            </a:r>
          </a:p>
          <a:p>
            <a:pPr marL="193040">
              <a:lnSpc>
                <a:spcPct val="100000"/>
              </a:lnSpc>
            </a:pPr>
            <a:r>
              <a:rPr sz="1800" spc="-20" dirty="0"/>
              <a:t>Access </a:t>
            </a:r>
            <a:r>
              <a:rPr sz="1800" spc="-5" dirty="0"/>
              <a:t>control and</a:t>
            </a:r>
            <a:r>
              <a:rPr sz="1800" spc="-40" dirty="0"/>
              <a:t> </a:t>
            </a:r>
            <a:r>
              <a:rPr sz="1800" spc="-5" dirty="0"/>
              <a:t>encryption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5" name="object 5"/>
          <p:cNvSpPr txBox="1"/>
          <p:nvPr/>
        </p:nvSpPr>
        <p:spPr>
          <a:xfrm>
            <a:off x="491490" y="1690370"/>
            <a:ext cx="7738110" cy="37585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EFAA00"/>
                </a:solidFill>
                <a:latin typeface="Arial"/>
                <a:cs typeface="Arial"/>
              </a:rPr>
              <a:t>Access</a:t>
            </a:r>
            <a:r>
              <a:rPr sz="2400" b="1" spc="-90" dirty="0">
                <a:solidFill>
                  <a:srgbClr val="EFAA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EFAA00"/>
                </a:solidFill>
                <a:latin typeface="Arial"/>
                <a:cs typeface="Arial"/>
              </a:rPr>
              <a:t>control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lang="en-US" sz="2400" spc="-5" dirty="0">
                <a:latin typeface="Arial"/>
                <a:cs typeface="Arial"/>
              </a:rPr>
              <a:t>Data </a:t>
            </a:r>
            <a:r>
              <a:rPr sz="2400" spc="-5" dirty="0">
                <a:latin typeface="Arial"/>
                <a:cs typeface="Arial"/>
              </a:rPr>
              <a:t>Classification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400" spc="-5" dirty="0">
                <a:latin typeface="Arial"/>
                <a:cs typeface="Arial"/>
              </a:rPr>
              <a:t>Identification, Authentication </a:t>
            </a:r>
            <a:r>
              <a:rPr sz="2400" spc="-10" dirty="0">
                <a:latin typeface="Arial"/>
                <a:cs typeface="Arial"/>
              </a:rPr>
              <a:t>and</a:t>
            </a:r>
            <a:r>
              <a:rPr sz="2400" spc="-345" dirty="0">
                <a:latin typeface="Arial"/>
                <a:cs typeface="Arial"/>
              </a:rPr>
              <a:t> </a:t>
            </a:r>
            <a:r>
              <a:rPr lang="en-US" sz="2400" spc="-3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Authorization</a:t>
            </a:r>
            <a:endParaRPr sz="2400" dirty="0">
              <a:latin typeface="Arial"/>
              <a:cs typeface="Arial"/>
            </a:endParaRPr>
          </a:p>
          <a:p>
            <a:pPr marL="12700" marR="4095115">
              <a:lnSpc>
                <a:spcPct val="117400"/>
              </a:lnSpc>
              <a:spcBef>
                <a:spcPts val="1115"/>
              </a:spcBef>
            </a:pPr>
            <a:r>
              <a:rPr sz="2400" b="1" spc="-5" dirty="0">
                <a:solidFill>
                  <a:srgbClr val="EFAA00"/>
                </a:solidFill>
                <a:latin typeface="Arial"/>
                <a:cs typeface="Arial"/>
              </a:rPr>
              <a:t>Cryptography  </a:t>
            </a:r>
            <a:endParaRPr lang="en-US" sz="2400" b="1" spc="-5" dirty="0">
              <a:solidFill>
                <a:srgbClr val="EFAA00"/>
              </a:solidFill>
              <a:latin typeface="Arial"/>
              <a:cs typeface="Arial"/>
            </a:endParaRPr>
          </a:p>
          <a:p>
            <a:pPr marL="12700" marR="4095115">
              <a:lnSpc>
                <a:spcPct val="117400"/>
              </a:lnSpc>
              <a:spcBef>
                <a:spcPts val="1115"/>
              </a:spcBef>
            </a:pPr>
            <a:r>
              <a:rPr sz="2400" spc="-5" dirty="0">
                <a:latin typeface="Arial"/>
                <a:cs typeface="Arial"/>
              </a:rPr>
              <a:t>Data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encryption  </a:t>
            </a:r>
            <a:endParaRPr lang="en-US" sz="2400" spc="-5" dirty="0">
              <a:latin typeface="Arial"/>
              <a:cs typeface="Arial"/>
            </a:endParaRPr>
          </a:p>
          <a:p>
            <a:pPr marL="12700" marR="4095115">
              <a:lnSpc>
                <a:spcPct val="117400"/>
              </a:lnSpc>
              <a:spcBef>
                <a:spcPts val="1115"/>
              </a:spcBef>
            </a:pPr>
            <a:r>
              <a:rPr sz="2400" spc="-5" dirty="0">
                <a:latin typeface="Arial"/>
                <a:cs typeface="Arial"/>
              </a:rPr>
              <a:t>Signature</a:t>
            </a:r>
            <a:endParaRPr sz="2400" dirty="0">
              <a:latin typeface="Arial"/>
              <a:cs typeface="Arial"/>
            </a:endParaRPr>
          </a:p>
          <a:p>
            <a:pPr marL="12700" marR="356870">
              <a:lnSpc>
                <a:spcPct val="100000"/>
              </a:lnSpc>
              <a:spcBef>
                <a:spcPts val="500"/>
              </a:spcBef>
            </a:pPr>
            <a:r>
              <a:rPr sz="2400" spc="-5" dirty="0">
                <a:latin typeface="Arial"/>
                <a:cs typeface="Arial"/>
              </a:rPr>
              <a:t>Cryptographic protocol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identification and  authentication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F121F639-8A62-4789-8A78-72489E688093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Access</a:t>
            </a:r>
            <a:r>
              <a:rPr spc="-95" dirty="0"/>
              <a:t> </a:t>
            </a:r>
            <a:r>
              <a:rPr spc="-5" dirty="0"/>
              <a:t>control</a:t>
            </a:r>
          </a:p>
          <a:p>
            <a:pPr marL="12700">
              <a:lnSpc>
                <a:spcPct val="100000"/>
              </a:lnSpc>
            </a:pPr>
            <a:r>
              <a:rPr sz="1800" spc="-5" dirty="0"/>
              <a:t>Identification, </a:t>
            </a:r>
            <a:r>
              <a:rPr sz="1800" spc="-10" dirty="0"/>
              <a:t>Authentication,</a:t>
            </a:r>
            <a:r>
              <a:rPr sz="1800" spc="-100" dirty="0"/>
              <a:t> </a:t>
            </a:r>
            <a:r>
              <a:rPr sz="1800" spc="-10" dirty="0"/>
              <a:t>Authorization</a:t>
            </a:r>
            <a:endParaRPr sz="1800"/>
          </a:p>
        </p:txBody>
      </p:sp>
      <p:sp>
        <p:nvSpPr>
          <p:cNvPr id="5" name="object 5"/>
          <p:cNvSpPr txBox="1"/>
          <p:nvPr/>
        </p:nvSpPr>
        <p:spPr>
          <a:xfrm>
            <a:off x="311150" y="1690370"/>
            <a:ext cx="6694170" cy="4538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EFAA00"/>
                </a:solidFill>
                <a:latin typeface="Arial"/>
                <a:cs typeface="Arial"/>
              </a:rPr>
              <a:t>Identification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400" spc="-5" dirty="0">
                <a:latin typeface="Arial"/>
                <a:cs typeface="Arial"/>
              </a:rPr>
              <a:t>Subject </a:t>
            </a:r>
            <a:r>
              <a:rPr sz="2400" spc="-10" dirty="0">
                <a:latin typeface="Arial"/>
                <a:cs typeface="Arial"/>
              </a:rPr>
              <a:t>supply </a:t>
            </a:r>
            <a:r>
              <a:rPr sz="2400" spc="-5" dirty="0">
                <a:latin typeface="Arial"/>
                <a:cs typeface="Arial"/>
              </a:rPr>
              <a:t>identification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information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400" b="1" spc="-5" dirty="0">
                <a:solidFill>
                  <a:srgbClr val="EFAA00"/>
                </a:solidFill>
                <a:latin typeface="Arial"/>
                <a:cs typeface="Arial"/>
              </a:rPr>
              <a:t>Authentication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400" spc="-20" dirty="0">
                <a:latin typeface="Arial"/>
                <a:cs typeface="Arial"/>
              </a:rPr>
              <a:t>Verification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spc="-10" dirty="0">
                <a:latin typeface="Arial"/>
                <a:cs typeface="Arial"/>
              </a:rPr>
              <a:t>subject’s </a:t>
            </a:r>
            <a:r>
              <a:rPr sz="2400" spc="-5" dirty="0">
                <a:latin typeface="Arial"/>
                <a:cs typeface="Arial"/>
              </a:rPr>
              <a:t>identification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information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400" b="1" spc="-5" dirty="0">
                <a:solidFill>
                  <a:srgbClr val="EFAA00"/>
                </a:solidFill>
                <a:latin typeface="Arial"/>
                <a:cs typeface="Arial"/>
              </a:rPr>
              <a:t>Authorization</a:t>
            </a:r>
            <a:endParaRPr sz="2400">
              <a:latin typeface="Arial"/>
              <a:cs typeface="Arial"/>
            </a:endParaRPr>
          </a:p>
          <a:p>
            <a:pPr marL="12700" marR="412115">
              <a:lnSpc>
                <a:spcPct val="100000"/>
              </a:lnSpc>
              <a:spcBef>
                <a:spcPts val="500"/>
              </a:spcBef>
            </a:pPr>
            <a:r>
              <a:rPr sz="2400" spc="-70" dirty="0">
                <a:latin typeface="Arial"/>
                <a:cs typeface="Arial"/>
              </a:rPr>
              <a:t>Take </a:t>
            </a:r>
            <a:r>
              <a:rPr sz="2400" spc="-5" dirty="0">
                <a:latin typeface="Arial"/>
                <a:cs typeface="Arial"/>
              </a:rPr>
              <a:t>access control decision based on subject  authentication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400" b="1" spc="-5" dirty="0">
                <a:solidFill>
                  <a:srgbClr val="EFAA00"/>
                </a:solidFill>
                <a:latin typeface="Arial"/>
                <a:cs typeface="Arial"/>
              </a:rPr>
              <a:t>Accountability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00"/>
              </a:spcBef>
            </a:pPr>
            <a:r>
              <a:rPr sz="2400" spc="-10" dirty="0">
                <a:latin typeface="Arial"/>
                <a:cs typeface="Arial"/>
              </a:rPr>
              <a:t>Audit </a:t>
            </a:r>
            <a:r>
              <a:rPr sz="2400" spc="-5" dirty="0">
                <a:latin typeface="Arial"/>
                <a:cs typeface="Arial"/>
              </a:rPr>
              <a:t>log </a:t>
            </a:r>
            <a:r>
              <a:rPr sz="2400" spc="-10" dirty="0">
                <a:latin typeface="Arial"/>
                <a:cs typeface="Arial"/>
              </a:rPr>
              <a:t>and </a:t>
            </a:r>
            <a:r>
              <a:rPr sz="2400" spc="-5" dirty="0">
                <a:latin typeface="Arial"/>
                <a:cs typeface="Arial"/>
              </a:rPr>
              <a:t>monitoring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track subject activities  on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objects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09820" y="165100"/>
            <a:ext cx="4221480" cy="265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67E75D8B-FE96-4DD7-903C-22462A8D760F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1150" y="336550"/>
            <a:ext cx="8521700" cy="692497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Access</a:t>
            </a:r>
            <a:r>
              <a:rPr spc="-95" dirty="0"/>
              <a:t> </a:t>
            </a:r>
            <a:r>
              <a:rPr spc="-5" dirty="0"/>
              <a:t>control</a:t>
            </a:r>
          </a:p>
          <a:p>
            <a:pPr marL="12700">
              <a:lnSpc>
                <a:spcPct val="100000"/>
              </a:lnSpc>
            </a:pPr>
            <a:r>
              <a:rPr lang="en-US" sz="1800" spc="-5" dirty="0"/>
              <a:t>Authentication</a:t>
            </a:r>
            <a:endParaRPr sz="1800" dirty="0"/>
          </a:p>
        </p:txBody>
      </p:sp>
      <p:sp>
        <p:nvSpPr>
          <p:cNvPr id="5" name="object 5"/>
          <p:cNvSpPr txBox="1"/>
          <p:nvPr/>
        </p:nvSpPr>
        <p:spPr>
          <a:xfrm>
            <a:off x="311150" y="1690370"/>
            <a:ext cx="3105785" cy="430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EFAA00"/>
                </a:solidFill>
                <a:latin typeface="Arial"/>
                <a:cs typeface="Arial"/>
              </a:rPr>
              <a:t>Something </a:t>
            </a:r>
            <a:r>
              <a:rPr sz="2400" b="1" spc="-10" dirty="0">
                <a:solidFill>
                  <a:srgbClr val="EFAA00"/>
                </a:solidFill>
                <a:latin typeface="Arial"/>
                <a:cs typeface="Arial"/>
              </a:rPr>
              <a:t>you</a:t>
            </a:r>
            <a:r>
              <a:rPr sz="2400" b="1" spc="-75" dirty="0">
                <a:solidFill>
                  <a:srgbClr val="EFAA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EFAA00"/>
                </a:solidFill>
                <a:latin typeface="Arial"/>
                <a:cs typeface="Arial"/>
              </a:rPr>
              <a:t>know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400" spc="-5" dirty="0">
                <a:latin typeface="Arial"/>
                <a:cs typeface="Arial"/>
              </a:rPr>
              <a:t>Password,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passphrase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400" b="1" spc="-5" dirty="0">
                <a:solidFill>
                  <a:srgbClr val="EFAA00"/>
                </a:solidFill>
                <a:latin typeface="Arial"/>
                <a:cs typeface="Arial"/>
              </a:rPr>
              <a:t>Something </a:t>
            </a:r>
            <a:r>
              <a:rPr sz="2400" b="1" spc="-10" dirty="0">
                <a:solidFill>
                  <a:srgbClr val="EFAA00"/>
                </a:solidFill>
                <a:latin typeface="Arial"/>
                <a:cs typeface="Arial"/>
              </a:rPr>
              <a:t>you</a:t>
            </a:r>
            <a:r>
              <a:rPr sz="2400" b="1" spc="-75" dirty="0">
                <a:solidFill>
                  <a:srgbClr val="EFAA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EFAA00"/>
                </a:solidFill>
                <a:latin typeface="Arial"/>
                <a:cs typeface="Arial"/>
              </a:rPr>
              <a:t>have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400" spc="-5" dirty="0">
                <a:latin typeface="Arial"/>
                <a:cs typeface="Arial"/>
              </a:rPr>
              <a:t>Security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token</a:t>
            </a:r>
            <a:endParaRPr sz="2400">
              <a:latin typeface="Arial"/>
              <a:cs typeface="Arial"/>
            </a:endParaRPr>
          </a:p>
          <a:p>
            <a:pPr marL="283210" indent="-181610">
              <a:lnSpc>
                <a:spcPct val="100000"/>
              </a:lnSpc>
              <a:spcBef>
                <a:spcPts val="420"/>
              </a:spcBef>
              <a:buClr>
                <a:srgbClr val="EFAA00"/>
              </a:buClr>
              <a:buFont typeface="Calibri"/>
              <a:buChar char=""/>
              <a:tabLst>
                <a:tab pos="283210" algn="l"/>
              </a:tabLst>
            </a:pPr>
            <a:r>
              <a:rPr sz="2200" spc="-5" dirty="0">
                <a:latin typeface="Arial"/>
                <a:cs typeface="Arial"/>
              </a:rPr>
              <a:t>One time</a:t>
            </a:r>
            <a:r>
              <a:rPr sz="2200" spc="-7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password</a:t>
            </a:r>
            <a:endParaRPr sz="2200">
              <a:latin typeface="Arial"/>
              <a:cs typeface="Arial"/>
            </a:endParaRPr>
          </a:p>
          <a:p>
            <a:pPr marL="461009" lvl="1" indent="-177800">
              <a:lnSpc>
                <a:spcPct val="100000"/>
              </a:lnSpc>
              <a:spcBef>
                <a:spcPts val="420"/>
              </a:spcBef>
              <a:buClr>
                <a:srgbClr val="666666"/>
              </a:buClr>
              <a:buChar char="–"/>
              <a:tabLst>
                <a:tab pos="461009" algn="l"/>
              </a:tabLst>
            </a:pPr>
            <a:r>
              <a:rPr sz="2000" dirty="0">
                <a:latin typeface="Arial"/>
                <a:cs typeface="Arial"/>
              </a:rPr>
              <a:t>Asynchronous</a:t>
            </a:r>
            <a:endParaRPr sz="2000">
              <a:latin typeface="Arial"/>
              <a:cs typeface="Arial"/>
            </a:endParaRPr>
          </a:p>
          <a:p>
            <a:pPr marL="461009" lvl="1" indent="-177800">
              <a:lnSpc>
                <a:spcPct val="100000"/>
              </a:lnSpc>
              <a:spcBef>
                <a:spcPts val="420"/>
              </a:spcBef>
              <a:buClr>
                <a:srgbClr val="666666"/>
              </a:buClr>
              <a:buChar char="–"/>
              <a:tabLst>
                <a:tab pos="461009" algn="l"/>
              </a:tabLst>
            </a:pPr>
            <a:r>
              <a:rPr sz="2000" dirty="0">
                <a:latin typeface="Arial"/>
                <a:cs typeface="Arial"/>
              </a:rPr>
              <a:t>Synchronous</a:t>
            </a:r>
            <a:endParaRPr sz="2000">
              <a:latin typeface="Arial"/>
              <a:cs typeface="Arial"/>
            </a:endParaRPr>
          </a:p>
          <a:p>
            <a:pPr marL="283210" indent="-181610">
              <a:lnSpc>
                <a:spcPct val="100000"/>
              </a:lnSpc>
              <a:spcBef>
                <a:spcPts val="420"/>
              </a:spcBef>
              <a:buClr>
                <a:srgbClr val="EFAA00"/>
              </a:buClr>
              <a:buFont typeface="Calibri"/>
              <a:buChar char=""/>
              <a:tabLst>
                <a:tab pos="283210" algn="l"/>
              </a:tabLst>
            </a:pPr>
            <a:r>
              <a:rPr sz="2200" spc="-5" dirty="0">
                <a:latin typeface="Arial"/>
                <a:cs typeface="Arial"/>
              </a:rPr>
              <a:t>Certificate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400" b="1" spc="-5" dirty="0">
                <a:solidFill>
                  <a:srgbClr val="EFAA00"/>
                </a:solidFill>
                <a:latin typeface="Arial"/>
                <a:cs typeface="Arial"/>
              </a:rPr>
              <a:t>Something </a:t>
            </a:r>
            <a:r>
              <a:rPr sz="2400" b="1" spc="-10" dirty="0">
                <a:solidFill>
                  <a:srgbClr val="EFAA00"/>
                </a:solidFill>
                <a:latin typeface="Arial"/>
                <a:cs typeface="Arial"/>
              </a:rPr>
              <a:t>you</a:t>
            </a:r>
            <a:r>
              <a:rPr sz="2400" b="1" spc="-70" dirty="0">
                <a:solidFill>
                  <a:srgbClr val="EFAA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EFAA00"/>
                </a:solidFill>
                <a:latin typeface="Arial"/>
                <a:cs typeface="Arial"/>
              </a:rPr>
              <a:t>are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400" spc="-5" dirty="0">
                <a:latin typeface="Arial"/>
                <a:cs typeface="Arial"/>
              </a:rPr>
              <a:t>Biometry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72859" y="1803400"/>
            <a:ext cx="1986280" cy="1206500"/>
          </a:xfrm>
          <a:custGeom>
            <a:avLst/>
            <a:gdLst/>
            <a:ahLst/>
            <a:cxnLst/>
            <a:rect l="l" t="t" r="r" b="b"/>
            <a:pathLst>
              <a:path w="1986279" h="1206500">
                <a:moveTo>
                  <a:pt x="0" y="0"/>
                </a:moveTo>
                <a:lnTo>
                  <a:pt x="1986280" y="0"/>
                </a:lnTo>
                <a:lnTo>
                  <a:pt x="1986280" y="1206500"/>
                </a:lnTo>
                <a:lnTo>
                  <a:pt x="0" y="1206500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65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75070" y="1704339"/>
            <a:ext cx="1986279" cy="1206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35170" y="2656839"/>
            <a:ext cx="1958339" cy="24409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20459" y="4681220"/>
            <a:ext cx="2094230" cy="1394460"/>
          </a:xfrm>
          <a:custGeom>
            <a:avLst/>
            <a:gdLst/>
            <a:ahLst/>
            <a:cxnLst/>
            <a:rect l="l" t="t" r="r" b="b"/>
            <a:pathLst>
              <a:path w="2094229" h="1394460">
                <a:moveTo>
                  <a:pt x="0" y="0"/>
                </a:moveTo>
                <a:lnTo>
                  <a:pt x="2094230" y="0"/>
                </a:lnTo>
                <a:lnTo>
                  <a:pt x="2094230" y="1394459"/>
                </a:lnTo>
                <a:lnTo>
                  <a:pt x="0" y="1394459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65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21400" y="4583429"/>
            <a:ext cx="2094229" cy="13931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274FE3EB-0C9C-4332-B9A2-933C1A89691E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Access</a:t>
            </a:r>
            <a:r>
              <a:rPr spc="-95" dirty="0"/>
              <a:t> </a:t>
            </a:r>
            <a:r>
              <a:rPr spc="-5" dirty="0"/>
              <a:t>control</a:t>
            </a:r>
          </a:p>
          <a:p>
            <a:pPr marL="12700">
              <a:lnSpc>
                <a:spcPct val="100000"/>
              </a:lnSpc>
            </a:pPr>
            <a:r>
              <a:rPr sz="1800" spc="-5" dirty="0"/>
              <a:t>Password</a:t>
            </a:r>
            <a:endParaRPr sz="1800"/>
          </a:p>
        </p:txBody>
      </p:sp>
      <p:sp>
        <p:nvSpPr>
          <p:cNvPr id="5" name="object 5"/>
          <p:cNvSpPr txBox="1"/>
          <p:nvPr/>
        </p:nvSpPr>
        <p:spPr>
          <a:xfrm>
            <a:off x="311150" y="2834640"/>
            <a:ext cx="5410200" cy="3521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Arial"/>
                <a:cs typeface="Arial"/>
              </a:rPr>
              <a:t>“Pass-oire”</a:t>
            </a:r>
            <a:r>
              <a:rPr sz="2400" b="1" spc="-7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authentication</a:t>
            </a:r>
            <a:endParaRPr sz="2400">
              <a:latin typeface="Arial"/>
              <a:cs typeface="Arial"/>
            </a:endParaRPr>
          </a:p>
          <a:p>
            <a:pPr marL="12700" marR="276225">
              <a:lnSpc>
                <a:spcPts val="3379"/>
              </a:lnSpc>
              <a:spcBef>
                <a:spcPts val="185"/>
              </a:spcBef>
            </a:pPr>
            <a:r>
              <a:rPr sz="2400" spc="-10" dirty="0">
                <a:latin typeface="Arial"/>
                <a:cs typeface="Arial"/>
              </a:rPr>
              <a:t>Cheap but </a:t>
            </a:r>
            <a:r>
              <a:rPr sz="2400" spc="-5" dirty="0">
                <a:latin typeface="Arial"/>
                <a:cs typeface="Arial"/>
              </a:rPr>
              <a:t>weak authentication </a:t>
            </a:r>
            <a:r>
              <a:rPr sz="2400" dirty="0">
                <a:latin typeface="Arial"/>
                <a:cs typeface="Arial"/>
              </a:rPr>
              <a:t>mean.  </a:t>
            </a:r>
            <a:r>
              <a:rPr sz="2400" spc="-5" dirty="0">
                <a:latin typeface="Arial"/>
                <a:cs typeface="Arial"/>
              </a:rPr>
              <a:t>Lack of user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education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2400" spc="-5" dirty="0">
                <a:latin typeface="Arial"/>
                <a:cs typeface="Arial"/>
              </a:rPr>
              <a:t>Bad software development practices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….</a:t>
            </a:r>
            <a:endParaRPr sz="2400">
              <a:latin typeface="Arial"/>
              <a:cs typeface="Arial"/>
            </a:endParaRPr>
          </a:p>
          <a:p>
            <a:pPr marL="12700" marR="1666875">
              <a:lnSpc>
                <a:spcPct val="117400"/>
              </a:lnSpc>
              <a:spcBef>
                <a:spcPts val="1115"/>
              </a:spcBef>
            </a:pPr>
            <a:r>
              <a:rPr sz="2400" b="1" spc="-5" dirty="0">
                <a:latin typeface="Arial"/>
                <a:cs typeface="Arial"/>
              </a:rPr>
              <a:t>Password </a:t>
            </a:r>
            <a:r>
              <a:rPr sz="2400" b="1" spc="-10" dirty="0">
                <a:latin typeface="Arial"/>
                <a:cs typeface="Arial"/>
              </a:rPr>
              <a:t>management  </a:t>
            </a:r>
            <a:r>
              <a:rPr sz="2400" spc="-5" dirty="0">
                <a:latin typeface="Arial"/>
                <a:cs typeface="Arial"/>
              </a:rPr>
              <a:t>Password synchronization  Self service password reset  Assisted password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reset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77100" y="224790"/>
            <a:ext cx="1297940" cy="972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43369" y="4024629"/>
            <a:ext cx="2051050" cy="2018030"/>
          </a:xfrm>
          <a:custGeom>
            <a:avLst/>
            <a:gdLst/>
            <a:ahLst/>
            <a:cxnLst/>
            <a:rect l="l" t="t" r="r" b="b"/>
            <a:pathLst>
              <a:path w="2051050" h="2018029">
                <a:moveTo>
                  <a:pt x="485139" y="0"/>
                </a:moveTo>
                <a:lnTo>
                  <a:pt x="0" y="1516380"/>
                </a:lnTo>
                <a:lnTo>
                  <a:pt x="1564639" y="2018030"/>
                </a:lnTo>
                <a:lnTo>
                  <a:pt x="2051050" y="500380"/>
                </a:lnTo>
                <a:lnTo>
                  <a:pt x="485139" y="0"/>
                </a:lnTo>
                <a:close/>
              </a:path>
            </a:pathLst>
          </a:custGeom>
          <a:solidFill>
            <a:srgbClr val="333333">
              <a:alpha val="65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44309" y="3925570"/>
            <a:ext cx="2051050" cy="20180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23359" y="365759"/>
            <a:ext cx="4846320" cy="23774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A95723CC-4CA4-44B3-99DA-8D0D02264746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Access</a:t>
            </a:r>
            <a:r>
              <a:rPr spc="-95" dirty="0"/>
              <a:t> </a:t>
            </a:r>
            <a:r>
              <a:rPr spc="-5" dirty="0"/>
              <a:t>control</a:t>
            </a:r>
          </a:p>
          <a:p>
            <a:pPr marL="12700">
              <a:lnSpc>
                <a:spcPct val="100000"/>
              </a:lnSpc>
            </a:pPr>
            <a:r>
              <a:rPr sz="1800" spc="-10" dirty="0"/>
              <a:t>Authentication</a:t>
            </a:r>
            <a:endParaRPr sz="180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5" name="object 5"/>
          <p:cNvSpPr txBox="1"/>
          <p:nvPr/>
        </p:nvSpPr>
        <p:spPr>
          <a:xfrm>
            <a:off x="311150" y="1484812"/>
            <a:ext cx="6707505" cy="4840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011555">
              <a:lnSpc>
                <a:spcPct val="156200"/>
              </a:lnSpc>
            </a:pPr>
            <a:r>
              <a:rPr sz="2400" b="1" dirty="0">
                <a:solidFill>
                  <a:srgbClr val="EFAA00"/>
                </a:solidFill>
                <a:latin typeface="Arial"/>
                <a:cs typeface="Arial"/>
              </a:rPr>
              <a:t>One </a:t>
            </a:r>
            <a:r>
              <a:rPr sz="2400" b="1" spc="-5" dirty="0">
                <a:solidFill>
                  <a:srgbClr val="EFAA00"/>
                </a:solidFill>
                <a:latin typeface="Arial"/>
                <a:cs typeface="Arial"/>
              </a:rPr>
              <a:t>service, one Authentication</a:t>
            </a:r>
            <a:r>
              <a:rPr sz="2400" b="1" spc="-135" dirty="0">
                <a:solidFill>
                  <a:srgbClr val="EFAA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EFAA00"/>
                </a:solidFill>
                <a:latin typeface="Arial"/>
                <a:cs typeface="Arial"/>
              </a:rPr>
              <a:t>Server  </a:t>
            </a:r>
            <a:r>
              <a:rPr sz="2400" b="1" spc="-5" dirty="0">
                <a:solidFill>
                  <a:srgbClr val="EFAA00"/>
                </a:solidFill>
                <a:latin typeface="Arial"/>
                <a:cs typeface="Arial"/>
              </a:rPr>
              <a:t>Single sign</a:t>
            </a:r>
            <a:r>
              <a:rPr sz="2400" b="1" spc="-75" dirty="0">
                <a:solidFill>
                  <a:srgbClr val="EFAA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EFAA00"/>
                </a:solidFill>
                <a:latin typeface="Arial"/>
                <a:cs typeface="Arial"/>
              </a:rPr>
              <a:t>on</a:t>
            </a:r>
            <a:endParaRPr sz="2400">
              <a:latin typeface="Arial"/>
              <a:cs typeface="Arial"/>
            </a:endParaRPr>
          </a:p>
          <a:p>
            <a:pPr marL="12700" marR="476250">
              <a:lnSpc>
                <a:spcPct val="100000"/>
              </a:lnSpc>
              <a:spcBef>
                <a:spcPts val="500"/>
              </a:spcBef>
            </a:pPr>
            <a:r>
              <a:rPr sz="2400" spc="-10" dirty="0">
                <a:latin typeface="Arial"/>
                <a:cs typeface="Arial"/>
              </a:rPr>
              <a:t>allow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authenticate ONCE and get access </a:t>
            </a:r>
            <a:r>
              <a:rPr sz="2400" dirty="0">
                <a:latin typeface="Arial"/>
                <a:cs typeface="Arial"/>
              </a:rPr>
              <a:t>to  </a:t>
            </a:r>
            <a:r>
              <a:rPr sz="2400" spc="-5" dirty="0">
                <a:latin typeface="Arial"/>
                <a:cs typeface="Arial"/>
              </a:rPr>
              <a:t>ALL</a:t>
            </a:r>
            <a:r>
              <a:rPr sz="2400" spc="-1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resources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00"/>
              </a:spcBef>
            </a:pPr>
            <a:r>
              <a:rPr sz="2400" spc="-5" dirty="0">
                <a:latin typeface="Arial"/>
                <a:cs typeface="Arial"/>
              </a:rPr>
              <a:t>Bob authenticate himself </a:t>
            </a:r>
            <a:r>
              <a:rPr sz="2400" spc="5" dirty="0">
                <a:latin typeface="Arial"/>
                <a:cs typeface="Arial"/>
              </a:rPr>
              <a:t>to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Authentication  </a:t>
            </a:r>
            <a:r>
              <a:rPr sz="2400" spc="-10" dirty="0">
                <a:latin typeface="Arial"/>
                <a:cs typeface="Arial"/>
              </a:rPr>
              <a:t>Server </a:t>
            </a:r>
            <a:r>
              <a:rPr sz="2400" dirty="0">
                <a:latin typeface="Arial"/>
                <a:cs typeface="Arial"/>
              </a:rPr>
              <a:t>(AS). </a:t>
            </a:r>
            <a:r>
              <a:rPr sz="2400" spc="-5" dirty="0">
                <a:latin typeface="Arial"/>
                <a:cs typeface="Arial"/>
              </a:rPr>
              <a:t>Bob then </a:t>
            </a:r>
            <a:r>
              <a:rPr sz="2400" spc="-10" dirty="0">
                <a:latin typeface="Arial"/>
                <a:cs typeface="Arial"/>
              </a:rPr>
              <a:t>delegate </a:t>
            </a:r>
            <a:r>
              <a:rPr sz="2400" spc="-5" dirty="0">
                <a:latin typeface="Arial"/>
                <a:cs typeface="Arial"/>
              </a:rPr>
              <a:t>his authentication 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services </a:t>
            </a:r>
            <a:r>
              <a:rPr sz="2400" spc="5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the Authentication</a:t>
            </a:r>
            <a:r>
              <a:rPr sz="2400" spc="-200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Server.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400" b="1" spc="-5" dirty="0">
                <a:solidFill>
                  <a:srgbClr val="EFAA00"/>
                </a:solidFill>
                <a:latin typeface="Arial"/>
                <a:cs typeface="Arial"/>
              </a:rPr>
              <a:t>Examples of</a:t>
            </a:r>
            <a:r>
              <a:rPr sz="2400" b="1" spc="-75" dirty="0">
                <a:solidFill>
                  <a:srgbClr val="EFAA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EFAA00"/>
                </a:solidFill>
                <a:latin typeface="Arial"/>
                <a:cs typeface="Arial"/>
              </a:rPr>
              <a:t>SSO</a:t>
            </a:r>
            <a:endParaRPr sz="2400">
              <a:latin typeface="Arial"/>
              <a:cs typeface="Arial"/>
            </a:endParaRPr>
          </a:p>
          <a:p>
            <a:pPr marL="12700" marR="387985">
              <a:lnSpc>
                <a:spcPct val="100000"/>
              </a:lnSpc>
              <a:spcBef>
                <a:spcPts val="500"/>
              </a:spcBef>
            </a:pPr>
            <a:r>
              <a:rPr sz="2400" spc="-5" dirty="0">
                <a:latin typeface="Arial"/>
                <a:cs typeface="Arial"/>
              </a:rPr>
              <a:t>Kerberos, Sesame (extension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Kerberos with  </a:t>
            </a:r>
            <a:r>
              <a:rPr sz="2400" spc="-10" dirty="0">
                <a:latin typeface="Arial"/>
                <a:cs typeface="Arial"/>
              </a:rPr>
              <a:t>Public </a:t>
            </a:r>
            <a:r>
              <a:rPr sz="2400" spc="-5" dirty="0">
                <a:latin typeface="Arial"/>
                <a:cs typeface="Arial"/>
              </a:rPr>
              <a:t>Key Infrastructure), Directory service  </a:t>
            </a:r>
            <a:r>
              <a:rPr sz="2400" spc="-10" dirty="0">
                <a:latin typeface="Arial"/>
                <a:cs typeface="Arial"/>
              </a:rPr>
              <a:t>(LDAP)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9254CF92-ED08-4D3F-9081-259B1CC4BDFF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E</a:t>
            </a:r>
            <a:r>
              <a:rPr spc="-10" dirty="0"/>
              <a:t>xa</a:t>
            </a:r>
            <a:r>
              <a:rPr dirty="0"/>
              <a:t>m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11150" y="1690370"/>
            <a:ext cx="218059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The exam will consist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of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1150" y="2125979"/>
            <a:ext cx="98425" cy="125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spc="145" dirty="0">
                <a:latin typeface="Calibri"/>
                <a:cs typeface="Calibri"/>
              </a:rPr>
              <a:t>●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1150" y="2501900"/>
            <a:ext cx="98425" cy="125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spc="145" dirty="0">
                <a:latin typeface="Calibri"/>
                <a:cs typeface="Calibri"/>
              </a:rPr>
              <a:t>●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7050" y="2066290"/>
            <a:ext cx="5456555" cy="6199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Scenario/application description plus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questions</a:t>
            </a:r>
            <a:endParaRPr sz="1600" dirty="0">
              <a:latin typeface="Arial"/>
              <a:cs typeface="Arial"/>
            </a:endParaRPr>
          </a:p>
          <a:p>
            <a:pPr marL="12700" marR="5080">
              <a:lnSpc>
                <a:spcPts val="2960"/>
              </a:lnSpc>
              <a:spcBef>
                <a:spcPts val="260"/>
              </a:spcBef>
            </a:pPr>
            <a:r>
              <a:rPr sz="1600" spc="-5" dirty="0">
                <a:latin typeface="Arial"/>
                <a:cs typeface="Arial"/>
              </a:rPr>
              <a:t>Questions on </a:t>
            </a: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recent security article, </a:t>
            </a: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security architectu</a:t>
            </a:r>
            <a:r>
              <a:rPr lang="en-US" sz="1600" spc="-5" dirty="0">
                <a:latin typeface="Arial"/>
                <a:cs typeface="Arial"/>
              </a:rPr>
              <a:t>re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1150" y="3266440"/>
            <a:ext cx="8514715" cy="3147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ts val="1914"/>
              </a:lnSpc>
            </a:pPr>
            <a:r>
              <a:rPr sz="1600" spc="-5" dirty="0">
                <a:latin typeface="Arial"/>
                <a:cs typeface="Arial"/>
              </a:rPr>
              <a:t>Example:</a:t>
            </a:r>
            <a:endParaRPr sz="1600">
              <a:latin typeface="Arial"/>
              <a:cs typeface="Arial"/>
            </a:endParaRPr>
          </a:p>
          <a:p>
            <a:pPr marL="12700" algn="just">
              <a:lnSpc>
                <a:spcPts val="1914"/>
              </a:lnSpc>
            </a:pPr>
            <a:r>
              <a:rPr sz="1600" b="1" spc="-10" dirty="0">
                <a:latin typeface="Arial"/>
                <a:cs typeface="Arial"/>
              </a:rPr>
              <a:t>Quantum cryptography </a:t>
            </a:r>
            <a:r>
              <a:rPr sz="1600" b="1" spc="-5" dirty="0">
                <a:latin typeface="Arial"/>
                <a:cs typeface="Arial"/>
              </a:rPr>
              <a:t>(3</a:t>
            </a:r>
            <a:r>
              <a:rPr sz="1600" b="1" spc="1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points)</a:t>
            </a:r>
            <a:endParaRPr sz="16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1420"/>
              </a:spcBef>
            </a:pPr>
            <a:r>
              <a:rPr sz="900" spc="-5" dirty="0">
                <a:latin typeface="Arial"/>
                <a:cs typeface="Arial"/>
              </a:rPr>
              <a:t>The following article </a:t>
            </a:r>
            <a:r>
              <a:rPr sz="900" dirty="0">
                <a:latin typeface="Arial"/>
                <a:cs typeface="Arial"/>
              </a:rPr>
              <a:t>is </a:t>
            </a:r>
            <a:r>
              <a:rPr sz="900" spc="-5" dirty="0">
                <a:latin typeface="Arial"/>
                <a:cs typeface="Arial"/>
              </a:rPr>
              <a:t>an introduction to quantum</a:t>
            </a:r>
            <a:r>
              <a:rPr sz="900" spc="135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cryptography:</a:t>
            </a:r>
            <a:endParaRPr sz="9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</a:pPr>
            <a:r>
              <a:rPr sz="900" dirty="0">
                <a:latin typeface="Arial"/>
                <a:cs typeface="Arial"/>
              </a:rPr>
              <a:t>« Information </a:t>
            </a:r>
            <a:r>
              <a:rPr sz="900" spc="-5" dirty="0">
                <a:latin typeface="Arial"/>
                <a:cs typeface="Arial"/>
              </a:rPr>
              <a:t>theory </a:t>
            </a:r>
            <a:r>
              <a:rPr sz="900" dirty="0">
                <a:latin typeface="Arial"/>
                <a:cs typeface="Arial"/>
              </a:rPr>
              <a:t>and </a:t>
            </a:r>
            <a:r>
              <a:rPr sz="900" spc="-5" dirty="0">
                <a:latin typeface="Arial"/>
                <a:cs typeface="Arial"/>
              </a:rPr>
              <a:t>cryptography convention </a:t>
            </a:r>
            <a:r>
              <a:rPr sz="900" dirty="0">
                <a:latin typeface="Arial"/>
                <a:cs typeface="Arial"/>
              </a:rPr>
              <a:t>take </a:t>
            </a:r>
            <a:r>
              <a:rPr sz="900" spc="-5" dirty="0">
                <a:latin typeface="Arial"/>
                <a:cs typeface="Arial"/>
              </a:rPr>
              <a:t>for granted that digital </a:t>
            </a:r>
            <a:r>
              <a:rPr sz="900" dirty="0">
                <a:latin typeface="Arial"/>
                <a:cs typeface="Arial"/>
              </a:rPr>
              <a:t>communications can </a:t>
            </a:r>
            <a:r>
              <a:rPr sz="900" spc="-5" dirty="0">
                <a:latin typeface="Arial"/>
                <a:cs typeface="Arial"/>
              </a:rPr>
              <a:t>always </a:t>
            </a:r>
            <a:r>
              <a:rPr sz="900" dirty="0">
                <a:latin typeface="Arial"/>
                <a:cs typeface="Arial"/>
              </a:rPr>
              <a:t>be spied </a:t>
            </a:r>
            <a:r>
              <a:rPr sz="900" spc="-5" dirty="0">
                <a:latin typeface="Arial"/>
                <a:cs typeface="Arial"/>
              </a:rPr>
              <a:t>or passively </a:t>
            </a:r>
            <a:r>
              <a:rPr sz="900" dirty="0">
                <a:latin typeface="Arial"/>
                <a:cs typeface="Arial"/>
              </a:rPr>
              <a:t>recorded for future </a:t>
            </a:r>
            <a:r>
              <a:rPr sz="900" spc="-5" dirty="0">
                <a:latin typeface="Arial"/>
                <a:cs typeface="Arial"/>
              </a:rPr>
              <a:t>use, even by  </a:t>
            </a:r>
            <a:r>
              <a:rPr sz="900" dirty="0">
                <a:latin typeface="Arial"/>
                <a:cs typeface="Arial"/>
              </a:rPr>
              <a:t>someone </a:t>
            </a:r>
            <a:r>
              <a:rPr sz="900" spc="-5" dirty="0">
                <a:latin typeface="Arial"/>
                <a:cs typeface="Arial"/>
              </a:rPr>
              <a:t>who cannot understand </a:t>
            </a:r>
            <a:r>
              <a:rPr sz="900" dirty="0">
                <a:latin typeface="Arial"/>
                <a:cs typeface="Arial"/>
              </a:rPr>
              <a:t>its meaning. </a:t>
            </a:r>
            <a:r>
              <a:rPr sz="900" spc="-5" dirty="0">
                <a:latin typeface="Arial"/>
                <a:cs typeface="Arial"/>
              </a:rPr>
              <a:t>(One </a:t>
            </a:r>
            <a:r>
              <a:rPr sz="900" dirty="0">
                <a:latin typeface="Arial"/>
                <a:cs typeface="Arial"/>
              </a:rPr>
              <a:t>may note, </a:t>
            </a:r>
            <a:r>
              <a:rPr sz="900" spc="-15" dirty="0">
                <a:latin typeface="Arial"/>
                <a:cs typeface="Arial"/>
              </a:rPr>
              <a:t>however, </a:t>
            </a:r>
            <a:r>
              <a:rPr sz="900" spc="-5" dirty="0">
                <a:latin typeface="Arial"/>
                <a:cs typeface="Arial"/>
              </a:rPr>
              <a:t>important exceptions that consider </a:t>
            </a:r>
            <a:r>
              <a:rPr sz="900" dirty="0">
                <a:latin typeface="Arial"/>
                <a:cs typeface="Arial"/>
              </a:rPr>
              <a:t>the case </a:t>
            </a:r>
            <a:r>
              <a:rPr sz="900" spc="-5" dirty="0">
                <a:latin typeface="Arial"/>
                <a:cs typeface="Arial"/>
              </a:rPr>
              <a:t>where </a:t>
            </a:r>
            <a:r>
              <a:rPr sz="900" dirty="0">
                <a:latin typeface="Arial"/>
                <a:cs typeface="Arial"/>
              </a:rPr>
              <a:t>the </a:t>
            </a:r>
            <a:r>
              <a:rPr sz="900" spc="-5" dirty="0">
                <a:latin typeface="Arial"/>
                <a:cs typeface="Arial"/>
              </a:rPr>
              <a:t>eavesdropper </a:t>
            </a:r>
            <a:r>
              <a:rPr sz="900" dirty="0">
                <a:latin typeface="Arial"/>
                <a:cs typeface="Arial"/>
              </a:rPr>
              <a:t>is limited for  </a:t>
            </a:r>
            <a:r>
              <a:rPr sz="900" spc="-5" dirty="0">
                <a:latin typeface="Arial"/>
                <a:cs typeface="Arial"/>
              </a:rPr>
              <a:t>technological </a:t>
            </a:r>
            <a:r>
              <a:rPr sz="900" dirty="0">
                <a:latin typeface="Arial"/>
                <a:cs typeface="Arial"/>
              </a:rPr>
              <a:t>reasons </a:t>
            </a:r>
            <a:r>
              <a:rPr sz="900" spc="-5" dirty="0">
                <a:latin typeface="Arial"/>
                <a:cs typeface="Arial"/>
              </a:rPr>
              <a:t>in </a:t>
            </a:r>
            <a:r>
              <a:rPr sz="900" dirty="0">
                <a:latin typeface="Arial"/>
                <a:cs typeface="Arial"/>
              </a:rPr>
              <a:t>its </a:t>
            </a:r>
            <a:r>
              <a:rPr sz="900" spc="-5" dirty="0">
                <a:latin typeface="Arial"/>
                <a:cs typeface="Arial"/>
              </a:rPr>
              <a:t>ability to </a:t>
            </a:r>
            <a:r>
              <a:rPr sz="900" dirty="0">
                <a:latin typeface="Arial"/>
                <a:cs typeface="Arial"/>
              </a:rPr>
              <a:t>spy on legitimate channels.) </a:t>
            </a:r>
            <a:r>
              <a:rPr sz="900" spc="-5" dirty="0">
                <a:latin typeface="Arial"/>
                <a:cs typeface="Arial"/>
              </a:rPr>
              <a:t>Saved encrypted </a:t>
            </a:r>
            <a:r>
              <a:rPr sz="900" dirty="0">
                <a:latin typeface="Arial"/>
                <a:cs typeface="Arial"/>
              </a:rPr>
              <a:t>communication can </a:t>
            </a:r>
            <a:r>
              <a:rPr sz="900" spc="-5" dirty="0">
                <a:latin typeface="Arial"/>
                <a:cs typeface="Arial"/>
              </a:rPr>
              <a:t>serve </a:t>
            </a:r>
            <a:r>
              <a:rPr sz="900" dirty="0">
                <a:latin typeface="Arial"/>
                <a:cs typeface="Arial"/>
              </a:rPr>
              <a:t>someone </a:t>
            </a:r>
            <a:r>
              <a:rPr sz="900" spc="-5" dirty="0">
                <a:latin typeface="Arial"/>
                <a:cs typeface="Arial"/>
              </a:rPr>
              <a:t>who hopes to discover </a:t>
            </a:r>
            <a:r>
              <a:rPr sz="900" dirty="0">
                <a:latin typeface="Arial"/>
                <a:cs typeface="Arial"/>
              </a:rPr>
              <a:t>the </a:t>
            </a:r>
            <a:r>
              <a:rPr sz="900" spc="-5" dirty="0">
                <a:latin typeface="Arial"/>
                <a:cs typeface="Arial"/>
              </a:rPr>
              <a:t>cryptographic </a:t>
            </a:r>
            <a:r>
              <a:rPr sz="900" dirty="0">
                <a:latin typeface="Arial"/>
                <a:cs typeface="Arial"/>
              </a:rPr>
              <a:t>key at  a </a:t>
            </a:r>
            <a:r>
              <a:rPr sz="900" spc="-5" dirty="0">
                <a:latin typeface="Arial"/>
                <a:cs typeface="Arial"/>
              </a:rPr>
              <a:t>later stage, perhaps </a:t>
            </a:r>
            <a:r>
              <a:rPr sz="900" dirty="0">
                <a:latin typeface="Arial"/>
                <a:cs typeface="Arial"/>
              </a:rPr>
              <a:t>after accumulating </a:t>
            </a:r>
            <a:r>
              <a:rPr sz="900" spc="-5" dirty="0">
                <a:latin typeface="Arial"/>
                <a:cs typeface="Arial"/>
              </a:rPr>
              <a:t>enough ciphertext to facilitate</a:t>
            </a:r>
            <a:r>
              <a:rPr sz="900" spc="145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cryptanalysis.</a:t>
            </a:r>
            <a:endParaRPr sz="900">
              <a:latin typeface="Arial"/>
              <a:cs typeface="Arial"/>
            </a:endParaRPr>
          </a:p>
          <a:p>
            <a:pPr marL="12700" marR="6350" algn="just">
              <a:lnSpc>
                <a:spcPct val="100000"/>
              </a:lnSpc>
            </a:pPr>
            <a:r>
              <a:rPr sz="900" spc="-5" dirty="0">
                <a:latin typeface="Arial"/>
                <a:cs typeface="Arial"/>
              </a:rPr>
              <a:t>On </a:t>
            </a:r>
            <a:r>
              <a:rPr sz="900" dirty="0">
                <a:latin typeface="Arial"/>
                <a:cs typeface="Arial"/>
              </a:rPr>
              <a:t>the </a:t>
            </a:r>
            <a:r>
              <a:rPr sz="900" spc="-15" dirty="0">
                <a:latin typeface="Arial"/>
                <a:cs typeface="Arial"/>
              </a:rPr>
              <a:t>contrary, </a:t>
            </a:r>
            <a:r>
              <a:rPr sz="900" dirty="0">
                <a:latin typeface="Arial"/>
                <a:cs typeface="Arial"/>
              </a:rPr>
              <a:t>the </a:t>
            </a:r>
            <a:r>
              <a:rPr sz="900" spc="-5" dirty="0">
                <a:latin typeface="Arial"/>
                <a:cs typeface="Arial"/>
              </a:rPr>
              <a:t>Heisenberg’s uncertainty </a:t>
            </a:r>
            <a:r>
              <a:rPr sz="900" dirty="0">
                <a:latin typeface="Arial"/>
                <a:cs typeface="Arial"/>
              </a:rPr>
              <a:t>principle, </a:t>
            </a:r>
            <a:r>
              <a:rPr sz="900" spc="-5" dirty="0">
                <a:latin typeface="Arial"/>
                <a:cs typeface="Arial"/>
              </a:rPr>
              <a:t>which </a:t>
            </a:r>
            <a:r>
              <a:rPr sz="900" dirty="0">
                <a:latin typeface="Arial"/>
                <a:cs typeface="Arial"/>
              </a:rPr>
              <a:t>is </a:t>
            </a:r>
            <a:r>
              <a:rPr sz="900" spc="-5" dirty="0">
                <a:latin typeface="Arial"/>
                <a:cs typeface="Arial"/>
              </a:rPr>
              <a:t>at </a:t>
            </a:r>
            <a:r>
              <a:rPr sz="900" dirty="0">
                <a:latin typeface="Arial"/>
                <a:cs typeface="Arial"/>
              </a:rPr>
              <a:t>the heart of </a:t>
            </a:r>
            <a:r>
              <a:rPr sz="900" spc="-5" dirty="0">
                <a:latin typeface="Arial"/>
                <a:cs typeface="Arial"/>
              </a:rPr>
              <a:t>quantum physics, gave </a:t>
            </a:r>
            <a:r>
              <a:rPr sz="900" dirty="0">
                <a:latin typeface="Arial"/>
                <a:cs typeface="Arial"/>
              </a:rPr>
              <a:t>rise </a:t>
            </a:r>
            <a:r>
              <a:rPr sz="900" spc="-5" dirty="0">
                <a:latin typeface="Arial"/>
                <a:cs typeface="Arial"/>
              </a:rPr>
              <a:t>to cryptographic </a:t>
            </a:r>
            <a:r>
              <a:rPr sz="900" dirty="0">
                <a:latin typeface="Arial"/>
                <a:cs typeface="Arial"/>
              </a:rPr>
              <a:t>phenomena </a:t>
            </a:r>
            <a:r>
              <a:rPr sz="900" spc="-5" dirty="0">
                <a:latin typeface="Arial"/>
                <a:cs typeface="Arial"/>
              </a:rPr>
              <a:t>unachievable </a:t>
            </a:r>
            <a:r>
              <a:rPr sz="900" spc="-10" dirty="0">
                <a:latin typeface="Arial"/>
                <a:cs typeface="Arial"/>
              </a:rPr>
              <a:t>with  </a:t>
            </a:r>
            <a:r>
              <a:rPr sz="900" spc="-5" dirty="0">
                <a:latin typeface="Arial"/>
                <a:cs typeface="Arial"/>
              </a:rPr>
              <a:t>conventional </a:t>
            </a:r>
            <a:r>
              <a:rPr sz="900" dirty="0">
                <a:latin typeface="Arial"/>
                <a:cs typeface="Arial"/>
              </a:rPr>
              <a:t>transmission devices. </a:t>
            </a:r>
            <a:r>
              <a:rPr sz="900" spc="-5" dirty="0">
                <a:latin typeface="Arial"/>
                <a:cs typeface="Arial"/>
              </a:rPr>
              <a:t>In </a:t>
            </a:r>
            <a:r>
              <a:rPr sz="900" spc="-10" dirty="0">
                <a:latin typeface="Arial"/>
                <a:cs typeface="Arial"/>
              </a:rPr>
              <a:t>particular, </a:t>
            </a:r>
            <a:r>
              <a:rPr sz="900" dirty="0">
                <a:latin typeface="Arial"/>
                <a:cs typeface="Arial"/>
              </a:rPr>
              <a:t>it </a:t>
            </a:r>
            <a:r>
              <a:rPr sz="900" spc="-5" dirty="0">
                <a:latin typeface="Arial"/>
                <a:cs typeface="Arial"/>
              </a:rPr>
              <a:t>allows the creation of </a:t>
            </a:r>
            <a:r>
              <a:rPr sz="900" dirty="0">
                <a:latin typeface="Arial"/>
                <a:cs typeface="Arial"/>
              </a:rPr>
              <a:t>a communication channel </a:t>
            </a:r>
            <a:r>
              <a:rPr sz="900" spc="-5" dirty="0">
                <a:latin typeface="Arial"/>
                <a:cs typeface="Arial"/>
              </a:rPr>
              <a:t>that no </a:t>
            </a:r>
            <a:r>
              <a:rPr sz="900" dirty="0">
                <a:latin typeface="Arial"/>
                <a:cs typeface="Arial"/>
              </a:rPr>
              <a:t>one can </a:t>
            </a:r>
            <a:r>
              <a:rPr sz="900" spc="-5" dirty="0">
                <a:latin typeface="Arial"/>
                <a:cs typeface="Arial"/>
              </a:rPr>
              <a:t>eavesdrop without </a:t>
            </a:r>
            <a:r>
              <a:rPr sz="900" dirty="0">
                <a:latin typeface="Arial"/>
                <a:cs typeface="Arial"/>
              </a:rPr>
              <a:t>risk of disturbing the  transmission and being detectable by its </a:t>
            </a:r>
            <a:r>
              <a:rPr sz="900" spc="-5" dirty="0">
                <a:latin typeface="Arial"/>
                <a:cs typeface="Arial"/>
              </a:rPr>
              <a:t>legitimate users, even with </a:t>
            </a:r>
            <a:r>
              <a:rPr sz="900" dirty="0">
                <a:latin typeface="Arial"/>
                <a:cs typeface="Arial"/>
              </a:rPr>
              <a:t>the technology </a:t>
            </a:r>
            <a:r>
              <a:rPr sz="900" spc="-5" dirty="0">
                <a:latin typeface="Arial"/>
                <a:cs typeface="Arial"/>
              </a:rPr>
              <a:t>available to the </a:t>
            </a:r>
            <a:r>
              <a:rPr sz="900" spc="-20" dirty="0">
                <a:latin typeface="Arial"/>
                <a:cs typeface="Arial"/>
              </a:rPr>
              <a:t>spy. </a:t>
            </a:r>
            <a:r>
              <a:rPr sz="900" spc="-5" dirty="0">
                <a:latin typeface="Arial"/>
                <a:cs typeface="Arial"/>
              </a:rPr>
              <a:t>The </a:t>
            </a:r>
            <a:r>
              <a:rPr sz="900" dirty="0">
                <a:latin typeface="Arial"/>
                <a:cs typeface="Arial"/>
              </a:rPr>
              <a:t>result is a </a:t>
            </a:r>
            <a:r>
              <a:rPr sz="900" spc="-5" dirty="0">
                <a:latin typeface="Arial"/>
                <a:cs typeface="Arial"/>
              </a:rPr>
              <a:t>communication channel whose transmissions  cannot be </a:t>
            </a:r>
            <a:r>
              <a:rPr sz="900" dirty="0">
                <a:latin typeface="Arial"/>
                <a:cs typeface="Arial"/>
              </a:rPr>
              <a:t>read </a:t>
            </a:r>
            <a:r>
              <a:rPr sz="900" spc="-5" dirty="0">
                <a:latin typeface="Arial"/>
                <a:cs typeface="Arial"/>
              </a:rPr>
              <a:t>or </a:t>
            </a:r>
            <a:r>
              <a:rPr sz="900" dirty="0">
                <a:latin typeface="Arial"/>
                <a:cs typeface="Arial"/>
              </a:rPr>
              <a:t>copied </a:t>
            </a:r>
            <a:r>
              <a:rPr sz="900" spc="-5" dirty="0">
                <a:latin typeface="Arial"/>
                <a:cs typeface="Arial"/>
              </a:rPr>
              <a:t>without knowing </a:t>
            </a:r>
            <a:r>
              <a:rPr sz="900" dirty="0">
                <a:latin typeface="Arial"/>
                <a:cs typeface="Arial"/>
              </a:rPr>
              <a:t>key </a:t>
            </a:r>
            <a:r>
              <a:rPr sz="900" spc="-5" dirty="0">
                <a:latin typeface="Arial"/>
                <a:cs typeface="Arial"/>
              </a:rPr>
              <a:t>information used for transmission. The </a:t>
            </a:r>
            <a:r>
              <a:rPr sz="900" dirty="0">
                <a:latin typeface="Arial"/>
                <a:cs typeface="Arial"/>
              </a:rPr>
              <a:t>spy </a:t>
            </a:r>
            <a:r>
              <a:rPr sz="900" spc="-5" dirty="0">
                <a:latin typeface="Arial"/>
                <a:cs typeface="Arial"/>
              </a:rPr>
              <a:t>is </a:t>
            </a:r>
            <a:r>
              <a:rPr sz="900" dirty="0">
                <a:latin typeface="Arial"/>
                <a:cs typeface="Arial"/>
              </a:rPr>
              <a:t>not </a:t>
            </a:r>
            <a:r>
              <a:rPr sz="900" spc="-5" dirty="0">
                <a:latin typeface="Arial"/>
                <a:cs typeface="Arial"/>
              </a:rPr>
              <a:t>even able to obtain partial information </a:t>
            </a:r>
            <a:r>
              <a:rPr sz="900" dirty="0">
                <a:latin typeface="Arial"/>
                <a:cs typeface="Arial"/>
              </a:rPr>
              <a:t>on </a:t>
            </a:r>
            <a:r>
              <a:rPr sz="900" spc="-5" dirty="0">
                <a:latin typeface="Arial"/>
                <a:cs typeface="Arial"/>
              </a:rPr>
              <a:t>the </a:t>
            </a:r>
            <a:r>
              <a:rPr sz="900" dirty="0">
                <a:latin typeface="Arial"/>
                <a:cs typeface="Arial"/>
              </a:rPr>
              <a:t>signal </a:t>
            </a:r>
            <a:r>
              <a:rPr sz="900" spc="-5" dirty="0">
                <a:latin typeface="Arial"/>
                <a:cs typeface="Arial"/>
              </a:rPr>
              <a:t>without altering </a:t>
            </a:r>
            <a:r>
              <a:rPr sz="900" dirty="0">
                <a:latin typeface="Arial"/>
                <a:cs typeface="Arial"/>
              </a:rPr>
              <a:t>it </a:t>
            </a:r>
            <a:r>
              <a:rPr sz="900" spc="-5" dirty="0">
                <a:latin typeface="Arial"/>
                <a:cs typeface="Arial"/>
              </a:rPr>
              <a:t>in  ways that are unpredictable </a:t>
            </a:r>
            <a:r>
              <a:rPr sz="900" dirty="0">
                <a:latin typeface="Arial"/>
                <a:cs typeface="Arial"/>
              </a:rPr>
              <a:t>and </a:t>
            </a:r>
            <a:r>
              <a:rPr sz="900" spc="-5" dirty="0">
                <a:latin typeface="Arial"/>
                <a:cs typeface="Arial"/>
              </a:rPr>
              <a:t>uncontrollable.</a:t>
            </a:r>
            <a:r>
              <a:rPr sz="900" spc="5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»</a:t>
            </a:r>
            <a:endParaRPr sz="9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900" spc="-5" dirty="0">
                <a:latin typeface="Arial"/>
                <a:cs typeface="Arial"/>
              </a:rPr>
              <a:t>In this exercise, we </a:t>
            </a:r>
            <a:r>
              <a:rPr sz="900" dirty="0">
                <a:latin typeface="Arial"/>
                <a:cs typeface="Arial"/>
              </a:rPr>
              <a:t>make the </a:t>
            </a:r>
            <a:r>
              <a:rPr sz="900" spc="-5" dirty="0">
                <a:latin typeface="Arial"/>
                <a:cs typeface="Arial"/>
              </a:rPr>
              <a:t>following </a:t>
            </a:r>
            <a:r>
              <a:rPr sz="900" dirty="0">
                <a:latin typeface="Arial"/>
                <a:cs typeface="Arial"/>
              </a:rPr>
              <a:t>assumptions</a:t>
            </a:r>
            <a:r>
              <a:rPr sz="900" spc="2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:</a:t>
            </a:r>
            <a:endParaRPr sz="9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We </a:t>
            </a:r>
            <a:r>
              <a:rPr sz="900" spc="-5" dirty="0">
                <a:latin typeface="Arial"/>
                <a:cs typeface="Arial"/>
              </a:rPr>
              <a:t>have at </a:t>
            </a:r>
            <a:r>
              <a:rPr sz="900" dirty="0">
                <a:latin typeface="Arial"/>
                <a:cs typeface="Arial"/>
              </a:rPr>
              <a:t>our disposal a quantum </a:t>
            </a:r>
            <a:r>
              <a:rPr sz="900" spc="-5" dirty="0">
                <a:latin typeface="Arial"/>
                <a:cs typeface="Arial"/>
              </a:rPr>
              <a:t>cryptography channel for information</a:t>
            </a:r>
            <a:r>
              <a:rPr sz="900" spc="6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transmission.</a:t>
            </a:r>
            <a:endParaRPr sz="9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900" spc="-5" dirty="0">
                <a:latin typeface="Arial"/>
                <a:cs typeface="Arial"/>
              </a:rPr>
              <a:t>Such </a:t>
            </a:r>
            <a:r>
              <a:rPr sz="900" dirty="0">
                <a:latin typeface="Arial"/>
                <a:cs typeface="Arial"/>
              </a:rPr>
              <a:t>communication </a:t>
            </a:r>
            <a:r>
              <a:rPr sz="900" spc="-5" dirty="0">
                <a:latin typeface="Arial"/>
                <a:cs typeface="Arial"/>
              </a:rPr>
              <a:t>channel is </a:t>
            </a:r>
            <a:r>
              <a:rPr sz="900" dirty="0">
                <a:latin typeface="Arial"/>
                <a:cs typeface="Arial"/>
              </a:rPr>
              <a:t>a source of many errors. </a:t>
            </a:r>
            <a:r>
              <a:rPr sz="900" spc="-5" dirty="0">
                <a:latin typeface="Arial"/>
                <a:cs typeface="Arial"/>
              </a:rPr>
              <a:t>Therefore only little information </a:t>
            </a:r>
            <a:r>
              <a:rPr sz="900" dirty="0">
                <a:latin typeface="Arial"/>
                <a:cs typeface="Arial"/>
              </a:rPr>
              <a:t>can be</a:t>
            </a:r>
            <a:r>
              <a:rPr sz="900" spc="95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exchanged.</a:t>
            </a:r>
            <a:endParaRPr sz="9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900" b="1" spc="-5" dirty="0">
                <a:latin typeface="Arial"/>
                <a:cs typeface="Arial"/>
              </a:rPr>
              <a:t>Questions</a:t>
            </a:r>
            <a:endParaRPr sz="9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900" spc="10" dirty="0">
                <a:latin typeface="Arial"/>
                <a:cs typeface="Arial"/>
              </a:rPr>
              <a:t>What </a:t>
            </a:r>
            <a:r>
              <a:rPr sz="900" dirty="0">
                <a:latin typeface="Arial"/>
                <a:cs typeface="Arial"/>
              </a:rPr>
              <a:t>is </a:t>
            </a:r>
            <a:r>
              <a:rPr sz="900" spc="-5" dirty="0">
                <a:latin typeface="Arial"/>
                <a:cs typeface="Arial"/>
              </a:rPr>
              <a:t>the </a:t>
            </a:r>
            <a:r>
              <a:rPr sz="900" dirty="0">
                <a:latin typeface="Arial"/>
                <a:cs typeface="Arial"/>
              </a:rPr>
              <a:t>main security </a:t>
            </a:r>
            <a:r>
              <a:rPr sz="900" spc="-5" dirty="0">
                <a:latin typeface="Arial"/>
                <a:cs typeface="Arial"/>
              </a:rPr>
              <a:t>goal achieved with this </a:t>
            </a:r>
            <a:r>
              <a:rPr sz="900" dirty="0">
                <a:latin typeface="Arial"/>
                <a:cs typeface="Arial"/>
              </a:rPr>
              <a:t>secure </a:t>
            </a:r>
            <a:r>
              <a:rPr sz="900" spc="-5" dirty="0">
                <a:latin typeface="Arial"/>
                <a:cs typeface="Arial"/>
              </a:rPr>
              <a:t>channel? Explain. </a:t>
            </a:r>
            <a:r>
              <a:rPr sz="900" dirty="0">
                <a:latin typeface="Arial"/>
                <a:cs typeface="Arial"/>
              </a:rPr>
              <a:t>(0.5</a:t>
            </a:r>
            <a:r>
              <a:rPr sz="900" spc="114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point)</a:t>
            </a:r>
            <a:endParaRPr sz="900">
              <a:latin typeface="Arial"/>
              <a:cs typeface="Arial"/>
            </a:endParaRPr>
          </a:p>
          <a:p>
            <a:pPr marL="12700" marR="216535">
              <a:lnSpc>
                <a:spcPct val="100000"/>
              </a:lnSpc>
            </a:pPr>
            <a:r>
              <a:rPr sz="900" dirty="0">
                <a:latin typeface="Arial"/>
                <a:cs typeface="Arial"/>
              </a:rPr>
              <a:t>Assuming </a:t>
            </a:r>
            <a:r>
              <a:rPr sz="900" spc="-5" dirty="0">
                <a:latin typeface="Arial"/>
                <a:cs typeface="Arial"/>
              </a:rPr>
              <a:t>that you have </a:t>
            </a:r>
            <a:r>
              <a:rPr sz="900" dirty="0">
                <a:latin typeface="Arial"/>
                <a:cs typeface="Arial"/>
              </a:rPr>
              <a:t>at your disposal a </a:t>
            </a:r>
            <a:r>
              <a:rPr sz="900" spc="-5" dirty="0">
                <a:latin typeface="Arial"/>
                <a:cs typeface="Arial"/>
              </a:rPr>
              <a:t>quantum cryptography </a:t>
            </a:r>
            <a:r>
              <a:rPr sz="900" dirty="0">
                <a:latin typeface="Arial"/>
                <a:cs typeface="Arial"/>
              </a:rPr>
              <a:t>communication channel and a </a:t>
            </a:r>
            <a:r>
              <a:rPr sz="900" spc="-5" dirty="0">
                <a:latin typeface="Arial"/>
                <a:cs typeface="Arial"/>
              </a:rPr>
              <a:t>symmetric algorithm. </a:t>
            </a:r>
            <a:r>
              <a:rPr sz="900" spc="10" dirty="0">
                <a:latin typeface="Arial"/>
                <a:cs typeface="Arial"/>
              </a:rPr>
              <a:t>What </a:t>
            </a:r>
            <a:r>
              <a:rPr sz="900" spc="-5" dirty="0">
                <a:latin typeface="Arial"/>
                <a:cs typeface="Arial"/>
              </a:rPr>
              <a:t>is </a:t>
            </a:r>
            <a:r>
              <a:rPr sz="900" dirty="0">
                <a:latin typeface="Arial"/>
                <a:cs typeface="Arial"/>
              </a:rPr>
              <a:t>the major </a:t>
            </a:r>
            <a:r>
              <a:rPr sz="900" spc="-5" dirty="0">
                <a:latin typeface="Arial"/>
                <a:cs typeface="Arial"/>
              </a:rPr>
              <a:t>issue solved by </a:t>
            </a:r>
            <a:r>
              <a:rPr sz="900" dirty="0">
                <a:latin typeface="Arial"/>
                <a:cs typeface="Arial"/>
              </a:rPr>
              <a:t>the use </a:t>
            </a:r>
            <a:r>
              <a:rPr sz="900" spc="-5" dirty="0">
                <a:latin typeface="Arial"/>
                <a:cs typeface="Arial"/>
              </a:rPr>
              <a:t>of  quantum cryptography </a:t>
            </a:r>
            <a:r>
              <a:rPr sz="900" dirty="0">
                <a:latin typeface="Arial"/>
                <a:cs typeface="Arial"/>
              </a:rPr>
              <a:t>communication </a:t>
            </a:r>
            <a:r>
              <a:rPr sz="900" spc="-5" dirty="0">
                <a:latin typeface="Arial"/>
                <a:cs typeface="Arial"/>
              </a:rPr>
              <a:t>channel? </a:t>
            </a:r>
            <a:r>
              <a:rPr sz="900" dirty="0">
                <a:latin typeface="Arial"/>
                <a:cs typeface="Arial"/>
              </a:rPr>
              <a:t>(1</a:t>
            </a:r>
            <a:r>
              <a:rPr sz="900" spc="35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point)</a:t>
            </a:r>
            <a:endParaRPr sz="9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900" spc="-5" dirty="0">
                <a:latin typeface="Arial"/>
                <a:cs typeface="Arial"/>
              </a:rPr>
              <a:t>Propose </a:t>
            </a:r>
            <a:r>
              <a:rPr sz="900" dirty="0">
                <a:latin typeface="Arial"/>
                <a:cs typeface="Arial"/>
              </a:rPr>
              <a:t>a </a:t>
            </a:r>
            <a:r>
              <a:rPr sz="900" spc="-5" dirty="0">
                <a:latin typeface="Arial"/>
                <a:cs typeface="Arial"/>
              </a:rPr>
              <a:t>cryptographic protocol for the </a:t>
            </a:r>
            <a:r>
              <a:rPr sz="900" dirty="0">
                <a:latin typeface="Arial"/>
                <a:cs typeface="Arial"/>
              </a:rPr>
              <a:t>establishment of a secure communication </a:t>
            </a:r>
            <a:r>
              <a:rPr sz="900" spc="-5" dirty="0">
                <a:latin typeface="Arial"/>
                <a:cs typeface="Arial"/>
              </a:rPr>
              <a:t>based on </a:t>
            </a:r>
            <a:r>
              <a:rPr sz="900" dirty="0">
                <a:latin typeface="Arial"/>
                <a:cs typeface="Arial"/>
              </a:rPr>
              <a:t>symmetric encryption. (1.5</a:t>
            </a:r>
            <a:r>
              <a:rPr sz="900" spc="155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point)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Kerberos</a:t>
            </a:r>
          </a:p>
          <a:p>
            <a:pPr marL="12700">
              <a:lnSpc>
                <a:spcPct val="100000"/>
              </a:lnSpc>
            </a:pPr>
            <a:r>
              <a:rPr sz="1800" b="0" spc="-10" dirty="0">
                <a:latin typeface="Arial"/>
                <a:cs typeface="Arial"/>
              </a:rPr>
              <a:t>Example of </a:t>
            </a:r>
            <a:r>
              <a:rPr sz="1800" b="0" spc="-5" dirty="0">
                <a:latin typeface="Arial"/>
                <a:cs typeface="Arial"/>
              </a:rPr>
              <a:t>Access</a:t>
            </a:r>
            <a:r>
              <a:rPr sz="1800" b="0" spc="-145" dirty="0">
                <a:latin typeface="Arial"/>
                <a:cs typeface="Arial"/>
              </a:rPr>
              <a:t> </a:t>
            </a:r>
            <a:r>
              <a:rPr sz="1800" b="0" dirty="0">
                <a:latin typeface="Arial"/>
                <a:cs typeface="Arial"/>
              </a:rPr>
              <a:t>control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9940" y="1490980"/>
            <a:ext cx="7562850" cy="4762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86600" y="3996690"/>
            <a:ext cx="159321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Key </a:t>
            </a:r>
            <a:r>
              <a:rPr sz="1200" spc="-5" dirty="0">
                <a:latin typeface="Arial"/>
                <a:cs typeface="Arial"/>
              </a:rPr>
              <a:t>Distribution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Center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7" name="object 7"/>
          <p:cNvSpPr txBox="1"/>
          <p:nvPr/>
        </p:nvSpPr>
        <p:spPr>
          <a:xfrm>
            <a:off x="5105400" y="2943535"/>
            <a:ext cx="1609725" cy="636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Authentication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Server</a:t>
            </a:r>
            <a:endParaRPr sz="1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 dirty="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</a:pPr>
            <a:r>
              <a:rPr sz="1200" spc="-10" dirty="0">
                <a:latin typeface="Arial"/>
                <a:cs typeface="Arial"/>
              </a:rPr>
              <a:t>Ticket </a:t>
            </a:r>
            <a:r>
              <a:rPr sz="1200" dirty="0">
                <a:latin typeface="Arial"/>
                <a:cs typeface="Arial"/>
              </a:rPr>
              <a:t>Granting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Service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7521F74D-33B8-41F6-8392-91CB0ED49D25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1150" y="336550"/>
            <a:ext cx="8521700" cy="692497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Access</a:t>
            </a:r>
            <a:r>
              <a:rPr spc="-95" dirty="0"/>
              <a:t> </a:t>
            </a:r>
            <a:r>
              <a:rPr spc="-5" dirty="0"/>
              <a:t>control</a:t>
            </a:r>
          </a:p>
          <a:p>
            <a:pPr marL="12700">
              <a:lnSpc>
                <a:spcPct val="100000"/>
              </a:lnSpc>
            </a:pPr>
            <a:r>
              <a:rPr lang="en-US" sz="1800" spc="-10" dirty="0"/>
              <a:t>Authorization</a:t>
            </a:r>
            <a:endParaRPr sz="180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5" name="object 5"/>
          <p:cNvSpPr txBox="1"/>
          <p:nvPr/>
        </p:nvSpPr>
        <p:spPr>
          <a:xfrm>
            <a:off x="311150" y="1484812"/>
            <a:ext cx="5798820" cy="4441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188970">
              <a:lnSpc>
                <a:spcPct val="156200"/>
              </a:lnSpc>
            </a:pPr>
            <a:r>
              <a:rPr sz="2400" b="1" spc="-5" dirty="0">
                <a:solidFill>
                  <a:srgbClr val="EFAA00"/>
                </a:solidFill>
                <a:latin typeface="Arial"/>
                <a:cs typeface="Arial"/>
              </a:rPr>
              <a:t>Default no</a:t>
            </a:r>
            <a:r>
              <a:rPr sz="2400" b="1" spc="-55" dirty="0">
                <a:solidFill>
                  <a:srgbClr val="EFAA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EFAA00"/>
                </a:solidFill>
                <a:latin typeface="Arial"/>
                <a:cs typeface="Arial"/>
              </a:rPr>
              <a:t>access  </a:t>
            </a:r>
            <a:r>
              <a:rPr sz="2400" b="1" spc="-5" dirty="0">
                <a:solidFill>
                  <a:srgbClr val="EFAA00"/>
                </a:solidFill>
                <a:latin typeface="Arial"/>
                <a:cs typeface="Arial"/>
              </a:rPr>
              <a:t>Access</a:t>
            </a:r>
            <a:r>
              <a:rPr sz="2400" b="1" spc="-80" dirty="0">
                <a:solidFill>
                  <a:srgbClr val="EFAA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EFAA00"/>
                </a:solidFill>
                <a:latin typeface="Arial"/>
                <a:cs typeface="Arial"/>
              </a:rPr>
              <a:t>criteria</a:t>
            </a:r>
            <a:endParaRPr sz="2400">
              <a:latin typeface="Arial"/>
              <a:cs typeface="Arial"/>
            </a:endParaRPr>
          </a:p>
          <a:p>
            <a:pPr marL="12700" marR="2216785">
              <a:lnSpc>
                <a:spcPts val="3379"/>
              </a:lnSpc>
              <a:spcBef>
                <a:spcPts val="195"/>
              </a:spcBef>
            </a:pPr>
            <a:r>
              <a:rPr sz="2400" spc="-5" dirty="0">
                <a:latin typeface="Arial"/>
                <a:cs typeface="Arial"/>
              </a:rPr>
              <a:t>Roles, </a:t>
            </a:r>
            <a:r>
              <a:rPr sz="2400" dirty="0">
                <a:latin typeface="Arial"/>
                <a:cs typeface="Arial"/>
              </a:rPr>
              <a:t>Group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membership  </a:t>
            </a:r>
            <a:r>
              <a:rPr sz="2400" spc="-5" dirty="0">
                <a:latin typeface="Arial"/>
                <a:cs typeface="Arial"/>
              </a:rPr>
              <a:t>Physical, </a:t>
            </a:r>
            <a:r>
              <a:rPr sz="2400" spc="-10" dirty="0">
                <a:latin typeface="Arial"/>
                <a:cs typeface="Arial"/>
              </a:rPr>
              <a:t>logical </a:t>
            </a:r>
            <a:r>
              <a:rPr sz="2400" spc="-5" dirty="0">
                <a:latin typeface="Arial"/>
                <a:cs typeface="Arial"/>
              </a:rPr>
              <a:t>location  </a:t>
            </a:r>
            <a:r>
              <a:rPr sz="2400" spc="-20" dirty="0">
                <a:latin typeface="Arial"/>
                <a:cs typeface="Arial"/>
              </a:rPr>
              <a:t>Time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sz="2400" b="1" spc="-10" dirty="0">
                <a:solidFill>
                  <a:srgbClr val="EFAA00"/>
                </a:solidFill>
                <a:latin typeface="Arial"/>
                <a:cs typeface="Arial"/>
              </a:rPr>
              <a:t>Need </a:t>
            </a:r>
            <a:r>
              <a:rPr sz="2400" b="1" dirty="0">
                <a:solidFill>
                  <a:srgbClr val="EFAA00"/>
                </a:solidFill>
                <a:latin typeface="Arial"/>
                <a:cs typeface="Arial"/>
              </a:rPr>
              <a:t>to</a:t>
            </a:r>
            <a:r>
              <a:rPr sz="2400" b="1" spc="-75" dirty="0">
                <a:solidFill>
                  <a:srgbClr val="EFAA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EFAA00"/>
                </a:solidFill>
                <a:latin typeface="Arial"/>
                <a:cs typeface="Arial"/>
              </a:rPr>
              <a:t>know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400" spc="-5" dirty="0">
                <a:latin typeface="Arial"/>
                <a:cs typeface="Arial"/>
              </a:rPr>
              <a:t>Give access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10" dirty="0">
                <a:latin typeface="Arial"/>
                <a:cs typeface="Arial"/>
              </a:rPr>
              <a:t>only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required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information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400" b="1" spc="-10" dirty="0">
                <a:solidFill>
                  <a:srgbClr val="EFAA00"/>
                </a:solidFill>
                <a:latin typeface="Arial"/>
                <a:cs typeface="Arial"/>
              </a:rPr>
              <a:t>Least</a:t>
            </a:r>
            <a:r>
              <a:rPr sz="2400" b="1" spc="-55" dirty="0">
                <a:solidFill>
                  <a:srgbClr val="EFAA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EFAA00"/>
                </a:solidFill>
                <a:latin typeface="Arial"/>
                <a:cs typeface="Arial"/>
              </a:rPr>
              <a:t>privilege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400" spc="-5" dirty="0">
                <a:latin typeface="Arial"/>
                <a:cs typeface="Arial"/>
              </a:rPr>
              <a:t>Give </a:t>
            </a:r>
            <a:r>
              <a:rPr sz="2400" dirty="0">
                <a:latin typeface="Arial"/>
                <a:cs typeface="Arial"/>
              </a:rPr>
              <a:t>minimun </a:t>
            </a:r>
            <a:r>
              <a:rPr sz="2400" spc="-5" dirty="0">
                <a:latin typeface="Arial"/>
                <a:cs typeface="Arial"/>
              </a:rPr>
              <a:t>access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rights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7639CFB8-86CC-4A53-87A2-2C314183F774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Access</a:t>
            </a:r>
            <a:r>
              <a:rPr spc="-95" dirty="0"/>
              <a:t> </a:t>
            </a:r>
            <a:r>
              <a:rPr spc="-5" dirty="0"/>
              <a:t>control</a:t>
            </a:r>
          </a:p>
          <a:p>
            <a:pPr marL="12700">
              <a:lnSpc>
                <a:spcPct val="100000"/>
              </a:lnSpc>
            </a:pPr>
            <a:r>
              <a:rPr sz="1800" spc="-10" dirty="0"/>
              <a:t>Authorization</a:t>
            </a:r>
            <a:endParaRPr sz="1800"/>
          </a:p>
        </p:txBody>
      </p:sp>
      <p:sp>
        <p:nvSpPr>
          <p:cNvPr id="5" name="object 5"/>
          <p:cNvSpPr txBox="1"/>
          <p:nvPr/>
        </p:nvSpPr>
        <p:spPr>
          <a:xfrm>
            <a:off x="311150" y="1398270"/>
            <a:ext cx="3841750" cy="105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EFAA00"/>
                </a:solidFill>
                <a:latin typeface="Arial"/>
                <a:cs typeface="Arial"/>
              </a:rPr>
              <a:t>Access control</a:t>
            </a:r>
            <a:r>
              <a:rPr sz="2400" b="1" spc="-70" dirty="0">
                <a:solidFill>
                  <a:srgbClr val="EFAA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EFAA00"/>
                </a:solidFill>
                <a:latin typeface="Arial"/>
                <a:cs typeface="Arial"/>
              </a:rPr>
              <a:t>matrix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23100"/>
              </a:lnSpc>
            </a:pPr>
            <a:r>
              <a:rPr sz="1800" spc="-10" dirty="0">
                <a:latin typeface="Arial"/>
                <a:cs typeface="Arial"/>
              </a:rPr>
              <a:t>Capability list </a:t>
            </a:r>
            <a:r>
              <a:rPr sz="1800" spc="-5" dirty="0">
                <a:latin typeface="Arial"/>
                <a:cs typeface="Arial"/>
              </a:rPr>
              <a:t>(subject </a:t>
            </a:r>
            <a:r>
              <a:rPr sz="1800" spc="-10" dirty="0">
                <a:latin typeface="Arial"/>
                <a:cs typeface="Arial"/>
              </a:rPr>
              <a:t>oriented)  </a:t>
            </a:r>
            <a:r>
              <a:rPr sz="1800" spc="-5" dirty="0">
                <a:latin typeface="Arial"/>
                <a:cs typeface="Arial"/>
              </a:rPr>
              <a:t>Access control list (resource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oriented)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1150" y="4932679"/>
            <a:ext cx="5758815" cy="1388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EFAA00"/>
                </a:solidFill>
                <a:latin typeface="Arial"/>
                <a:cs typeface="Arial"/>
              </a:rPr>
              <a:t>Classification of</a:t>
            </a:r>
            <a:r>
              <a:rPr sz="2400" b="1" spc="-45" dirty="0">
                <a:solidFill>
                  <a:srgbClr val="EFAA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EFAA00"/>
                </a:solidFill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800" spc="-10" dirty="0">
                <a:latin typeface="Arial"/>
                <a:cs typeface="Arial"/>
              </a:rPr>
              <a:t>Confidential, </a:t>
            </a:r>
            <a:r>
              <a:rPr sz="1800" spc="-5" dirty="0">
                <a:latin typeface="Arial"/>
                <a:cs typeface="Arial"/>
              </a:rPr>
              <a:t>private, sensitive,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public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22700"/>
              </a:lnSpc>
              <a:spcBef>
                <a:spcPts val="10"/>
              </a:spcBef>
            </a:pPr>
            <a:r>
              <a:rPr sz="1800" spc="-65" dirty="0">
                <a:latin typeface="Arial"/>
                <a:cs typeface="Arial"/>
              </a:rPr>
              <a:t>Top </a:t>
            </a:r>
            <a:r>
              <a:rPr sz="1800" spc="-5" dirty="0">
                <a:latin typeface="Arial"/>
                <a:cs typeface="Arial"/>
              </a:rPr>
              <a:t>secret, secret, </a:t>
            </a:r>
            <a:r>
              <a:rPr sz="1800" spc="-10" dirty="0">
                <a:latin typeface="Arial"/>
                <a:cs typeface="Arial"/>
              </a:rPr>
              <a:t>confidential, sensitive </a:t>
            </a:r>
            <a:r>
              <a:rPr sz="1800" spc="-5" dirty="0">
                <a:latin typeface="Arial"/>
                <a:cs typeface="Arial"/>
              </a:rPr>
              <a:t>but </a:t>
            </a:r>
            <a:r>
              <a:rPr sz="1800" spc="-10" dirty="0">
                <a:latin typeface="Arial"/>
                <a:cs typeface="Arial"/>
              </a:rPr>
              <a:t>unclassified  Unclassified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09039" y="2532379"/>
            <a:ext cx="6300470" cy="22466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5018B3D1-3525-4950-9497-EB9F4EE35D2D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93040">
              <a:lnSpc>
                <a:spcPct val="100000"/>
              </a:lnSpc>
            </a:pPr>
            <a:r>
              <a:rPr spc="-5" dirty="0"/>
              <a:t>Effectiveness of security</a:t>
            </a:r>
            <a:r>
              <a:rPr spc="-55" dirty="0"/>
              <a:t> </a:t>
            </a:r>
            <a:r>
              <a:rPr spc="-5" dirty="0"/>
              <a:t>controls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5" name="object 5"/>
          <p:cNvSpPr txBox="1"/>
          <p:nvPr/>
        </p:nvSpPr>
        <p:spPr>
          <a:xfrm>
            <a:off x="491490" y="1690370"/>
            <a:ext cx="6101715" cy="404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10" dirty="0">
                <a:solidFill>
                  <a:srgbClr val="EFAA00"/>
                </a:solidFill>
                <a:latin typeface="Arial"/>
                <a:cs typeface="Arial"/>
              </a:rPr>
              <a:t>Awareness </a:t>
            </a:r>
            <a:r>
              <a:rPr sz="2400" b="1" spc="-5" dirty="0">
                <a:solidFill>
                  <a:srgbClr val="EFAA00"/>
                </a:solidFill>
                <a:latin typeface="Arial"/>
                <a:cs typeface="Arial"/>
              </a:rPr>
              <a:t>of the</a:t>
            </a:r>
            <a:r>
              <a:rPr sz="2400" b="1" spc="-60" dirty="0">
                <a:solidFill>
                  <a:srgbClr val="EFAA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EFAA00"/>
                </a:solidFill>
                <a:latin typeface="Arial"/>
                <a:cs typeface="Arial"/>
              </a:rPr>
              <a:t>problem</a:t>
            </a:r>
            <a:endParaRPr sz="2400">
              <a:latin typeface="Arial"/>
              <a:cs typeface="Arial"/>
            </a:endParaRPr>
          </a:p>
          <a:p>
            <a:pPr marL="12700" marR="225425">
              <a:lnSpc>
                <a:spcPct val="100000"/>
              </a:lnSpc>
              <a:spcBef>
                <a:spcPts val="500"/>
              </a:spcBef>
            </a:pPr>
            <a:r>
              <a:rPr sz="2400" spc="-5" dirty="0">
                <a:latin typeface="Arial"/>
                <a:cs typeface="Arial"/>
              </a:rPr>
              <a:t>End </a:t>
            </a:r>
            <a:r>
              <a:rPr sz="2400" spc="-35" dirty="0">
                <a:latin typeface="Arial"/>
                <a:cs typeface="Arial"/>
              </a:rPr>
              <a:t>user, </a:t>
            </a:r>
            <a:r>
              <a:rPr sz="2400" spc="-15" dirty="0">
                <a:latin typeface="Arial"/>
                <a:cs typeface="Arial"/>
              </a:rPr>
              <a:t>administrator, </a:t>
            </a:r>
            <a:r>
              <a:rPr sz="2400" spc="-5" dirty="0">
                <a:latin typeface="Arial"/>
                <a:cs typeface="Arial"/>
              </a:rPr>
              <a:t>software </a:t>
            </a:r>
            <a:r>
              <a:rPr sz="2400" spc="-10" dirty="0">
                <a:latin typeface="Arial"/>
                <a:cs typeface="Arial"/>
              </a:rPr>
              <a:t>developer  should </a:t>
            </a:r>
            <a:r>
              <a:rPr sz="2400" spc="-5" dirty="0">
                <a:latin typeface="Arial"/>
                <a:cs typeface="Arial"/>
              </a:rPr>
              <a:t>agree on the need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security in  computing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system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400" b="1" spc="-5" dirty="0">
                <a:solidFill>
                  <a:srgbClr val="EFAA00"/>
                </a:solidFill>
                <a:latin typeface="Arial"/>
                <a:cs typeface="Arial"/>
              </a:rPr>
              <a:t>Likelihood of</a:t>
            </a:r>
            <a:r>
              <a:rPr sz="2400" b="1" spc="-70" dirty="0">
                <a:solidFill>
                  <a:srgbClr val="EFAA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EFAA00"/>
                </a:solidFill>
                <a:latin typeface="Arial"/>
                <a:cs typeface="Arial"/>
              </a:rPr>
              <a:t>use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00"/>
              </a:spcBef>
            </a:pPr>
            <a:r>
              <a:rPr sz="2400" spc="-5" dirty="0">
                <a:latin typeface="Arial"/>
                <a:cs typeface="Arial"/>
              </a:rPr>
              <a:t>Security </a:t>
            </a:r>
            <a:r>
              <a:rPr sz="2400" spc="-10" dirty="0">
                <a:latin typeface="Arial"/>
                <a:cs typeface="Arial"/>
              </a:rPr>
              <a:t>should </a:t>
            </a:r>
            <a:r>
              <a:rPr sz="2400" dirty="0">
                <a:latin typeface="Arial"/>
                <a:cs typeface="Arial"/>
              </a:rPr>
              <a:t>be </a:t>
            </a:r>
            <a:r>
              <a:rPr sz="2400" spc="-5" dirty="0">
                <a:latin typeface="Arial"/>
                <a:cs typeface="Arial"/>
              </a:rPr>
              <a:t>easy-to-use security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be  </a:t>
            </a:r>
            <a:r>
              <a:rPr sz="2400" spc="-10" dirty="0">
                <a:latin typeface="Arial"/>
                <a:cs typeface="Arial"/>
              </a:rPr>
              <a:t>effective.</a:t>
            </a:r>
            <a:endParaRPr sz="2400">
              <a:latin typeface="Arial"/>
              <a:cs typeface="Arial"/>
            </a:endParaRPr>
          </a:p>
          <a:p>
            <a:pPr marL="12700" marR="3187700">
              <a:lnSpc>
                <a:spcPct val="156200"/>
              </a:lnSpc>
            </a:pPr>
            <a:r>
              <a:rPr sz="2400" b="1" spc="-5" dirty="0">
                <a:solidFill>
                  <a:srgbClr val="EFAA00"/>
                </a:solidFill>
                <a:latin typeface="Arial"/>
                <a:cs typeface="Arial"/>
              </a:rPr>
              <a:t>Overlapping</a:t>
            </a:r>
            <a:r>
              <a:rPr sz="2400" b="1" spc="-80" dirty="0">
                <a:solidFill>
                  <a:srgbClr val="EFAA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EFAA00"/>
                </a:solidFill>
                <a:latin typeface="Arial"/>
                <a:cs typeface="Arial"/>
              </a:rPr>
              <a:t>control  Periodic</a:t>
            </a:r>
            <a:r>
              <a:rPr sz="2400" b="1" spc="-95" dirty="0">
                <a:solidFill>
                  <a:srgbClr val="EFAA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EFAA00"/>
                </a:solidFill>
                <a:latin typeface="Arial"/>
                <a:cs typeface="Arial"/>
              </a:rPr>
              <a:t>review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E05E3DF4-2E18-4228-8ABD-73D65DE52ACE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0"/>
            <a:ext cx="8496300" cy="2294890"/>
          </a:xfrm>
          <a:custGeom>
            <a:avLst/>
            <a:gdLst/>
            <a:ahLst/>
            <a:cxnLst/>
            <a:rect l="l" t="t" r="r" b="b"/>
            <a:pathLst>
              <a:path w="8496300" h="2294890">
                <a:moveTo>
                  <a:pt x="0" y="0"/>
                </a:moveTo>
                <a:lnTo>
                  <a:pt x="8496300" y="0"/>
                </a:lnTo>
                <a:lnTo>
                  <a:pt x="8496300" y="2294890"/>
                </a:lnTo>
                <a:lnTo>
                  <a:pt x="0" y="2294890"/>
                </a:lnTo>
                <a:lnTo>
                  <a:pt x="0" y="0"/>
                </a:lnTo>
                <a:close/>
              </a:path>
            </a:pathLst>
          </a:custGeom>
          <a:solidFill>
            <a:srgbClr val="EFA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082029"/>
            <a:ext cx="916940" cy="4533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1150" y="2447290"/>
            <a:ext cx="7734300" cy="738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10" dirty="0">
                <a:solidFill>
                  <a:srgbClr val="000000"/>
                </a:solidFill>
              </a:rPr>
              <a:t>Cryptography </a:t>
            </a:r>
            <a:r>
              <a:rPr sz="4800" spc="-5" dirty="0">
                <a:solidFill>
                  <a:srgbClr val="000000"/>
                </a:solidFill>
              </a:rPr>
              <a:t>as </a:t>
            </a:r>
            <a:r>
              <a:rPr sz="4800" dirty="0">
                <a:solidFill>
                  <a:srgbClr val="000000"/>
                </a:solidFill>
              </a:rPr>
              <a:t>a</a:t>
            </a:r>
            <a:r>
              <a:rPr sz="4800" spc="-35" dirty="0">
                <a:solidFill>
                  <a:srgbClr val="000000"/>
                </a:solidFill>
              </a:rPr>
              <a:t> </a:t>
            </a:r>
            <a:r>
              <a:rPr sz="4800" spc="-10" dirty="0">
                <a:solidFill>
                  <a:srgbClr val="000000"/>
                </a:solidFill>
              </a:rPr>
              <a:t>toolbox</a:t>
            </a:r>
            <a:endParaRPr sz="4800"/>
          </a:p>
        </p:txBody>
      </p:sp>
      <p:sp>
        <p:nvSpPr>
          <p:cNvPr id="5" name="object 5"/>
          <p:cNvSpPr/>
          <p:nvPr/>
        </p:nvSpPr>
        <p:spPr>
          <a:xfrm>
            <a:off x="3017520" y="3182620"/>
            <a:ext cx="2819400" cy="3543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Cryptography</a:t>
            </a:r>
            <a:r>
              <a:rPr spc="-85" dirty="0"/>
              <a:t> </a:t>
            </a:r>
            <a:r>
              <a:rPr spc="-5" dirty="0"/>
              <a:t>terminology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5" name="object 5"/>
          <p:cNvSpPr txBox="1"/>
          <p:nvPr/>
        </p:nvSpPr>
        <p:spPr>
          <a:xfrm>
            <a:off x="311150" y="1690370"/>
            <a:ext cx="7838440" cy="3848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EFAA00"/>
                </a:solidFill>
                <a:latin typeface="Arial"/>
                <a:cs typeface="Arial"/>
              </a:rPr>
              <a:t>Cryptography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00"/>
              </a:spcBef>
            </a:pPr>
            <a:r>
              <a:rPr sz="2400" spc="-5" dirty="0">
                <a:latin typeface="Arial"/>
                <a:cs typeface="Arial"/>
              </a:rPr>
              <a:t>Study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methods, </a:t>
            </a:r>
            <a:r>
              <a:rPr sz="2400" dirty="0">
                <a:latin typeface="Arial"/>
                <a:cs typeface="Arial"/>
              </a:rPr>
              <a:t>mathematic </a:t>
            </a:r>
            <a:r>
              <a:rPr sz="2400" spc="-5" dirty="0">
                <a:latin typeface="Arial"/>
                <a:cs typeface="Arial"/>
              </a:rPr>
              <a:t>technics related </a:t>
            </a:r>
            <a:r>
              <a:rPr sz="2400" spc="5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security  concept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2400" b="1" spc="-5" dirty="0">
                <a:solidFill>
                  <a:srgbClr val="EFAA00"/>
                </a:solidFill>
                <a:latin typeface="Arial"/>
                <a:cs typeface="Arial"/>
              </a:rPr>
              <a:t>Cryptosystem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400" spc="-5" dirty="0">
                <a:latin typeface="Arial"/>
                <a:cs typeface="Arial"/>
              </a:rPr>
              <a:t>Set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algorithm, key and secured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protocol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2400" b="1" spc="-5" dirty="0">
                <a:solidFill>
                  <a:srgbClr val="EFAA00"/>
                </a:solidFill>
                <a:latin typeface="Arial"/>
                <a:cs typeface="Arial"/>
              </a:rPr>
              <a:t>Cryptanalysis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400" spc="-5" dirty="0">
                <a:latin typeface="Arial"/>
                <a:cs typeface="Arial"/>
              </a:rPr>
              <a:t>Study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existing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cryptosystem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FB5E7111-5790-493E-AF59-8A81B006EC72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Cryptography</a:t>
            </a:r>
            <a:r>
              <a:rPr spc="-95" dirty="0"/>
              <a:t> </a:t>
            </a:r>
            <a:r>
              <a:rPr spc="-5" dirty="0"/>
              <a:t>Basic</a:t>
            </a:r>
          </a:p>
        </p:txBody>
      </p:sp>
      <p:sp>
        <p:nvSpPr>
          <p:cNvPr id="5" name="object 5"/>
          <p:cNvSpPr/>
          <p:nvPr/>
        </p:nvSpPr>
        <p:spPr>
          <a:xfrm>
            <a:off x="1066800" y="2057400"/>
            <a:ext cx="129539" cy="908050"/>
          </a:xfrm>
          <a:custGeom>
            <a:avLst/>
            <a:gdLst/>
            <a:ahLst/>
            <a:cxnLst/>
            <a:rect l="l" t="t" r="r" b="b"/>
            <a:pathLst>
              <a:path w="129540" h="908050">
                <a:moveTo>
                  <a:pt x="129540" y="908050"/>
                </a:moveTo>
                <a:lnTo>
                  <a:pt x="0" y="0"/>
                </a:lnTo>
              </a:path>
            </a:pathLst>
          </a:custGeom>
          <a:ln w="57146">
            <a:solidFill>
              <a:srgbClr val="EFA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09980" y="2941320"/>
            <a:ext cx="170180" cy="182880"/>
          </a:xfrm>
          <a:custGeom>
            <a:avLst/>
            <a:gdLst/>
            <a:ahLst/>
            <a:cxnLst/>
            <a:rect l="l" t="t" r="r" b="b"/>
            <a:pathLst>
              <a:path w="170180" h="182880">
                <a:moveTo>
                  <a:pt x="170179" y="0"/>
                </a:moveTo>
                <a:lnTo>
                  <a:pt x="0" y="24129"/>
                </a:lnTo>
                <a:lnTo>
                  <a:pt x="109219" y="182879"/>
                </a:lnTo>
                <a:lnTo>
                  <a:pt x="170179" y="0"/>
                </a:lnTo>
                <a:close/>
              </a:path>
            </a:pathLst>
          </a:custGeom>
          <a:solidFill>
            <a:srgbClr val="EFA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3400" y="1447800"/>
            <a:ext cx="1143000" cy="609600"/>
          </a:xfrm>
          <a:prstGeom prst="rect">
            <a:avLst/>
          </a:prstGeom>
          <a:ln w="12579">
            <a:solidFill>
              <a:srgbClr val="FF6600"/>
            </a:solidFill>
          </a:ln>
        </p:spPr>
        <p:txBody>
          <a:bodyPr vert="horz" wrap="square" lIns="0" tIns="176530" rIns="0" bIns="0" rtlCol="0">
            <a:spAutoFit/>
          </a:bodyPr>
          <a:lstStyle/>
          <a:p>
            <a:pPr marL="93980">
              <a:lnSpc>
                <a:spcPct val="100000"/>
              </a:lnSpc>
              <a:spcBef>
                <a:spcPts val="1390"/>
              </a:spcBef>
            </a:pP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Plain</a:t>
            </a:r>
            <a:r>
              <a:rPr sz="1600" b="1" spc="-7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b="1" spc="-40" dirty="0">
                <a:solidFill>
                  <a:srgbClr val="333333"/>
                </a:solidFill>
                <a:latin typeface="Arial"/>
                <a:cs typeface="Arial"/>
              </a:rPr>
              <a:t>Text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9940" y="3185160"/>
            <a:ext cx="803910" cy="1596390"/>
          </a:xfrm>
          <a:prstGeom prst="rect">
            <a:avLst/>
          </a:prstGeom>
          <a:ln w="4941">
            <a:solidFill>
              <a:srgbClr val="00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2300">
              <a:latin typeface="Times New Roman"/>
              <a:cs typeface="Times New Roman"/>
            </a:endParaRPr>
          </a:p>
          <a:p>
            <a:pPr marL="128270" marR="118745" algn="just">
              <a:lnSpc>
                <a:spcPct val="99300"/>
              </a:lnSpc>
            </a:pPr>
            <a:r>
              <a:rPr sz="1900" b="1" spc="-180" dirty="0">
                <a:latin typeface="Arial"/>
                <a:cs typeface="Arial"/>
              </a:rPr>
              <a:t>t</a:t>
            </a:r>
            <a:r>
              <a:rPr sz="1900" b="1" spc="-215" dirty="0">
                <a:latin typeface="Arial"/>
                <a:cs typeface="Arial"/>
              </a:rPr>
              <a:t>r</a:t>
            </a:r>
            <a:r>
              <a:rPr sz="1900" b="1" spc="-360" dirty="0">
                <a:latin typeface="Arial"/>
                <a:cs typeface="Arial"/>
              </a:rPr>
              <a:t>y</a:t>
            </a:r>
            <a:r>
              <a:rPr sz="1900" b="1" spc="-260" dirty="0">
                <a:latin typeface="Arial"/>
                <a:cs typeface="Arial"/>
              </a:rPr>
              <a:t>to</a:t>
            </a:r>
            <a:r>
              <a:rPr sz="1900" b="1" spc="-200" dirty="0">
                <a:latin typeface="Arial"/>
                <a:cs typeface="Arial"/>
              </a:rPr>
              <a:t>r</a:t>
            </a:r>
            <a:r>
              <a:rPr sz="1900" b="1" spc="-195" dirty="0">
                <a:latin typeface="Arial"/>
                <a:cs typeface="Arial"/>
              </a:rPr>
              <a:t>e  </a:t>
            </a:r>
            <a:r>
              <a:rPr sz="1900" b="1" spc="-265" dirty="0">
                <a:latin typeface="Arial"/>
                <a:cs typeface="Arial"/>
              </a:rPr>
              <a:t>adthis  </a:t>
            </a:r>
            <a:r>
              <a:rPr sz="1900" b="1" spc="-459" dirty="0">
                <a:latin typeface="Arial"/>
                <a:cs typeface="Arial"/>
              </a:rPr>
              <a:t>m</a:t>
            </a:r>
            <a:r>
              <a:rPr sz="1900" b="1" spc="-300" dirty="0">
                <a:latin typeface="Arial"/>
                <a:cs typeface="Arial"/>
              </a:rPr>
              <a:t>ess</a:t>
            </a:r>
            <a:r>
              <a:rPr sz="1900" b="1" spc="-295" dirty="0">
                <a:latin typeface="Arial"/>
                <a:cs typeface="Arial"/>
              </a:rPr>
              <a:t>a</a:t>
            </a:r>
            <a:endParaRPr sz="19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07160" y="3249929"/>
            <a:ext cx="166370" cy="172720"/>
          </a:xfrm>
          <a:custGeom>
            <a:avLst/>
            <a:gdLst/>
            <a:ahLst/>
            <a:cxnLst/>
            <a:rect l="l" t="t" r="r" b="b"/>
            <a:pathLst>
              <a:path w="166369" h="172720">
                <a:moveTo>
                  <a:pt x="0" y="172720"/>
                </a:moveTo>
                <a:lnTo>
                  <a:pt x="166370" y="172720"/>
                </a:lnTo>
                <a:lnTo>
                  <a:pt x="166370" y="0"/>
                </a:lnTo>
                <a:lnTo>
                  <a:pt x="0" y="0"/>
                </a:lnTo>
                <a:lnTo>
                  <a:pt x="0" y="17272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07160" y="3249929"/>
            <a:ext cx="166370" cy="172720"/>
          </a:xfrm>
          <a:custGeom>
            <a:avLst/>
            <a:gdLst/>
            <a:ahLst/>
            <a:cxnLst/>
            <a:rect l="l" t="t" r="r" b="b"/>
            <a:pathLst>
              <a:path w="166369" h="172720">
                <a:moveTo>
                  <a:pt x="0" y="172720"/>
                </a:moveTo>
                <a:lnTo>
                  <a:pt x="166370" y="172720"/>
                </a:lnTo>
                <a:lnTo>
                  <a:pt x="166370" y="0"/>
                </a:lnTo>
                <a:lnTo>
                  <a:pt x="0" y="0"/>
                </a:lnTo>
                <a:lnTo>
                  <a:pt x="0" y="172720"/>
                </a:lnTo>
                <a:close/>
              </a:path>
            </a:pathLst>
          </a:custGeom>
          <a:ln w="4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52500" y="4443729"/>
            <a:ext cx="537210" cy="172720"/>
          </a:xfrm>
          <a:custGeom>
            <a:avLst/>
            <a:gdLst/>
            <a:ahLst/>
            <a:cxnLst/>
            <a:rect l="l" t="t" r="r" b="b"/>
            <a:pathLst>
              <a:path w="537210" h="172720">
                <a:moveTo>
                  <a:pt x="0" y="172720"/>
                </a:moveTo>
                <a:lnTo>
                  <a:pt x="537210" y="172720"/>
                </a:lnTo>
                <a:lnTo>
                  <a:pt x="537210" y="0"/>
                </a:lnTo>
                <a:lnTo>
                  <a:pt x="0" y="0"/>
                </a:lnTo>
                <a:lnTo>
                  <a:pt x="0" y="17272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52500" y="4443729"/>
            <a:ext cx="537210" cy="172720"/>
          </a:xfrm>
          <a:custGeom>
            <a:avLst/>
            <a:gdLst/>
            <a:ahLst/>
            <a:cxnLst/>
            <a:rect l="l" t="t" r="r" b="b"/>
            <a:pathLst>
              <a:path w="537210" h="172720">
                <a:moveTo>
                  <a:pt x="0" y="172720"/>
                </a:moveTo>
                <a:lnTo>
                  <a:pt x="537210" y="172720"/>
                </a:lnTo>
                <a:lnTo>
                  <a:pt x="537210" y="0"/>
                </a:lnTo>
                <a:lnTo>
                  <a:pt x="0" y="0"/>
                </a:lnTo>
                <a:lnTo>
                  <a:pt x="0" y="172720"/>
                </a:lnTo>
                <a:close/>
              </a:path>
            </a:pathLst>
          </a:custGeom>
          <a:ln w="4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DBE624A3-398A-42BC-B080-7402F3245001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Cryptography</a:t>
            </a:r>
            <a:r>
              <a:rPr spc="-95" dirty="0"/>
              <a:t> </a:t>
            </a:r>
            <a:r>
              <a:rPr spc="-5" dirty="0"/>
              <a:t>Basic</a:t>
            </a:r>
          </a:p>
        </p:txBody>
      </p:sp>
      <p:sp>
        <p:nvSpPr>
          <p:cNvPr id="5" name="object 5"/>
          <p:cNvSpPr/>
          <p:nvPr/>
        </p:nvSpPr>
        <p:spPr>
          <a:xfrm>
            <a:off x="1700529" y="4000500"/>
            <a:ext cx="2321560" cy="811530"/>
          </a:xfrm>
          <a:custGeom>
            <a:avLst/>
            <a:gdLst/>
            <a:ahLst/>
            <a:cxnLst/>
            <a:rect l="l" t="t" r="r" b="b"/>
            <a:pathLst>
              <a:path w="2321560" h="811529">
                <a:moveTo>
                  <a:pt x="1741170" y="0"/>
                </a:moveTo>
                <a:lnTo>
                  <a:pt x="1741170" y="203200"/>
                </a:lnTo>
                <a:lnTo>
                  <a:pt x="0" y="203200"/>
                </a:lnTo>
                <a:lnTo>
                  <a:pt x="0" y="608330"/>
                </a:lnTo>
                <a:lnTo>
                  <a:pt x="1741170" y="608330"/>
                </a:lnTo>
                <a:lnTo>
                  <a:pt x="1741170" y="811530"/>
                </a:lnTo>
                <a:lnTo>
                  <a:pt x="2321560" y="405130"/>
                </a:lnTo>
                <a:lnTo>
                  <a:pt x="174117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00529" y="4000500"/>
            <a:ext cx="2321560" cy="811530"/>
          </a:xfrm>
          <a:custGeom>
            <a:avLst/>
            <a:gdLst/>
            <a:ahLst/>
            <a:cxnLst/>
            <a:rect l="l" t="t" r="r" b="b"/>
            <a:pathLst>
              <a:path w="2321560" h="811529">
                <a:moveTo>
                  <a:pt x="0" y="203200"/>
                </a:moveTo>
                <a:lnTo>
                  <a:pt x="1741170" y="203200"/>
                </a:lnTo>
                <a:lnTo>
                  <a:pt x="1741170" y="0"/>
                </a:lnTo>
                <a:lnTo>
                  <a:pt x="2321560" y="405130"/>
                </a:lnTo>
                <a:lnTo>
                  <a:pt x="1741170" y="811530"/>
                </a:lnTo>
                <a:lnTo>
                  <a:pt x="1741170" y="608330"/>
                </a:lnTo>
                <a:lnTo>
                  <a:pt x="0" y="608330"/>
                </a:lnTo>
                <a:lnTo>
                  <a:pt x="0" y="203200"/>
                </a:lnTo>
                <a:close/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82520" y="4283709"/>
            <a:ext cx="66675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333333"/>
                </a:solidFill>
                <a:latin typeface="Arial"/>
                <a:cs typeface="Arial"/>
              </a:rPr>
              <a:t>Cipher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9940" y="3172460"/>
            <a:ext cx="803910" cy="1596390"/>
          </a:xfrm>
          <a:prstGeom prst="rect">
            <a:avLst/>
          </a:prstGeom>
          <a:ln w="4941">
            <a:solidFill>
              <a:srgbClr val="00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2300">
              <a:latin typeface="Times New Roman"/>
              <a:cs typeface="Times New Roman"/>
            </a:endParaRPr>
          </a:p>
          <a:p>
            <a:pPr marL="128270" marR="118745" algn="just">
              <a:lnSpc>
                <a:spcPct val="99300"/>
              </a:lnSpc>
            </a:pPr>
            <a:r>
              <a:rPr sz="1900" b="1" spc="-180" dirty="0">
                <a:latin typeface="Arial"/>
                <a:cs typeface="Arial"/>
              </a:rPr>
              <a:t>t</a:t>
            </a:r>
            <a:r>
              <a:rPr sz="1900" b="1" spc="-215" dirty="0">
                <a:latin typeface="Arial"/>
                <a:cs typeface="Arial"/>
              </a:rPr>
              <a:t>r</a:t>
            </a:r>
            <a:r>
              <a:rPr sz="1900" b="1" spc="-360" dirty="0">
                <a:latin typeface="Arial"/>
                <a:cs typeface="Arial"/>
              </a:rPr>
              <a:t>y</a:t>
            </a:r>
            <a:r>
              <a:rPr sz="1900" b="1" spc="-260" dirty="0">
                <a:latin typeface="Arial"/>
                <a:cs typeface="Arial"/>
              </a:rPr>
              <a:t>to</a:t>
            </a:r>
            <a:r>
              <a:rPr sz="1900" b="1" spc="-200" dirty="0">
                <a:latin typeface="Arial"/>
                <a:cs typeface="Arial"/>
              </a:rPr>
              <a:t>r</a:t>
            </a:r>
            <a:r>
              <a:rPr sz="1900" b="1" spc="-195" dirty="0">
                <a:latin typeface="Arial"/>
                <a:cs typeface="Arial"/>
              </a:rPr>
              <a:t>e  </a:t>
            </a:r>
            <a:r>
              <a:rPr sz="1900" b="1" spc="-265" dirty="0">
                <a:latin typeface="Arial"/>
                <a:cs typeface="Arial"/>
              </a:rPr>
              <a:t>adthis  </a:t>
            </a:r>
            <a:r>
              <a:rPr sz="1900" b="1" spc="-459" dirty="0">
                <a:latin typeface="Arial"/>
                <a:cs typeface="Arial"/>
              </a:rPr>
              <a:t>m</a:t>
            </a:r>
            <a:r>
              <a:rPr sz="1900" b="1" spc="-300" dirty="0">
                <a:latin typeface="Arial"/>
                <a:cs typeface="Arial"/>
              </a:rPr>
              <a:t>ess</a:t>
            </a:r>
            <a:r>
              <a:rPr sz="1900" b="1" spc="-295" dirty="0">
                <a:latin typeface="Arial"/>
                <a:cs typeface="Arial"/>
              </a:rPr>
              <a:t>a</a:t>
            </a:r>
            <a:endParaRPr sz="19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07160" y="3237229"/>
            <a:ext cx="166370" cy="172720"/>
          </a:xfrm>
          <a:custGeom>
            <a:avLst/>
            <a:gdLst/>
            <a:ahLst/>
            <a:cxnLst/>
            <a:rect l="l" t="t" r="r" b="b"/>
            <a:pathLst>
              <a:path w="166369" h="172720">
                <a:moveTo>
                  <a:pt x="0" y="172720"/>
                </a:moveTo>
                <a:lnTo>
                  <a:pt x="166370" y="172720"/>
                </a:lnTo>
                <a:lnTo>
                  <a:pt x="166370" y="0"/>
                </a:lnTo>
                <a:lnTo>
                  <a:pt x="0" y="0"/>
                </a:lnTo>
                <a:lnTo>
                  <a:pt x="0" y="17272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07160" y="3237229"/>
            <a:ext cx="166370" cy="172720"/>
          </a:xfrm>
          <a:custGeom>
            <a:avLst/>
            <a:gdLst/>
            <a:ahLst/>
            <a:cxnLst/>
            <a:rect l="l" t="t" r="r" b="b"/>
            <a:pathLst>
              <a:path w="166369" h="172720">
                <a:moveTo>
                  <a:pt x="0" y="172720"/>
                </a:moveTo>
                <a:lnTo>
                  <a:pt x="166370" y="172720"/>
                </a:lnTo>
                <a:lnTo>
                  <a:pt x="166370" y="0"/>
                </a:lnTo>
                <a:lnTo>
                  <a:pt x="0" y="0"/>
                </a:lnTo>
                <a:lnTo>
                  <a:pt x="0" y="172720"/>
                </a:lnTo>
                <a:close/>
              </a:path>
            </a:pathLst>
          </a:custGeom>
          <a:ln w="4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52500" y="4431029"/>
            <a:ext cx="537210" cy="172720"/>
          </a:xfrm>
          <a:custGeom>
            <a:avLst/>
            <a:gdLst/>
            <a:ahLst/>
            <a:cxnLst/>
            <a:rect l="l" t="t" r="r" b="b"/>
            <a:pathLst>
              <a:path w="537210" h="172720">
                <a:moveTo>
                  <a:pt x="0" y="172720"/>
                </a:moveTo>
                <a:lnTo>
                  <a:pt x="537210" y="172720"/>
                </a:lnTo>
                <a:lnTo>
                  <a:pt x="537210" y="0"/>
                </a:lnTo>
                <a:lnTo>
                  <a:pt x="0" y="0"/>
                </a:lnTo>
                <a:lnTo>
                  <a:pt x="0" y="17272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52500" y="4431029"/>
            <a:ext cx="537210" cy="172720"/>
          </a:xfrm>
          <a:custGeom>
            <a:avLst/>
            <a:gdLst/>
            <a:ahLst/>
            <a:cxnLst/>
            <a:rect l="l" t="t" r="r" b="b"/>
            <a:pathLst>
              <a:path w="537210" h="172720">
                <a:moveTo>
                  <a:pt x="0" y="172720"/>
                </a:moveTo>
                <a:lnTo>
                  <a:pt x="537210" y="172720"/>
                </a:lnTo>
                <a:lnTo>
                  <a:pt x="537210" y="0"/>
                </a:lnTo>
                <a:lnTo>
                  <a:pt x="0" y="0"/>
                </a:lnTo>
                <a:lnTo>
                  <a:pt x="0" y="172720"/>
                </a:lnTo>
                <a:close/>
              </a:path>
            </a:pathLst>
          </a:custGeom>
          <a:ln w="4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A073CBE0-B67C-4369-A0D7-AD41E577CCFE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Cryptography</a:t>
            </a:r>
            <a:r>
              <a:rPr spc="-95" dirty="0"/>
              <a:t> </a:t>
            </a:r>
            <a:r>
              <a:rPr spc="-5" dirty="0"/>
              <a:t>Basic</a:t>
            </a:r>
          </a:p>
        </p:txBody>
      </p:sp>
      <p:sp>
        <p:nvSpPr>
          <p:cNvPr id="5" name="object 5"/>
          <p:cNvSpPr/>
          <p:nvPr/>
        </p:nvSpPr>
        <p:spPr>
          <a:xfrm>
            <a:off x="1700529" y="4013200"/>
            <a:ext cx="2321560" cy="811530"/>
          </a:xfrm>
          <a:custGeom>
            <a:avLst/>
            <a:gdLst/>
            <a:ahLst/>
            <a:cxnLst/>
            <a:rect l="l" t="t" r="r" b="b"/>
            <a:pathLst>
              <a:path w="2321560" h="811529">
                <a:moveTo>
                  <a:pt x="1741170" y="0"/>
                </a:moveTo>
                <a:lnTo>
                  <a:pt x="1741170" y="203200"/>
                </a:lnTo>
                <a:lnTo>
                  <a:pt x="0" y="203200"/>
                </a:lnTo>
                <a:lnTo>
                  <a:pt x="0" y="608330"/>
                </a:lnTo>
                <a:lnTo>
                  <a:pt x="1741170" y="608330"/>
                </a:lnTo>
                <a:lnTo>
                  <a:pt x="1741170" y="811530"/>
                </a:lnTo>
                <a:lnTo>
                  <a:pt x="2321560" y="405130"/>
                </a:lnTo>
                <a:lnTo>
                  <a:pt x="174117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00529" y="4013200"/>
            <a:ext cx="2321560" cy="811530"/>
          </a:xfrm>
          <a:custGeom>
            <a:avLst/>
            <a:gdLst/>
            <a:ahLst/>
            <a:cxnLst/>
            <a:rect l="l" t="t" r="r" b="b"/>
            <a:pathLst>
              <a:path w="2321560" h="811529">
                <a:moveTo>
                  <a:pt x="0" y="203200"/>
                </a:moveTo>
                <a:lnTo>
                  <a:pt x="1741170" y="203200"/>
                </a:lnTo>
                <a:lnTo>
                  <a:pt x="1741170" y="0"/>
                </a:lnTo>
                <a:lnTo>
                  <a:pt x="2321560" y="405130"/>
                </a:lnTo>
                <a:lnTo>
                  <a:pt x="1741170" y="811530"/>
                </a:lnTo>
                <a:lnTo>
                  <a:pt x="1741170" y="608330"/>
                </a:lnTo>
                <a:lnTo>
                  <a:pt x="0" y="608330"/>
                </a:lnTo>
                <a:lnTo>
                  <a:pt x="0" y="203200"/>
                </a:lnTo>
                <a:close/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00529" y="401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22090" y="482472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82520" y="4296409"/>
            <a:ext cx="66675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333333"/>
                </a:solidFill>
                <a:latin typeface="Arial"/>
                <a:cs typeface="Arial"/>
              </a:rPr>
              <a:t>Cipher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65350" y="2359660"/>
            <a:ext cx="928369" cy="966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43479" y="3378200"/>
            <a:ext cx="220979" cy="635000"/>
          </a:xfrm>
          <a:custGeom>
            <a:avLst/>
            <a:gdLst/>
            <a:ahLst/>
            <a:cxnLst/>
            <a:rect l="l" t="t" r="r" b="b"/>
            <a:pathLst>
              <a:path w="220980" h="635000">
                <a:moveTo>
                  <a:pt x="220980" y="474980"/>
                </a:moveTo>
                <a:lnTo>
                  <a:pt x="0" y="474980"/>
                </a:lnTo>
                <a:lnTo>
                  <a:pt x="110489" y="635000"/>
                </a:lnTo>
                <a:lnTo>
                  <a:pt x="220980" y="474980"/>
                </a:lnTo>
                <a:close/>
              </a:path>
              <a:path w="220980" h="635000">
                <a:moveTo>
                  <a:pt x="165100" y="0"/>
                </a:moveTo>
                <a:lnTo>
                  <a:pt x="54609" y="0"/>
                </a:lnTo>
                <a:lnTo>
                  <a:pt x="54609" y="474980"/>
                </a:lnTo>
                <a:lnTo>
                  <a:pt x="165100" y="474980"/>
                </a:lnTo>
                <a:lnTo>
                  <a:pt x="165100" y="0"/>
                </a:lnTo>
                <a:close/>
              </a:path>
            </a:pathLst>
          </a:custGeom>
          <a:solidFill>
            <a:srgbClr val="EFA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43479" y="3378200"/>
            <a:ext cx="220979" cy="635000"/>
          </a:xfrm>
          <a:custGeom>
            <a:avLst/>
            <a:gdLst/>
            <a:ahLst/>
            <a:cxnLst/>
            <a:rect l="l" t="t" r="r" b="b"/>
            <a:pathLst>
              <a:path w="220980" h="635000">
                <a:moveTo>
                  <a:pt x="0" y="474980"/>
                </a:moveTo>
                <a:lnTo>
                  <a:pt x="54609" y="474980"/>
                </a:lnTo>
                <a:lnTo>
                  <a:pt x="54609" y="0"/>
                </a:lnTo>
                <a:lnTo>
                  <a:pt x="165100" y="0"/>
                </a:lnTo>
                <a:lnTo>
                  <a:pt x="165100" y="474980"/>
                </a:lnTo>
                <a:lnTo>
                  <a:pt x="220980" y="474980"/>
                </a:lnTo>
                <a:lnTo>
                  <a:pt x="110489" y="635000"/>
                </a:lnTo>
                <a:lnTo>
                  <a:pt x="0" y="474980"/>
                </a:lnTo>
                <a:close/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43479" y="3378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64460" y="401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6800" y="2057400"/>
            <a:ext cx="998219" cy="466090"/>
          </a:xfrm>
          <a:custGeom>
            <a:avLst/>
            <a:gdLst/>
            <a:ahLst/>
            <a:cxnLst/>
            <a:rect l="l" t="t" r="r" b="b"/>
            <a:pathLst>
              <a:path w="998219" h="466089">
                <a:moveTo>
                  <a:pt x="998219" y="466089"/>
                </a:moveTo>
                <a:lnTo>
                  <a:pt x="0" y="0"/>
                </a:lnTo>
              </a:path>
            </a:pathLst>
          </a:custGeom>
          <a:ln w="57146">
            <a:solidFill>
              <a:srgbClr val="EFA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18029" y="2439670"/>
            <a:ext cx="191770" cy="156210"/>
          </a:xfrm>
          <a:custGeom>
            <a:avLst/>
            <a:gdLst/>
            <a:ahLst/>
            <a:cxnLst/>
            <a:rect l="l" t="t" r="r" b="b"/>
            <a:pathLst>
              <a:path w="191769" h="156210">
                <a:moveTo>
                  <a:pt x="72389" y="0"/>
                </a:moveTo>
                <a:lnTo>
                  <a:pt x="0" y="156209"/>
                </a:lnTo>
                <a:lnTo>
                  <a:pt x="191769" y="151129"/>
                </a:lnTo>
                <a:lnTo>
                  <a:pt x="72389" y="0"/>
                </a:lnTo>
                <a:close/>
              </a:path>
            </a:pathLst>
          </a:custGeom>
          <a:solidFill>
            <a:srgbClr val="EFA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3400" y="1447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76400" y="2057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33400" y="1447800"/>
            <a:ext cx="1143000" cy="609600"/>
          </a:xfrm>
          <a:prstGeom prst="rect">
            <a:avLst/>
          </a:prstGeom>
          <a:ln w="12579">
            <a:solidFill>
              <a:srgbClr val="FF6600"/>
            </a:solidFill>
          </a:ln>
        </p:spPr>
        <p:txBody>
          <a:bodyPr vert="horz" wrap="square" lIns="0" tIns="17653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390"/>
              </a:spcBef>
            </a:pP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Key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9940" y="3185160"/>
            <a:ext cx="803910" cy="1596390"/>
          </a:xfrm>
          <a:prstGeom prst="rect">
            <a:avLst/>
          </a:prstGeom>
          <a:ln w="4941">
            <a:solidFill>
              <a:srgbClr val="00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2300">
              <a:latin typeface="Times New Roman"/>
              <a:cs typeface="Times New Roman"/>
            </a:endParaRPr>
          </a:p>
          <a:p>
            <a:pPr marL="128270" marR="118745" algn="just">
              <a:lnSpc>
                <a:spcPct val="99300"/>
              </a:lnSpc>
            </a:pPr>
            <a:r>
              <a:rPr sz="1900" b="1" spc="-180" dirty="0">
                <a:latin typeface="Arial"/>
                <a:cs typeface="Arial"/>
              </a:rPr>
              <a:t>t</a:t>
            </a:r>
            <a:r>
              <a:rPr sz="1900" b="1" spc="-215" dirty="0">
                <a:latin typeface="Arial"/>
                <a:cs typeface="Arial"/>
              </a:rPr>
              <a:t>r</a:t>
            </a:r>
            <a:r>
              <a:rPr sz="1900" b="1" spc="-360" dirty="0">
                <a:latin typeface="Arial"/>
                <a:cs typeface="Arial"/>
              </a:rPr>
              <a:t>y</a:t>
            </a:r>
            <a:r>
              <a:rPr sz="1900" b="1" spc="-260" dirty="0">
                <a:latin typeface="Arial"/>
                <a:cs typeface="Arial"/>
              </a:rPr>
              <a:t>to</a:t>
            </a:r>
            <a:r>
              <a:rPr sz="1900" b="1" spc="-200" dirty="0">
                <a:latin typeface="Arial"/>
                <a:cs typeface="Arial"/>
              </a:rPr>
              <a:t>r</a:t>
            </a:r>
            <a:r>
              <a:rPr sz="1900" b="1" spc="-195" dirty="0">
                <a:latin typeface="Arial"/>
                <a:cs typeface="Arial"/>
              </a:rPr>
              <a:t>e  </a:t>
            </a:r>
            <a:r>
              <a:rPr sz="1900" b="1" spc="-265" dirty="0">
                <a:latin typeface="Arial"/>
                <a:cs typeface="Arial"/>
              </a:rPr>
              <a:t>adthis  </a:t>
            </a:r>
            <a:r>
              <a:rPr sz="1900" b="1" spc="-459" dirty="0">
                <a:latin typeface="Arial"/>
                <a:cs typeface="Arial"/>
              </a:rPr>
              <a:t>m</a:t>
            </a:r>
            <a:r>
              <a:rPr sz="1900" b="1" spc="-300" dirty="0">
                <a:latin typeface="Arial"/>
                <a:cs typeface="Arial"/>
              </a:rPr>
              <a:t>ess</a:t>
            </a:r>
            <a:r>
              <a:rPr sz="1900" b="1" spc="-295" dirty="0">
                <a:latin typeface="Arial"/>
                <a:cs typeface="Arial"/>
              </a:rPr>
              <a:t>a</a:t>
            </a:r>
            <a:endParaRPr sz="19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407160" y="3249929"/>
            <a:ext cx="166370" cy="172720"/>
          </a:xfrm>
          <a:custGeom>
            <a:avLst/>
            <a:gdLst/>
            <a:ahLst/>
            <a:cxnLst/>
            <a:rect l="l" t="t" r="r" b="b"/>
            <a:pathLst>
              <a:path w="166369" h="172720">
                <a:moveTo>
                  <a:pt x="0" y="172720"/>
                </a:moveTo>
                <a:lnTo>
                  <a:pt x="166370" y="172720"/>
                </a:lnTo>
                <a:lnTo>
                  <a:pt x="166370" y="0"/>
                </a:lnTo>
                <a:lnTo>
                  <a:pt x="0" y="0"/>
                </a:lnTo>
                <a:lnTo>
                  <a:pt x="0" y="17272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07160" y="3249929"/>
            <a:ext cx="166370" cy="172720"/>
          </a:xfrm>
          <a:custGeom>
            <a:avLst/>
            <a:gdLst/>
            <a:ahLst/>
            <a:cxnLst/>
            <a:rect l="l" t="t" r="r" b="b"/>
            <a:pathLst>
              <a:path w="166369" h="172720">
                <a:moveTo>
                  <a:pt x="0" y="172720"/>
                </a:moveTo>
                <a:lnTo>
                  <a:pt x="166370" y="172720"/>
                </a:lnTo>
                <a:lnTo>
                  <a:pt x="166370" y="0"/>
                </a:lnTo>
                <a:lnTo>
                  <a:pt x="0" y="0"/>
                </a:lnTo>
                <a:lnTo>
                  <a:pt x="0" y="172720"/>
                </a:lnTo>
                <a:close/>
              </a:path>
            </a:pathLst>
          </a:custGeom>
          <a:ln w="4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2500" y="4443729"/>
            <a:ext cx="537210" cy="172720"/>
          </a:xfrm>
          <a:custGeom>
            <a:avLst/>
            <a:gdLst/>
            <a:ahLst/>
            <a:cxnLst/>
            <a:rect l="l" t="t" r="r" b="b"/>
            <a:pathLst>
              <a:path w="537210" h="172720">
                <a:moveTo>
                  <a:pt x="0" y="172720"/>
                </a:moveTo>
                <a:lnTo>
                  <a:pt x="537210" y="172720"/>
                </a:lnTo>
                <a:lnTo>
                  <a:pt x="537210" y="0"/>
                </a:lnTo>
                <a:lnTo>
                  <a:pt x="0" y="0"/>
                </a:lnTo>
                <a:lnTo>
                  <a:pt x="0" y="17272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2500" y="4443729"/>
            <a:ext cx="537210" cy="172720"/>
          </a:xfrm>
          <a:custGeom>
            <a:avLst/>
            <a:gdLst/>
            <a:ahLst/>
            <a:cxnLst/>
            <a:rect l="l" t="t" r="r" b="b"/>
            <a:pathLst>
              <a:path w="537210" h="172720">
                <a:moveTo>
                  <a:pt x="0" y="172720"/>
                </a:moveTo>
                <a:lnTo>
                  <a:pt x="537210" y="172720"/>
                </a:lnTo>
                <a:lnTo>
                  <a:pt x="537210" y="0"/>
                </a:lnTo>
                <a:lnTo>
                  <a:pt x="0" y="0"/>
                </a:lnTo>
                <a:lnTo>
                  <a:pt x="0" y="172720"/>
                </a:lnTo>
                <a:close/>
              </a:path>
            </a:pathLst>
          </a:custGeom>
          <a:ln w="4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4BA7A4BD-B5E4-4685-8F2D-14DF10A9C019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Cryptography</a:t>
            </a:r>
            <a:r>
              <a:rPr spc="-95" dirty="0"/>
              <a:t> </a:t>
            </a:r>
            <a:r>
              <a:rPr spc="-5" dirty="0"/>
              <a:t>Basic</a:t>
            </a:r>
          </a:p>
        </p:txBody>
      </p:sp>
      <p:sp>
        <p:nvSpPr>
          <p:cNvPr id="5" name="object 5"/>
          <p:cNvSpPr/>
          <p:nvPr/>
        </p:nvSpPr>
        <p:spPr>
          <a:xfrm>
            <a:off x="1700529" y="4013200"/>
            <a:ext cx="2321560" cy="811530"/>
          </a:xfrm>
          <a:custGeom>
            <a:avLst/>
            <a:gdLst/>
            <a:ahLst/>
            <a:cxnLst/>
            <a:rect l="l" t="t" r="r" b="b"/>
            <a:pathLst>
              <a:path w="2321560" h="811529">
                <a:moveTo>
                  <a:pt x="1741170" y="0"/>
                </a:moveTo>
                <a:lnTo>
                  <a:pt x="1741170" y="203200"/>
                </a:lnTo>
                <a:lnTo>
                  <a:pt x="0" y="203200"/>
                </a:lnTo>
                <a:lnTo>
                  <a:pt x="0" y="608330"/>
                </a:lnTo>
                <a:lnTo>
                  <a:pt x="1741170" y="608330"/>
                </a:lnTo>
                <a:lnTo>
                  <a:pt x="1741170" y="811530"/>
                </a:lnTo>
                <a:lnTo>
                  <a:pt x="2321560" y="405130"/>
                </a:lnTo>
                <a:lnTo>
                  <a:pt x="174117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00529" y="4013200"/>
            <a:ext cx="2321560" cy="811530"/>
          </a:xfrm>
          <a:custGeom>
            <a:avLst/>
            <a:gdLst/>
            <a:ahLst/>
            <a:cxnLst/>
            <a:rect l="l" t="t" r="r" b="b"/>
            <a:pathLst>
              <a:path w="2321560" h="811529">
                <a:moveTo>
                  <a:pt x="0" y="203200"/>
                </a:moveTo>
                <a:lnTo>
                  <a:pt x="1741170" y="203200"/>
                </a:lnTo>
                <a:lnTo>
                  <a:pt x="1741170" y="0"/>
                </a:lnTo>
                <a:lnTo>
                  <a:pt x="2321560" y="405130"/>
                </a:lnTo>
                <a:lnTo>
                  <a:pt x="1741170" y="811530"/>
                </a:lnTo>
                <a:lnTo>
                  <a:pt x="1741170" y="608330"/>
                </a:lnTo>
                <a:lnTo>
                  <a:pt x="0" y="608330"/>
                </a:lnTo>
                <a:lnTo>
                  <a:pt x="0" y="203200"/>
                </a:lnTo>
                <a:close/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00529" y="401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22090" y="482472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82520" y="4296409"/>
            <a:ext cx="66675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333333"/>
                </a:solidFill>
                <a:latin typeface="Arial"/>
                <a:cs typeface="Arial"/>
              </a:rPr>
              <a:t>Cipher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65350" y="2359660"/>
            <a:ext cx="928369" cy="966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43479" y="3378200"/>
            <a:ext cx="220979" cy="635000"/>
          </a:xfrm>
          <a:custGeom>
            <a:avLst/>
            <a:gdLst/>
            <a:ahLst/>
            <a:cxnLst/>
            <a:rect l="l" t="t" r="r" b="b"/>
            <a:pathLst>
              <a:path w="220980" h="635000">
                <a:moveTo>
                  <a:pt x="220980" y="474980"/>
                </a:moveTo>
                <a:lnTo>
                  <a:pt x="0" y="474980"/>
                </a:lnTo>
                <a:lnTo>
                  <a:pt x="110489" y="635000"/>
                </a:lnTo>
                <a:lnTo>
                  <a:pt x="220980" y="474980"/>
                </a:lnTo>
                <a:close/>
              </a:path>
              <a:path w="220980" h="635000">
                <a:moveTo>
                  <a:pt x="165100" y="0"/>
                </a:moveTo>
                <a:lnTo>
                  <a:pt x="54609" y="0"/>
                </a:lnTo>
                <a:lnTo>
                  <a:pt x="54609" y="474980"/>
                </a:lnTo>
                <a:lnTo>
                  <a:pt x="165100" y="474980"/>
                </a:lnTo>
                <a:lnTo>
                  <a:pt x="165100" y="0"/>
                </a:lnTo>
                <a:close/>
              </a:path>
            </a:pathLst>
          </a:custGeom>
          <a:solidFill>
            <a:srgbClr val="EFA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43479" y="3378200"/>
            <a:ext cx="220979" cy="635000"/>
          </a:xfrm>
          <a:custGeom>
            <a:avLst/>
            <a:gdLst/>
            <a:ahLst/>
            <a:cxnLst/>
            <a:rect l="l" t="t" r="r" b="b"/>
            <a:pathLst>
              <a:path w="220980" h="635000">
                <a:moveTo>
                  <a:pt x="0" y="474980"/>
                </a:moveTo>
                <a:lnTo>
                  <a:pt x="54609" y="474980"/>
                </a:lnTo>
                <a:lnTo>
                  <a:pt x="54609" y="0"/>
                </a:lnTo>
                <a:lnTo>
                  <a:pt x="165100" y="0"/>
                </a:lnTo>
                <a:lnTo>
                  <a:pt x="165100" y="474980"/>
                </a:lnTo>
                <a:lnTo>
                  <a:pt x="220980" y="474980"/>
                </a:lnTo>
                <a:lnTo>
                  <a:pt x="110489" y="635000"/>
                </a:lnTo>
                <a:lnTo>
                  <a:pt x="0" y="474980"/>
                </a:lnTo>
                <a:close/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43479" y="3378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64460" y="401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6800" y="2057400"/>
            <a:ext cx="998219" cy="466090"/>
          </a:xfrm>
          <a:custGeom>
            <a:avLst/>
            <a:gdLst/>
            <a:ahLst/>
            <a:cxnLst/>
            <a:rect l="l" t="t" r="r" b="b"/>
            <a:pathLst>
              <a:path w="998219" h="466089">
                <a:moveTo>
                  <a:pt x="998219" y="466089"/>
                </a:moveTo>
                <a:lnTo>
                  <a:pt x="0" y="0"/>
                </a:lnTo>
              </a:path>
            </a:pathLst>
          </a:custGeom>
          <a:ln w="57146">
            <a:solidFill>
              <a:srgbClr val="EFA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18029" y="2439670"/>
            <a:ext cx="191770" cy="156210"/>
          </a:xfrm>
          <a:custGeom>
            <a:avLst/>
            <a:gdLst/>
            <a:ahLst/>
            <a:cxnLst/>
            <a:rect l="l" t="t" r="r" b="b"/>
            <a:pathLst>
              <a:path w="191769" h="156210">
                <a:moveTo>
                  <a:pt x="72389" y="0"/>
                </a:moveTo>
                <a:lnTo>
                  <a:pt x="0" y="156209"/>
                </a:lnTo>
                <a:lnTo>
                  <a:pt x="191769" y="151129"/>
                </a:lnTo>
                <a:lnTo>
                  <a:pt x="72389" y="0"/>
                </a:lnTo>
                <a:close/>
              </a:path>
            </a:pathLst>
          </a:custGeom>
          <a:solidFill>
            <a:srgbClr val="EFA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3400" y="1447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76400" y="20574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33400" y="1447800"/>
            <a:ext cx="1143000" cy="609600"/>
          </a:xfrm>
          <a:prstGeom prst="rect">
            <a:avLst/>
          </a:prstGeom>
          <a:ln w="12579">
            <a:solidFill>
              <a:srgbClr val="FF6600"/>
            </a:solidFill>
          </a:ln>
        </p:spPr>
        <p:txBody>
          <a:bodyPr vert="horz" wrap="square" lIns="0" tIns="17653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390"/>
              </a:spcBef>
            </a:pP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Key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913629" y="1981200"/>
            <a:ext cx="953769" cy="953769"/>
          </a:xfrm>
          <a:custGeom>
            <a:avLst/>
            <a:gdLst/>
            <a:ahLst/>
            <a:cxnLst/>
            <a:rect l="l" t="t" r="r" b="b"/>
            <a:pathLst>
              <a:path w="953770" h="953769">
                <a:moveTo>
                  <a:pt x="0" y="953770"/>
                </a:moveTo>
                <a:lnTo>
                  <a:pt x="953770" y="0"/>
                </a:lnTo>
              </a:path>
            </a:pathLst>
          </a:custGeom>
          <a:ln w="57146">
            <a:solidFill>
              <a:srgbClr val="EFA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800600" y="2865120"/>
            <a:ext cx="181610" cy="182880"/>
          </a:xfrm>
          <a:custGeom>
            <a:avLst/>
            <a:gdLst/>
            <a:ahLst/>
            <a:cxnLst/>
            <a:rect l="l" t="t" r="r" b="b"/>
            <a:pathLst>
              <a:path w="181610" h="182880">
                <a:moveTo>
                  <a:pt x="60960" y="0"/>
                </a:moveTo>
                <a:lnTo>
                  <a:pt x="0" y="182879"/>
                </a:lnTo>
                <a:lnTo>
                  <a:pt x="181610" y="121919"/>
                </a:lnTo>
                <a:lnTo>
                  <a:pt x="60960" y="0"/>
                </a:lnTo>
                <a:close/>
              </a:path>
            </a:pathLst>
          </a:custGeom>
          <a:solidFill>
            <a:srgbClr val="EFA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34000" y="1371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781800" y="1981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334000" y="1371600"/>
            <a:ext cx="1447800" cy="609600"/>
          </a:xfrm>
          <a:prstGeom prst="rect">
            <a:avLst/>
          </a:prstGeom>
          <a:ln w="12579">
            <a:solidFill>
              <a:srgbClr val="FF6600"/>
            </a:solidFill>
          </a:ln>
        </p:spPr>
        <p:txBody>
          <a:bodyPr vert="horz" wrap="square" lIns="0" tIns="176530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1390"/>
              </a:spcBef>
            </a:pP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Ciphered</a:t>
            </a:r>
            <a:r>
              <a:rPr sz="1600" b="1" spc="-9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b="1" spc="-40" dirty="0">
                <a:solidFill>
                  <a:srgbClr val="333333"/>
                </a:solidFill>
                <a:latin typeface="Arial"/>
                <a:cs typeface="Arial"/>
              </a:rPr>
              <a:t>Text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140200" y="3159760"/>
            <a:ext cx="732790" cy="1449070"/>
          </a:xfrm>
          <a:prstGeom prst="rect">
            <a:avLst/>
          </a:prstGeom>
          <a:ln w="4504">
            <a:solidFill>
              <a:srgbClr val="000000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100330">
              <a:lnSpc>
                <a:spcPct val="100000"/>
              </a:lnSpc>
              <a:spcBef>
                <a:spcPts val="390"/>
              </a:spcBef>
            </a:pPr>
            <a:r>
              <a:rPr sz="1700" b="1" spc="-254" dirty="0">
                <a:latin typeface="Arial"/>
                <a:cs typeface="Arial"/>
              </a:rPr>
              <a:t>101101</a:t>
            </a:r>
            <a:endParaRPr sz="1700">
              <a:latin typeface="Arial"/>
              <a:cs typeface="Arial"/>
            </a:endParaRPr>
          </a:p>
          <a:p>
            <a:pPr marL="100330">
              <a:lnSpc>
                <a:spcPct val="100000"/>
              </a:lnSpc>
              <a:spcBef>
                <a:spcPts val="10"/>
              </a:spcBef>
            </a:pPr>
            <a:r>
              <a:rPr sz="1700" b="1" spc="-254" dirty="0">
                <a:latin typeface="Arial"/>
                <a:cs typeface="Arial"/>
              </a:rPr>
              <a:t>010100</a:t>
            </a:r>
            <a:endParaRPr sz="1700">
              <a:latin typeface="Arial"/>
              <a:cs typeface="Arial"/>
            </a:endParaRPr>
          </a:p>
          <a:p>
            <a:pPr marL="100330">
              <a:lnSpc>
                <a:spcPct val="100000"/>
              </a:lnSpc>
              <a:spcBef>
                <a:spcPts val="20"/>
              </a:spcBef>
            </a:pPr>
            <a:r>
              <a:rPr sz="1700" b="1" spc="-254" dirty="0">
                <a:latin typeface="Arial"/>
                <a:cs typeface="Arial"/>
              </a:rPr>
              <a:t>001111</a:t>
            </a:r>
            <a:endParaRPr sz="1700">
              <a:latin typeface="Arial"/>
              <a:cs typeface="Arial"/>
            </a:endParaRPr>
          </a:p>
          <a:p>
            <a:pPr marL="100330">
              <a:lnSpc>
                <a:spcPct val="100000"/>
              </a:lnSpc>
              <a:spcBef>
                <a:spcPts val="20"/>
              </a:spcBef>
            </a:pPr>
            <a:r>
              <a:rPr sz="1700" b="1" spc="-254" dirty="0">
                <a:latin typeface="Arial"/>
                <a:cs typeface="Arial"/>
              </a:rPr>
              <a:t>101010</a:t>
            </a:r>
            <a:endParaRPr sz="1700">
              <a:latin typeface="Arial"/>
              <a:cs typeface="Arial"/>
            </a:endParaRPr>
          </a:p>
          <a:p>
            <a:pPr marL="100330">
              <a:lnSpc>
                <a:spcPct val="100000"/>
              </a:lnSpc>
              <a:spcBef>
                <a:spcPts val="10"/>
              </a:spcBef>
            </a:pPr>
            <a:r>
              <a:rPr sz="1700" b="1" spc="-254" dirty="0">
                <a:latin typeface="Arial"/>
                <a:cs typeface="Arial"/>
              </a:rPr>
              <a:t>101010</a:t>
            </a:r>
            <a:endParaRPr sz="17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89940" y="3185160"/>
            <a:ext cx="803910" cy="1596390"/>
          </a:xfrm>
          <a:prstGeom prst="rect">
            <a:avLst/>
          </a:prstGeom>
          <a:ln w="4941">
            <a:solidFill>
              <a:srgbClr val="00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2300">
              <a:latin typeface="Times New Roman"/>
              <a:cs typeface="Times New Roman"/>
            </a:endParaRPr>
          </a:p>
          <a:p>
            <a:pPr marL="128270" marR="118745" algn="just">
              <a:lnSpc>
                <a:spcPct val="99300"/>
              </a:lnSpc>
            </a:pPr>
            <a:r>
              <a:rPr sz="1900" b="1" spc="-180" dirty="0">
                <a:latin typeface="Arial"/>
                <a:cs typeface="Arial"/>
              </a:rPr>
              <a:t>t</a:t>
            </a:r>
            <a:r>
              <a:rPr sz="1900" b="1" spc="-215" dirty="0">
                <a:latin typeface="Arial"/>
                <a:cs typeface="Arial"/>
              </a:rPr>
              <a:t>r</a:t>
            </a:r>
            <a:r>
              <a:rPr sz="1900" b="1" spc="-360" dirty="0">
                <a:latin typeface="Arial"/>
                <a:cs typeface="Arial"/>
              </a:rPr>
              <a:t>y</a:t>
            </a:r>
            <a:r>
              <a:rPr sz="1900" b="1" spc="-260" dirty="0">
                <a:latin typeface="Arial"/>
                <a:cs typeface="Arial"/>
              </a:rPr>
              <a:t>to</a:t>
            </a:r>
            <a:r>
              <a:rPr sz="1900" b="1" spc="-200" dirty="0">
                <a:latin typeface="Arial"/>
                <a:cs typeface="Arial"/>
              </a:rPr>
              <a:t>r</a:t>
            </a:r>
            <a:r>
              <a:rPr sz="1900" b="1" spc="-195" dirty="0">
                <a:latin typeface="Arial"/>
                <a:cs typeface="Arial"/>
              </a:rPr>
              <a:t>e  </a:t>
            </a:r>
            <a:r>
              <a:rPr sz="1900" b="1" spc="-265" dirty="0">
                <a:latin typeface="Arial"/>
                <a:cs typeface="Arial"/>
              </a:rPr>
              <a:t>adthis  </a:t>
            </a:r>
            <a:r>
              <a:rPr sz="1900" b="1" spc="-459" dirty="0">
                <a:latin typeface="Arial"/>
                <a:cs typeface="Arial"/>
              </a:rPr>
              <a:t>m</a:t>
            </a:r>
            <a:r>
              <a:rPr sz="1900" b="1" spc="-300" dirty="0">
                <a:latin typeface="Arial"/>
                <a:cs typeface="Arial"/>
              </a:rPr>
              <a:t>ess</a:t>
            </a:r>
            <a:r>
              <a:rPr sz="1900" b="1" spc="-295" dirty="0">
                <a:latin typeface="Arial"/>
                <a:cs typeface="Arial"/>
              </a:rPr>
              <a:t>a</a:t>
            </a:r>
            <a:endParaRPr sz="19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407160" y="3249929"/>
            <a:ext cx="166370" cy="172720"/>
          </a:xfrm>
          <a:custGeom>
            <a:avLst/>
            <a:gdLst/>
            <a:ahLst/>
            <a:cxnLst/>
            <a:rect l="l" t="t" r="r" b="b"/>
            <a:pathLst>
              <a:path w="166369" h="172720">
                <a:moveTo>
                  <a:pt x="0" y="172720"/>
                </a:moveTo>
                <a:lnTo>
                  <a:pt x="166370" y="172720"/>
                </a:lnTo>
                <a:lnTo>
                  <a:pt x="166370" y="0"/>
                </a:lnTo>
                <a:lnTo>
                  <a:pt x="0" y="0"/>
                </a:lnTo>
                <a:lnTo>
                  <a:pt x="0" y="17272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07160" y="3249929"/>
            <a:ext cx="166370" cy="172720"/>
          </a:xfrm>
          <a:custGeom>
            <a:avLst/>
            <a:gdLst/>
            <a:ahLst/>
            <a:cxnLst/>
            <a:rect l="l" t="t" r="r" b="b"/>
            <a:pathLst>
              <a:path w="166369" h="172720">
                <a:moveTo>
                  <a:pt x="0" y="172720"/>
                </a:moveTo>
                <a:lnTo>
                  <a:pt x="166370" y="172720"/>
                </a:lnTo>
                <a:lnTo>
                  <a:pt x="166370" y="0"/>
                </a:lnTo>
                <a:lnTo>
                  <a:pt x="0" y="0"/>
                </a:lnTo>
                <a:lnTo>
                  <a:pt x="0" y="172720"/>
                </a:lnTo>
                <a:close/>
              </a:path>
            </a:pathLst>
          </a:custGeom>
          <a:ln w="4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2500" y="4443729"/>
            <a:ext cx="537210" cy="172720"/>
          </a:xfrm>
          <a:custGeom>
            <a:avLst/>
            <a:gdLst/>
            <a:ahLst/>
            <a:cxnLst/>
            <a:rect l="l" t="t" r="r" b="b"/>
            <a:pathLst>
              <a:path w="537210" h="172720">
                <a:moveTo>
                  <a:pt x="0" y="172720"/>
                </a:moveTo>
                <a:lnTo>
                  <a:pt x="537210" y="172720"/>
                </a:lnTo>
                <a:lnTo>
                  <a:pt x="537210" y="0"/>
                </a:lnTo>
                <a:lnTo>
                  <a:pt x="0" y="0"/>
                </a:lnTo>
                <a:lnTo>
                  <a:pt x="0" y="17272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52500" y="4443729"/>
            <a:ext cx="537210" cy="172720"/>
          </a:xfrm>
          <a:custGeom>
            <a:avLst/>
            <a:gdLst/>
            <a:ahLst/>
            <a:cxnLst/>
            <a:rect l="l" t="t" r="r" b="b"/>
            <a:pathLst>
              <a:path w="537210" h="172720">
                <a:moveTo>
                  <a:pt x="0" y="172720"/>
                </a:moveTo>
                <a:lnTo>
                  <a:pt x="537210" y="172720"/>
                </a:lnTo>
                <a:lnTo>
                  <a:pt x="537210" y="0"/>
                </a:lnTo>
                <a:lnTo>
                  <a:pt x="0" y="0"/>
                </a:lnTo>
                <a:lnTo>
                  <a:pt x="0" y="172720"/>
                </a:lnTo>
                <a:close/>
              </a:path>
            </a:pathLst>
          </a:custGeom>
          <a:ln w="4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32" name="object 3">
            <a:extLst>
              <a:ext uri="{FF2B5EF4-FFF2-40B4-BE49-F238E27FC236}">
                <a16:creationId xmlns:a16="http://schemas.microsoft.com/office/drawing/2014/main" id="{86723D8E-4418-48FF-A8BA-1814CF22A70D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Final</a:t>
            </a:r>
            <a:r>
              <a:rPr spc="-85" dirty="0"/>
              <a:t> </a:t>
            </a:r>
            <a:r>
              <a:rPr spc="-5" dirty="0"/>
              <a:t>mark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056764" y="2889814"/>
            <a:ext cx="5030471" cy="10783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indent="1905" algn="ctr">
              <a:lnSpc>
                <a:spcPct val="156200"/>
              </a:lnSpc>
            </a:pPr>
            <a:r>
              <a:rPr sz="2400" b="1" spc="-10" dirty="0">
                <a:latin typeface="Arial"/>
                <a:cs typeface="Arial"/>
              </a:rPr>
              <a:t>Exam </a:t>
            </a:r>
            <a:r>
              <a:rPr sz="2400" b="1" dirty="0">
                <a:latin typeface="Arial"/>
                <a:cs typeface="Arial"/>
              </a:rPr>
              <a:t>* </a:t>
            </a:r>
            <a:r>
              <a:rPr lang="fr-FR" sz="2400" b="1" spc="-5" dirty="0">
                <a:latin typeface="Arial"/>
                <a:cs typeface="Arial"/>
              </a:rPr>
              <a:t>75</a:t>
            </a:r>
            <a:r>
              <a:rPr sz="2400" b="1" spc="-5" dirty="0">
                <a:latin typeface="Arial"/>
                <a:cs typeface="Arial"/>
              </a:rPr>
              <a:t>% </a:t>
            </a:r>
            <a:r>
              <a:rPr sz="2400" b="1" dirty="0">
                <a:latin typeface="Arial"/>
                <a:cs typeface="Arial"/>
              </a:rPr>
              <a:t>+  </a:t>
            </a:r>
            <a:r>
              <a:rPr sz="2400" b="1" spc="-5" dirty="0" err="1">
                <a:latin typeface="Arial"/>
                <a:cs typeface="Arial"/>
              </a:rPr>
              <a:t>JavaSecurity</a:t>
            </a:r>
            <a:r>
              <a:rPr lang="en-US" sz="2400" b="1" spc="-5" dirty="0" err="1">
                <a:latin typeface="Arial"/>
                <a:cs typeface="Arial"/>
              </a:rPr>
              <a:t>LabSession</a:t>
            </a:r>
            <a:r>
              <a:rPr lang="en-US" sz="2400" b="1" spc="-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* </a:t>
            </a:r>
            <a:r>
              <a:rPr sz="2400" b="1" spc="-10" dirty="0">
                <a:latin typeface="Arial"/>
                <a:cs typeface="Arial"/>
              </a:rPr>
              <a:t>25%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Cryptography</a:t>
            </a:r>
            <a:r>
              <a:rPr spc="-95" dirty="0"/>
              <a:t> </a:t>
            </a:r>
            <a:r>
              <a:rPr spc="-5" dirty="0"/>
              <a:t>Basic</a:t>
            </a:r>
          </a:p>
        </p:txBody>
      </p:sp>
      <p:sp>
        <p:nvSpPr>
          <p:cNvPr id="5" name="object 5"/>
          <p:cNvSpPr/>
          <p:nvPr/>
        </p:nvSpPr>
        <p:spPr>
          <a:xfrm>
            <a:off x="1700529" y="4013200"/>
            <a:ext cx="2321560" cy="811530"/>
          </a:xfrm>
          <a:custGeom>
            <a:avLst/>
            <a:gdLst/>
            <a:ahLst/>
            <a:cxnLst/>
            <a:rect l="l" t="t" r="r" b="b"/>
            <a:pathLst>
              <a:path w="2321560" h="811529">
                <a:moveTo>
                  <a:pt x="1741170" y="0"/>
                </a:moveTo>
                <a:lnTo>
                  <a:pt x="1741170" y="203200"/>
                </a:lnTo>
                <a:lnTo>
                  <a:pt x="0" y="203200"/>
                </a:lnTo>
                <a:lnTo>
                  <a:pt x="0" y="608330"/>
                </a:lnTo>
                <a:lnTo>
                  <a:pt x="1741170" y="608330"/>
                </a:lnTo>
                <a:lnTo>
                  <a:pt x="1741170" y="811530"/>
                </a:lnTo>
                <a:lnTo>
                  <a:pt x="2321560" y="405130"/>
                </a:lnTo>
                <a:lnTo>
                  <a:pt x="174117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00529" y="4013200"/>
            <a:ext cx="2321560" cy="811530"/>
          </a:xfrm>
          <a:custGeom>
            <a:avLst/>
            <a:gdLst/>
            <a:ahLst/>
            <a:cxnLst/>
            <a:rect l="l" t="t" r="r" b="b"/>
            <a:pathLst>
              <a:path w="2321560" h="811529">
                <a:moveTo>
                  <a:pt x="0" y="203200"/>
                </a:moveTo>
                <a:lnTo>
                  <a:pt x="1741170" y="203200"/>
                </a:lnTo>
                <a:lnTo>
                  <a:pt x="1741170" y="0"/>
                </a:lnTo>
                <a:lnTo>
                  <a:pt x="2321560" y="405130"/>
                </a:lnTo>
                <a:lnTo>
                  <a:pt x="1741170" y="811530"/>
                </a:lnTo>
                <a:lnTo>
                  <a:pt x="1741170" y="608330"/>
                </a:lnTo>
                <a:lnTo>
                  <a:pt x="0" y="608330"/>
                </a:lnTo>
                <a:lnTo>
                  <a:pt x="0" y="203200"/>
                </a:lnTo>
                <a:close/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00529" y="401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22090" y="482472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82520" y="4296409"/>
            <a:ext cx="66675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333333"/>
                </a:solidFill>
                <a:latin typeface="Arial"/>
                <a:cs typeface="Arial"/>
              </a:rPr>
              <a:t>Cipher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043170" y="4013200"/>
            <a:ext cx="2322830" cy="811530"/>
          </a:xfrm>
          <a:custGeom>
            <a:avLst/>
            <a:gdLst/>
            <a:ahLst/>
            <a:cxnLst/>
            <a:rect l="l" t="t" r="r" b="b"/>
            <a:pathLst>
              <a:path w="2322829" h="811529">
                <a:moveTo>
                  <a:pt x="1742439" y="0"/>
                </a:moveTo>
                <a:lnTo>
                  <a:pt x="1742439" y="203200"/>
                </a:lnTo>
                <a:lnTo>
                  <a:pt x="0" y="203200"/>
                </a:lnTo>
                <a:lnTo>
                  <a:pt x="0" y="608330"/>
                </a:lnTo>
                <a:lnTo>
                  <a:pt x="1742439" y="608330"/>
                </a:lnTo>
                <a:lnTo>
                  <a:pt x="1742439" y="811530"/>
                </a:lnTo>
                <a:lnTo>
                  <a:pt x="2322829" y="405130"/>
                </a:lnTo>
                <a:lnTo>
                  <a:pt x="1742439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43170" y="4013200"/>
            <a:ext cx="2322830" cy="811530"/>
          </a:xfrm>
          <a:custGeom>
            <a:avLst/>
            <a:gdLst/>
            <a:ahLst/>
            <a:cxnLst/>
            <a:rect l="l" t="t" r="r" b="b"/>
            <a:pathLst>
              <a:path w="2322829" h="811529">
                <a:moveTo>
                  <a:pt x="0" y="203200"/>
                </a:moveTo>
                <a:lnTo>
                  <a:pt x="1742439" y="203200"/>
                </a:lnTo>
                <a:lnTo>
                  <a:pt x="1742439" y="0"/>
                </a:lnTo>
                <a:lnTo>
                  <a:pt x="2322829" y="405130"/>
                </a:lnTo>
                <a:lnTo>
                  <a:pt x="1742439" y="811530"/>
                </a:lnTo>
                <a:lnTo>
                  <a:pt x="1742439" y="608330"/>
                </a:lnTo>
                <a:lnTo>
                  <a:pt x="0" y="608330"/>
                </a:lnTo>
                <a:lnTo>
                  <a:pt x="0" y="203200"/>
                </a:lnTo>
                <a:close/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43170" y="401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66000" y="482472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613400" y="4296409"/>
            <a:ext cx="89217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333333"/>
                </a:solidFill>
                <a:latin typeface="Arial"/>
                <a:cs typeface="Arial"/>
              </a:rPr>
              <a:t>Decipher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165350" y="2359660"/>
            <a:ext cx="928369" cy="966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43479" y="3378200"/>
            <a:ext cx="220979" cy="635000"/>
          </a:xfrm>
          <a:custGeom>
            <a:avLst/>
            <a:gdLst/>
            <a:ahLst/>
            <a:cxnLst/>
            <a:rect l="l" t="t" r="r" b="b"/>
            <a:pathLst>
              <a:path w="220980" h="635000">
                <a:moveTo>
                  <a:pt x="220980" y="474980"/>
                </a:moveTo>
                <a:lnTo>
                  <a:pt x="0" y="474980"/>
                </a:lnTo>
                <a:lnTo>
                  <a:pt x="110489" y="635000"/>
                </a:lnTo>
                <a:lnTo>
                  <a:pt x="220980" y="474980"/>
                </a:lnTo>
                <a:close/>
              </a:path>
              <a:path w="220980" h="635000">
                <a:moveTo>
                  <a:pt x="165100" y="0"/>
                </a:moveTo>
                <a:lnTo>
                  <a:pt x="54609" y="0"/>
                </a:lnTo>
                <a:lnTo>
                  <a:pt x="54609" y="474980"/>
                </a:lnTo>
                <a:lnTo>
                  <a:pt x="165100" y="474980"/>
                </a:lnTo>
                <a:lnTo>
                  <a:pt x="165100" y="0"/>
                </a:lnTo>
                <a:close/>
              </a:path>
            </a:pathLst>
          </a:custGeom>
          <a:solidFill>
            <a:srgbClr val="EFA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43479" y="3378200"/>
            <a:ext cx="220979" cy="635000"/>
          </a:xfrm>
          <a:custGeom>
            <a:avLst/>
            <a:gdLst/>
            <a:ahLst/>
            <a:cxnLst/>
            <a:rect l="l" t="t" r="r" b="b"/>
            <a:pathLst>
              <a:path w="220980" h="635000">
                <a:moveTo>
                  <a:pt x="0" y="474980"/>
                </a:moveTo>
                <a:lnTo>
                  <a:pt x="54609" y="474980"/>
                </a:lnTo>
                <a:lnTo>
                  <a:pt x="54609" y="0"/>
                </a:lnTo>
                <a:lnTo>
                  <a:pt x="165100" y="0"/>
                </a:lnTo>
                <a:lnTo>
                  <a:pt x="165100" y="474980"/>
                </a:lnTo>
                <a:lnTo>
                  <a:pt x="220980" y="474980"/>
                </a:lnTo>
                <a:lnTo>
                  <a:pt x="110489" y="635000"/>
                </a:lnTo>
                <a:lnTo>
                  <a:pt x="0" y="474980"/>
                </a:lnTo>
                <a:close/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43479" y="3378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64460" y="401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80100" y="3378200"/>
            <a:ext cx="220979" cy="635000"/>
          </a:xfrm>
          <a:custGeom>
            <a:avLst/>
            <a:gdLst/>
            <a:ahLst/>
            <a:cxnLst/>
            <a:rect l="l" t="t" r="r" b="b"/>
            <a:pathLst>
              <a:path w="220979" h="635000">
                <a:moveTo>
                  <a:pt x="220979" y="474980"/>
                </a:moveTo>
                <a:lnTo>
                  <a:pt x="0" y="474980"/>
                </a:lnTo>
                <a:lnTo>
                  <a:pt x="110489" y="635000"/>
                </a:lnTo>
                <a:lnTo>
                  <a:pt x="220979" y="474980"/>
                </a:lnTo>
                <a:close/>
              </a:path>
              <a:path w="220979" h="635000">
                <a:moveTo>
                  <a:pt x="165100" y="0"/>
                </a:moveTo>
                <a:lnTo>
                  <a:pt x="54610" y="0"/>
                </a:lnTo>
                <a:lnTo>
                  <a:pt x="54610" y="474980"/>
                </a:lnTo>
                <a:lnTo>
                  <a:pt x="165100" y="474980"/>
                </a:lnTo>
                <a:lnTo>
                  <a:pt x="165100" y="0"/>
                </a:lnTo>
                <a:close/>
              </a:path>
            </a:pathLst>
          </a:custGeom>
          <a:solidFill>
            <a:srgbClr val="EFA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80100" y="3378200"/>
            <a:ext cx="220979" cy="635000"/>
          </a:xfrm>
          <a:custGeom>
            <a:avLst/>
            <a:gdLst/>
            <a:ahLst/>
            <a:cxnLst/>
            <a:rect l="l" t="t" r="r" b="b"/>
            <a:pathLst>
              <a:path w="220979" h="635000">
                <a:moveTo>
                  <a:pt x="0" y="474980"/>
                </a:moveTo>
                <a:lnTo>
                  <a:pt x="54610" y="474980"/>
                </a:lnTo>
                <a:lnTo>
                  <a:pt x="54610" y="0"/>
                </a:lnTo>
                <a:lnTo>
                  <a:pt x="165100" y="0"/>
                </a:lnTo>
                <a:lnTo>
                  <a:pt x="165100" y="474980"/>
                </a:lnTo>
                <a:lnTo>
                  <a:pt x="220979" y="474980"/>
                </a:lnTo>
                <a:lnTo>
                  <a:pt x="110489" y="635000"/>
                </a:lnTo>
                <a:lnTo>
                  <a:pt x="0" y="474980"/>
                </a:lnTo>
                <a:close/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80100" y="3378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101079" y="401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974339" y="3092450"/>
            <a:ext cx="13843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dirty="0">
                <a:solidFill>
                  <a:srgbClr val="333333"/>
                </a:solidFill>
                <a:latin typeface="Arial"/>
                <a:cs typeface="Arial"/>
              </a:rPr>
              <a:t>k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530340" y="3092450"/>
            <a:ext cx="19367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333333"/>
                </a:solidFill>
                <a:latin typeface="Arial"/>
                <a:cs typeface="Arial"/>
              </a:rPr>
              <a:t>k</a:t>
            </a:r>
            <a:r>
              <a:rPr sz="1600" b="1" dirty="0">
                <a:solidFill>
                  <a:srgbClr val="333333"/>
                </a:solidFill>
                <a:latin typeface="Arial"/>
                <a:cs typeface="Arial"/>
              </a:rPr>
              <a:t>’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613400" y="2360929"/>
            <a:ext cx="838200" cy="96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140200" y="3159760"/>
            <a:ext cx="732790" cy="1449070"/>
          </a:xfrm>
          <a:prstGeom prst="rect">
            <a:avLst/>
          </a:prstGeom>
          <a:ln w="4504">
            <a:solidFill>
              <a:srgbClr val="000000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100330">
              <a:lnSpc>
                <a:spcPct val="100000"/>
              </a:lnSpc>
              <a:spcBef>
                <a:spcPts val="390"/>
              </a:spcBef>
            </a:pPr>
            <a:r>
              <a:rPr sz="1700" b="1" spc="-254" dirty="0">
                <a:latin typeface="Arial"/>
                <a:cs typeface="Arial"/>
              </a:rPr>
              <a:t>101101</a:t>
            </a:r>
            <a:endParaRPr sz="1700">
              <a:latin typeface="Arial"/>
              <a:cs typeface="Arial"/>
            </a:endParaRPr>
          </a:p>
          <a:p>
            <a:pPr marL="100330">
              <a:lnSpc>
                <a:spcPct val="100000"/>
              </a:lnSpc>
              <a:spcBef>
                <a:spcPts val="10"/>
              </a:spcBef>
            </a:pPr>
            <a:r>
              <a:rPr sz="1700" b="1" spc="-254" dirty="0">
                <a:latin typeface="Arial"/>
                <a:cs typeface="Arial"/>
              </a:rPr>
              <a:t>010100</a:t>
            </a:r>
            <a:endParaRPr sz="1700">
              <a:latin typeface="Arial"/>
              <a:cs typeface="Arial"/>
            </a:endParaRPr>
          </a:p>
          <a:p>
            <a:pPr marL="100330">
              <a:lnSpc>
                <a:spcPct val="100000"/>
              </a:lnSpc>
              <a:spcBef>
                <a:spcPts val="20"/>
              </a:spcBef>
            </a:pPr>
            <a:r>
              <a:rPr sz="1700" b="1" spc="-254" dirty="0">
                <a:latin typeface="Arial"/>
                <a:cs typeface="Arial"/>
              </a:rPr>
              <a:t>001111</a:t>
            </a:r>
            <a:endParaRPr sz="1700">
              <a:latin typeface="Arial"/>
              <a:cs typeface="Arial"/>
            </a:endParaRPr>
          </a:p>
          <a:p>
            <a:pPr marL="100330">
              <a:lnSpc>
                <a:spcPct val="100000"/>
              </a:lnSpc>
              <a:spcBef>
                <a:spcPts val="20"/>
              </a:spcBef>
            </a:pPr>
            <a:r>
              <a:rPr sz="1700" b="1" spc="-254" dirty="0">
                <a:latin typeface="Arial"/>
                <a:cs typeface="Arial"/>
              </a:rPr>
              <a:t>101010</a:t>
            </a:r>
            <a:endParaRPr sz="1700">
              <a:latin typeface="Arial"/>
              <a:cs typeface="Arial"/>
            </a:endParaRPr>
          </a:p>
          <a:p>
            <a:pPr marL="100330">
              <a:lnSpc>
                <a:spcPct val="100000"/>
              </a:lnSpc>
              <a:spcBef>
                <a:spcPts val="10"/>
              </a:spcBef>
            </a:pPr>
            <a:r>
              <a:rPr sz="1700" b="1" spc="-254" dirty="0">
                <a:latin typeface="Arial"/>
                <a:cs typeface="Arial"/>
              </a:rPr>
              <a:t>101010</a:t>
            </a:r>
            <a:endParaRPr sz="17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89940" y="3185160"/>
            <a:ext cx="803910" cy="1596390"/>
          </a:xfrm>
          <a:prstGeom prst="rect">
            <a:avLst/>
          </a:prstGeom>
          <a:ln w="4941">
            <a:solidFill>
              <a:srgbClr val="00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2300">
              <a:latin typeface="Times New Roman"/>
              <a:cs typeface="Times New Roman"/>
            </a:endParaRPr>
          </a:p>
          <a:p>
            <a:pPr marL="128270" marR="118745" algn="just">
              <a:lnSpc>
                <a:spcPct val="99300"/>
              </a:lnSpc>
            </a:pPr>
            <a:r>
              <a:rPr sz="1900" b="1" spc="-180" dirty="0">
                <a:latin typeface="Arial"/>
                <a:cs typeface="Arial"/>
              </a:rPr>
              <a:t>t</a:t>
            </a:r>
            <a:r>
              <a:rPr sz="1900" b="1" spc="-215" dirty="0">
                <a:latin typeface="Arial"/>
                <a:cs typeface="Arial"/>
              </a:rPr>
              <a:t>r</a:t>
            </a:r>
            <a:r>
              <a:rPr sz="1900" b="1" spc="-360" dirty="0">
                <a:latin typeface="Arial"/>
                <a:cs typeface="Arial"/>
              </a:rPr>
              <a:t>y</a:t>
            </a:r>
            <a:r>
              <a:rPr sz="1900" b="1" spc="-260" dirty="0">
                <a:latin typeface="Arial"/>
                <a:cs typeface="Arial"/>
              </a:rPr>
              <a:t>to</a:t>
            </a:r>
            <a:r>
              <a:rPr sz="1900" b="1" spc="-200" dirty="0">
                <a:latin typeface="Arial"/>
                <a:cs typeface="Arial"/>
              </a:rPr>
              <a:t>r</a:t>
            </a:r>
            <a:r>
              <a:rPr sz="1900" b="1" spc="-195" dirty="0">
                <a:latin typeface="Arial"/>
                <a:cs typeface="Arial"/>
              </a:rPr>
              <a:t>e  </a:t>
            </a:r>
            <a:r>
              <a:rPr sz="1900" b="1" spc="-265" dirty="0">
                <a:latin typeface="Arial"/>
                <a:cs typeface="Arial"/>
              </a:rPr>
              <a:t>adthis  </a:t>
            </a:r>
            <a:r>
              <a:rPr sz="1900" b="1" spc="-459" dirty="0">
                <a:latin typeface="Arial"/>
                <a:cs typeface="Arial"/>
              </a:rPr>
              <a:t>m</a:t>
            </a:r>
            <a:r>
              <a:rPr sz="1900" b="1" spc="-300" dirty="0">
                <a:latin typeface="Arial"/>
                <a:cs typeface="Arial"/>
              </a:rPr>
              <a:t>ess</a:t>
            </a:r>
            <a:r>
              <a:rPr sz="1900" b="1" spc="-295" dirty="0">
                <a:latin typeface="Arial"/>
                <a:cs typeface="Arial"/>
              </a:rPr>
              <a:t>a</a:t>
            </a:r>
            <a:endParaRPr sz="19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407160" y="3249929"/>
            <a:ext cx="166370" cy="172720"/>
          </a:xfrm>
          <a:custGeom>
            <a:avLst/>
            <a:gdLst/>
            <a:ahLst/>
            <a:cxnLst/>
            <a:rect l="l" t="t" r="r" b="b"/>
            <a:pathLst>
              <a:path w="166369" h="172720">
                <a:moveTo>
                  <a:pt x="0" y="172720"/>
                </a:moveTo>
                <a:lnTo>
                  <a:pt x="166370" y="172720"/>
                </a:lnTo>
                <a:lnTo>
                  <a:pt x="166370" y="0"/>
                </a:lnTo>
                <a:lnTo>
                  <a:pt x="0" y="0"/>
                </a:lnTo>
                <a:lnTo>
                  <a:pt x="0" y="17272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07160" y="3249929"/>
            <a:ext cx="166370" cy="172720"/>
          </a:xfrm>
          <a:custGeom>
            <a:avLst/>
            <a:gdLst/>
            <a:ahLst/>
            <a:cxnLst/>
            <a:rect l="l" t="t" r="r" b="b"/>
            <a:pathLst>
              <a:path w="166369" h="172720">
                <a:moveTo>
                  <a:pt x="0" y="172720"/>
                </a:moveTo>
                <a:lnTo>
                  <a:pt x="166370" y="172720"/>
                </a:lnTo>
                <a:lnTo>
                  <a:pt x="166370" y="0"/>
                </a:lnTo>
                <a:lnTo>
                  <a:pt x="0" y="0"/>
                </a:lnTo>
                <a:lnTo>
                  <a:pt x="0" y="172720"/>
                </a:lnTo>
                <a:close/>
              </a:path>
            </a:pathLst>
          </a:custGeom>
          <a:ln w="4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2500" y="4443729"/>
            <a:ext cx="537210" cy="172720"/>
          </a:xfrm>
          <a:custGeom>
            <a:avLst/>
            <a:gdLst/>
            <a:ahLst/>
            <a:cxnLst/>
            <a:rect l="l" t="t" r="r" b="b"/>
            <a:pathLst>
              <a:path w="537210" h="172720">
                <a:moveTo>
                  <a:pt x="0" y="172720"/>
                </a:moveTo>
                <a:lnTo>
                  <a:pt x="537210" y="172720"/>
                </a:lnTo>
                <a:lnTo>
                  <a:pt x="537210" y="0"/>
                </a:lnTo>
                <a:lnTo>
                  <a:pt x="0" y="0"/>
                </a:lnTo>
                <a:lnTo>
                  <a:pt x="0" y="17272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52500" y="4443729"/>
            <a:ext cx="537210" cy="172720"/>
          </a:xfrm>
          <a:custGeom>
            <a:avLst/>
            <a:gdLst/>
            <a:ahLst/>
            <a:cxnLst/>
            <a:rect l="l" t="t" r="r" b="b"/>
            <a:pathLst>
              <a:path w="537210" h="172720">
                <a:moveTo>
                  <a:pt x="0" y="172720"/>
                </a:moveTo>
                <a:lnTo>
                  <a:pt x="537210" y="172720"/>
                </a:lnTo>
                <a:lnTo>
                  <a:pt x="537210" y="0"/>
                </a:lnTo>
                <a:lnTo>
                  <a:pt x="0" y="0"/>
                </a:lnTo>
                <a:lnTo>
                  <a:pt x="0" y="172720"/>
                </a:lnTo>
                <a:close/>
              </a:path>
            </a:pathLst>
          </a:custGeom>
          <a:ln w="4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495540" y="3168650"/>
            <a:ext cx="779780" cy="1501140"/>
          </a:xfrm>
          <a:prstGeom prst="rect">
            <a:avLst/>
          </a:prstGeom>
          <a:ln w="4794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200">
              <a:latin typeface="Times New Roman"/>
              <a:cs typeface="Times New Roman"/>
            </a:endParaRPr>
          </a:p>
          <a:p>
            <a:pPr marL="124460" marR="116839" algn="just">
              <a:lnSpc>
                <a:spcPct val="100200"/>
              </a:lnSpc>
            </a:pPr>
            <a:r>
              <a:rPr sz="1750" b="1" spc="-160" dirty="0">
                <a:latin typeface="Arial"/>
                <a:cs typeface="Arial"/>
              </a:rPr>
              <a:t>tr</a:t>
            </a:r>
            <a:r>
              <a:rPr sz="1750" b="1" spc="-295" dirty="0">
                <a:latin typeface="Arial"/>
                <a:cs typeface="Arial"/>
              </a:rPr>
              <a:t>y</a:t>
            </a:r>
            <a:r>
              <a:rPr sz="1750" b="1" spc="-155" dirty="0">
                <a:latin typeface="Arial"/>
                <a:cs typeface="Arial"/>
              </a:rPr>
              <a:t>t</a:t>
            </a:r>
            <a:r>
              <a:rPr sz="1750" b="1" spc="-260" dirty="0">
                <a:latin typeface="Arial"/>
                <a:cs typeface="Arial"/>
              </a:rPr>
              <a:t>o</a:t>
            </a:r>
            <a:r>
              <a:rPr sz="1750" b="1" spc="-170" dirty="0">
                <a:latin typeface="Arial"/>
                <a:cs typeface="Arial"/>
              </a:rPr>
              <a:t>r</a:t>
            </a:r>
            <a:r>
              <a:rPr sz="1750" b="1" spc="-155" dirty="0">
                <a:latin typeface="Arial"/>
                <a:cs typeface="Arial"/>
              </a:rPr>
              <a:t>e  </a:t>
            </a:r>
            <a:r>
              <a:rPr sz="1750" b="1" spc="-204" dirty="0">
                <a:latin typeface="Arial"/>
                <a:cs typeface="Arial"/>
              </a:rPr>
              <a:t>adthis  </a:t>
            </a:r>
            <a:r>
              <a:rPr sz="1750" b="1" spc="-290" dirty="0">
                <a:latin typeface="Arial"/>
                <a:cs typeface="Arial"/>
              </a:rPr>
              <a:t>messa</a:t>
            </a:r>
            <a:endParaRPr sz="175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093709" y="3229610"/>
            <a:ext cx="161290" cy="162560"/>
          </a:xfrm>
          <a:custGeom>
            <a:avLst/>
            <a:gdLst/>
            <a:ahLst/>
            <a:cxnLst/>
            <a:rect l="l" t="t" r="r" b="b"/>
            <a:pathLst>
              <a:path w="161290" h="162560">
                <a:moveTo>
                  <a:pt x="0" y="162560"/>
                </a:moveTo>
                <a:lnTo>
                  <a:pt x="161290" y="162560"/>
                </a:lnTo>
                <a:lnTo>
                  <a:pt x="161290" y="0"/>
                </a:lnTo>
                <a:lnTo>
                  <a:pt x="0" y="0"/>
                </a:lnTo>
                <a:lnTo>
                  <a:pt x="0" y="16256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093709" y="3229610"/>
            <a:ext cx="161290" cy="162560"/>
          </a:xfrm>
          <a:custGeom>
            <a:avLst/>
            <a:gdLst/>
            <a:ahLst/>
            <a:cxnLst/>
            <a:rect l="l" t="t" r="r" b="b"/>
            <a:pathLst>
              <a:path w="161290" h="162560">
                <a:moveTo>
                  <a:pt x="0" y="162560"/>
                </a:moveTo>
                <a:lnTo>
                  <a:pt x="161290" y="162560"/>
                </a:lnTo>
                <a:lnTo>
                  <a:pt x="161290" y="0"/>
                </a:lnTo>
                <a:lnTo>
                  <a:pt x="0" y="0"/>
                </a:lnTo>
                <a:lnTo>
                  <a:pt x="0" y="162560"/>
                </a:lnTo>
                <a:close/>
              </a:path>
            </a:pathLst>
          </a:custGeom>
          <a:ln w="479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653019" y="4352290"/>
            <a:ext cx="520700" cy="162560"/>
          </a:xfrm>
          <a:custGeom>
            <a:avLst/>
            <a:gdLst/>
            <a:ahLst/>
            <a:cxnLst/>
            <a:rect l="l" t="t" r="r" b="b"/>
            <a:pathLst>
              <a:path w="520700" h="162560">
                <a:moveTo>
                  <a:pt x="0" y="162560"/>
                </a:moveTo>
                <a:lnTo>
                  <a:pt x="520700" y="162560"/>
                </a:lnTo>
                <a:lnTo>
                  <a:pt x="520700" y="0"/>
                </a:lnTo>
                <a:lnTo>
                  <a:pt x="0" y="0"/>
                </a:lnTo>
                <a:lnTo>
                  <a:pt x="0" y="16256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653019" y="4352290"/>
            <a:ext cx="520700" cy="162560"/>
          </a:xfrm>
          <a:custGeom>
            <a:avLst/>
            <a:gdLst/>
            <a:ahLst/>
            <a:cxnLst/>
            <a:rect l="l" t="t" r="r" b="b"/>
            <a:pathLst>
              <a:path w="520700" h="162560">
                <a:moveTo>
                  <a:pt x="0" y="162560"/>
                </a:moveTo>
                <a:lnTo>
                  <a:pt x="520700" y="162560"/>
                </a:lnTo>
                <a:lnTo>
                  <a:pt x="520700" y="0"/>
                </a:lnTo>
                <a:lnTo>
                  <a:pt x="0" y="0"/>
                </a:lnTo>
                <a:lnTo>
                  <a:pt x="0" y="162560"/>
                </a:lnTo>
                <a:close/>
              </a:path>
            </a:pathLst>
          </a:custGeom>
          <a:ln w="479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39" name="object 3">
            <a:extLst>
              <a:ext uri="{FF2B5EF4-FFF2-40B4-BE49-F238E27FC236}">
                <a16:creationId xmlns:a16="http://schemas.microsoft.com/office/drawing/2014/main" id="{0E7C1B3B-B4C4-4B2C-93BB-740F1B9782B9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Definition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5" name="object 5"/>
          <p:cNvSpPr txBox="1"/>
          <p:nvPr/>
        </p:nvSpPr>
        <p:spPr>
          <a:xfrm>
            <a:off x="311150" y="1690370"/>
            <a:ext cx="1042669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spc="-5" dirty="0">
                <a:latin typeface="Arial"/>
                <a:cs typeface="Arial"/>
              </a:rPr>
              <a:t>Plain</a:t>
            </a:r>
            <a:r>
              <a:rPr sz="1800" b="1" i="1" spc="-9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text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82750" y="1690370"/>
            <a:ext cx="352996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: </a:t>
            </a:r>
            <a:r>
              <a:rPr sz="1800" b="1" spc="-30" dirty="0">
                <a:latin typeface="Arial"/>
                <a:cs typeface="Arial"/>
              </a:rPr>
              <a:t>An </a:t>
            </a:r>
            <a:r>
              <a:rPr sz="1800" b="1" spc="-5" dirty="0">
                <a:latin typeface="Arial"/>
                <a:cs typeface="Arial"/>
              </a:rPr>
              <a:t>original text </a:t>
            </a:r>
            <a:r>
              <a:rPr sz="1800" b="1" dirty="0">
                <a:latin typeface="Arial"/>
                <a:cs typeface="Arial"/>
              </a:rPr>
              <a:t>to be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protected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1150" y="2170429"/>
            <a:ext cx="74930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spc="-5" dirty="0">
                <a:latin typeface="Arial"/>
                <a:cs typeface="Arial"/>
              </a:rPr>
              <a:t>Cip</a:t>
            </a:r>
            <a:r>
              <a:rPr sz="1800" b="1" i="1" spc="5" dirty="0">
                <a:latin typeface="Arial"/>
                <a:cs typeface="Arial"/>
              </a:rPr>
              <a:t>h</a:t>
            </a:r>
            <a:r>
              <a:rPr sz="1800" b="1" i="1" spc="-15" dirty="0">
                <a:latin typeface="Arial"/>
                <a:cs typeface="Arial"/>
              </a:rPr>
              <a:t>e</a:t>
            </a:r>
            <a:r>
              <a:rPr sz="1800" b="1" i="1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82750" y="2170429"/>
            <a:ext cx="306070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: the </a:t>
            </a:r>
            <a:r>
              <a:rPr sz="1800" b="1" spc="-5" dirty="0">
                <a:latin typeface="Arial"/>
                <a:cs typeface="Arial"/>
              </a:rPr>
              <a:t>encryption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mechanism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1150" y="2650490"/>
            <a:ext cx="443230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383665" algn="l"/>
              </a:tabLst>
            </a:pPr>
            <a:r>
              <a:rPr sz="1800" b="1" i="1" spc="-5" dirty="0">
                <a:latin typeface="Arial"/>
                <a:cs typeface="Arial"/>
              </a:rPr>
              <a:t>Decipher	</a:t>
            </a:r>
            <a:r>
              <a:rPr sz="1800" b="1" dirty="0">
                <a:latin typeface="Arial"/>
                <a:cs typeface="Arial"/>
              </a:rPr>
              <a:t>: the </a:t>
            </a:r>
            <a:r>
              <a:rPr sz="1800" b="1" spc="-5" dirty="0">
                <a:latin typeface="Arial"/>
                <a:cs typeface="Arial"/>
              </a:rPr>
              <a:t>decryption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mechanism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1150" y="3131820"/>
            <a:ext cx="44386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spc="-5" dirty="0">
                <a:latin typeface="Arial"/>
                <a:cs typeface="Arial"/>
              </a:rPr>
              <a:t>K</a:t>
            </a:r>
            <a:r>
              <a:rPr sz="1800" b="1" i="1" spc="-15" dirty="0">
                <a:latin typeface="Arial"/>
                <a:cs typeface="Arial"/>
              </a:rPr>
              <a:t>e</a:t>
            </a:r>
            <a:r>
              <a:rPr sz="1800" b="1" i="1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25550" y="3131820"/>
            <a:ext cx="442150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: </a:t>
            </a:r>
            <a:r>
              <a:rPr sz="1800" b="1" spc="-10" dirty="0">
                <a:latin typeface="Arial"/>
                <a:cs typeface="Arial"/>
              </a:rPr>
              <a:t>main </a:t>
            </a:r>
            <a:r>
              <a:rPr sz="1800" b="1" dirty="0">
                <a:latin typeface="Arial"/>
                <a:cs typeface="Arial"/>
              </a:rPr>
              <a:t>tool for the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encryption/decryption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E4F6D9D6-A07B-4B90-AE84-4B1A8B85E640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0"/>
            <a:ext cx="8496300" cy="2294890"/>
          </a:xfrm>
          <a:custGeom>
            <a:avLst/>
            <a:gdLst/>
            <a:ahLst/>
            <a:cxnLst/>
            <a:rect l="l" t="t" r="r" b="b"/>
            <a:pathLst>
              <a:path w="8496300" h="2294890">
                <a:moveTo>
                  <a:pt x="0" y="0"/>
                </a:moveTo>
                <a:lnTo>
                  <a:pt x="8496300" y="0"/>
                </a:lnTo>
                <a:lnTo>
                  <a:pt x="8496300" y="2294890"/>
                </a:lnTo>
                <a:lnTo>
                  <a:pt x="0" y="2294890"/>
                </a:lnTo>
                <a:lnTo>
                  <a:pt x="0" y="0"/>
                </a:lnTo>
                <a:close/>
              </a:path>
            </a:pathLst>
          </a:custGeom>
          <a:solidFill>
            <a:srgbClr val="EFA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082029"/>
            <a:ext cx="916940" cy="4533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1150" y="2447290"/>
            <a:ext cx="7230109" cy="731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10" dirty="0">
                <a:solidFill>
                  <a:srgbClr val="000000"/>
                </a:solidFill>
              </a:rPr>
              <a:t>Cryptographic</a:t>
            </a:r>
            <a:r>
              <a:rPr sz="4800" spc="-20" dirty="0">
                <a:solidFill>
                  <a:srgbClr val="000000"/>
                </a:solidFill>
              </a:rPr>
              <a:t> </a:t>
            </a:r>
            <a:r>
              <a:rPr sz="4800" spc="-10" dirty="0">
                <a:solidFill>
                  <a:srgbClr val="000000"/>
                </a:solidFill>
              </a:rPr>
              <a:t>primitives</a:t>
            </a:r>
            <a:endParaRPr sz="4800"/>
          </a:p>
        </p:txBody>
      </p:sp>
      <p:sp>
        <p:nvSpPr>
          <p:cNvPr id="5" name="object 5"/>
          <p:cNvSpPr txBox="1"/>
          <p:nvPr/>
        </p:nvSpPr>
        <p:spPr>
          <a:xfrm>
            <a:off x="316229" y="3353947"/>
            <a:ext cx="1841500" cy="1036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41700"/>
              </a:lnSpc>
            </a:pPr>
            <a:r>
              <a:rPr sz="2400" spc="-5" dirty="0">
                <a:latin typeface="Arial"/>
                <a:cs typeface="Arial"/>
              </a:rPr>
              <a:t>Substitution  </a:t>
            </a:r>
            <a:r>
              <a:rPr sz="2400" spc="-9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ns</a:t>
            </a:r>
            <a:r>
              <a:rPr sz="2400" spc="-10" dirty="0">
                <a:latin typeface="Arial"/>
                <a:cs typeface="Arial"/>
              </a:rPr>
              <a:t>po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t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62000" y="2941320"/>
            <a:ext cx="2133600" cy="1422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2000" y="4922520"/>
            <a:ext cx="2133600" cy="142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Substitution</a:t>
            </a:r>
            <a:r>
              <a:rPr spc="-60" dirty="0"/>
              <a:t> </a:t>
            </a:r>
            <a:r>
              <a:rPr spc="-5" dirty="0"/>
              <a:t>ciphering:</a:t>
            </a:r>
          </a:p>
          <a:p>
            <a:pPr marL="12700">
              <a:lnSpc>
                <a:spcPct val="100000"/>
              </a:lnSpc>
            </a:pPr>
            <a:r>
              <a:rPr spc="-5" dirty="0"/>
              <a:t>Mono-alphabetic</a:t>
            </a:r>
            <a:r>
              <a:rPr spc="-45" dirty="0"/>
              <a:t> </a:t>
            </a:r>
            <a:r>
              <a:rPr spc="-5" dirty="0"/>
              <a:t>substitution</a:t>
            </a:r>
          </a:p>
        </p:txBody>
      </p:sp>
      <p:sp>
        <p:nvSpPr>
          <p:cNvPr id="7" name="object 7"/>
          <p:cNvSpPr/>
          <p:nvPr/>
        </p:nvSpPr>
        <p:spPr>
          <a:xfrm>
            <a:off x="1066800" y="1112519"/>
            <a:ext cx="1550670" cy="16967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34200" y="1341119"/>
            <a:ext cx="1360170" cy="13360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57600" y="4419600"/>
            <a:ext cx="1524000" cy="12090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68069" y="3244850"/>
            <a:ext cx="1482090" cy="987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600" b="1" spc="10" dirty="0">
                <a:solidFill>
                  <a:srgbClr val="333333"/>
                </a:solidFill>
                <a:latin typeface="Verdana"/>
                <a:cs typeface="Verdana"/>
              </a:rPr>
              <a:t>Send </a:t>
            </a:r>
            <a:r>
              <a:rPr sz="1600" b="1" spc="-5" dirty="0">
                <a:solidFill>
                  <a:srgbClr val="333333"/>
                </a:solidFill>
                <a:latin typeface="Verdana"/>
                <a:cs typeface="Verdana"/>
              </a:rPr>
              <a:t>me </a:t>
            </a:r>
            <a:r>
              <a:rPr sz="1600" b="1" spc="15" dirty="0">
                <a:solidFill>
                  <a:srgbClr val="333333"/>
                </a:solidFill>
                <a:latin typeface="Verdana"/>
                <a:cs typeface="Verdana"/>
              </a:rPr>
              <a:t>the  </a:t>
            </a:r>
            <a:r>
              <a:rPr sz="1600" b="1" spc="5" dirty="0">
                <a:solidFill>
                  <a:srgbClr val="333333"/>
                </a:solidFill>
                <a:latin typeface="Verdana"/>
                <a:cs typeface="Verdana"/>
              </a:rPr>
              <a:t>recipe of</a:t>
            </a:r>
            <a:r>
              <a:rPr sz="1600" b="1" spc="-70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1600" b="1" spc="15" dirty="0">
                <a:solidFill>
                  <a:srgbClr val="333333"/>
                </a:solidFill>
                <a:latin typeface="Verdana"/>
                <a:cs typeface="Verdana"/>
              </a:rPr>
              <a:t>the  </a:t>
            </a:r>
            <a:r>
              <a:rPr sz="1600" b="1" dirty="0">
                <a:solidFill>
                  <a:srgbClr val="333333"/>
                </a:solidFill>
                <a:latin typeface="Verdana"/>
                <a:cs typeface="Verdana"/>
              </a:rPr>
              <a:t>magical  </a:t>
            </a:r>
            <a:r>
              <a:rPr sz="1600" b="1" spc="5" dirty="0">
                <a:solidFill>
                  <a:srgbClr val="333333"/>
                </a:solidFill>
                <a:latin typeface="Verdana"/>
                <a:cs typeface="Verdana"/>
              </a:rPr>
              <a:t>potion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68069" y="5276850"/>
            <a:ext cx="1343660" cy="987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600" b="1" spc="5" dirty="0">
                <a:solidFill>
                  <a:srgbClr val="333333"/>
                </a:solidFill>
                <a:latin typeface="Verdana"/>
                <a:cs typeface="Verdana"/>
              </a:rPr>
              <a:t>Tfoe nf uif  </a:t>
            </a:r>
            <a:r>
              <a:rPr sz="1600" b="1" spc="-10" dirty="0">
                <a:solidFill>
                  <a:srgbClr val="333333"/>
                </a:solidFill>
                <a:latin typeface="Verdana"/>
                <a:cs typeface="Verdana"/>
              </a:rPr>
              <a:t>sfdjqf</a:t>
            </a:r>
            <a:r>
              <a:rPr sz="1600" b="1" spc="-65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1600" b="1" spc="10" dirty="0">
                <a:solidFill>
                  <a:srgbClr val="333333"/>
                </a:solidFill>
                <a:latin typeface="Verdana"/>
                <a:cs typeface="Verdana"/>
              </a:rPr>
              <a:t>pguif  </a:t>
            </a:r>
            <a:r>
              <a:rPr sz="1600" b="1" spc="-15" dirty="0">
                <a:solidFill>
                  <a:srgbClr val="333333"/>
                </a:solidFill>
                <a:latin typeface="Verdana"/>
                <a:cs typeface="Verdana"/>
              </a:rPr>
              <a:t>nbhjdbm  </a:t>
            </a:r>
            <a:r>
              <a:rPr sz="1600" b="1" spc="-10" dirty="0">
                <a:solidFill>
                  <a:srgbClr val="333333"/>
                </a:solidFill>
                <a:latin typeface="Verdana"/>
                <a:cs typeface="Verdana"/>
              </a:rPr>
              <a:t>qpujpo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29400" y="4922520"/>
            <a:ext cx="2133600" cy="142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770369" y="5302250"/>
            <a:ext cx="1889760" cy="743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600" b="1" spc="5" dirty="0">
                <a:solidFill>
                  <a:srgbClr val="333333"/>
                </a:solidFill>
                <a:latin typeface="Verdana"/>
                <a:cs typeface="Verdana"/>
              </a:rPr>
              <a:t>Tfoe nf </a:t>
            </a:r>
            <a:r>
              <a:rPr sz="1600" b="1" spc="10" dirty="0">
                <a:solidFill>
                  <a:srgbClr val="333333"/>
                </a:solidFill>
                <a:latin typeface="Verdana"/>
                <a:cs typeface="Verdana"/>
              </a:rPr>
              <a:t>uif  </a:t>
            </a:r>
            <a:r>
              <a:rPr sz="1600" b="1" spc="-5" dirty="0">
                <a:solidFill>
                  <a:srgbClr val="333333"/>
                </a:solidFill>
                <a:latin typeface="Verdana"/>
                <a:cs typeface="Verdana"/>
              </a:rPr>
              <a:t>sfdjqf </a:t>
            </a:r>
            <a:r>
              <a:rPr sz="1600" b="1" spc="10" dirty="0">
                <a:solidFill>
                  <a:srgbClr val="333333"/>
                </a:solidFill>
                <a:latin typeface="Verdana"/>
                <a:cs typeface="Verdana"/>
              </a:rPr>
              <a:t>pguif  </a:t>
            </a:r>
            <a:r>
              <a:rPr sz="1600" b="1" spc="-10" dirty="0">
                <a:solidFill>
                  <a:srgbClr val="333333"/>
                </a:solidFill>
                <a:latin typeface="Verdana"/>
                <a:cs typeface="Verdana"/>
              </a:rPr>
              <a:t>nbhjdbm</a:t>
            </a:r>
            <a:r>
              <a:rPr sz="1600" b="1" spc="-80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333333"/>
                </a:solidFill>
                <a:latin typeface="Verdana"/>
                <a:cs typeface="Verdana"/>
              </a:rPr>
              <a:t>qpujpo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76400" y="4389120"/>
            <a:ext cx="381000" cy="533400"/>
          </a:xfrm>
          <a:custGeom>
            <a:avLst/>
            <a:gdLst/>
            <a:ahLst/>
            <a:cxnLst/>
            <a:rect l="l" t="t" r="r" b="b"/>
            <a:pathLst>
              <a:path w="381000" h="533400">
                <a:moveTo>
                  <a:pt x="0" y="400049"/>
                </a:moveTo>
                <a:lnTo>
                  <a:pt x="95250" y="400049"/>
                </a:lnTo>
                <a:lnTo>
                  <a:pt x="95250" y="0"/>
                </a:lnTo>
                <a:lnTo>
                  <a:pt x="285750" y="0"/>
                </a:lnTo>
                <a:lnTo>
                  <a:pt x="285750" y="400049"/>
                </a:lnTo>
                <a:lnTo>
                  <a:pt x="381000" y="400049"/>
                </a:lnTo>
                <a:lnTo>
                  <a:pt x="190500" y="533399"/>
                </a:lnTo>
                <a:lnTo>
                  <a:pt x="0" y="400049"/>
                </a:lnTo>
                <a:close/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76400" y="43891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57400" y="49225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71800" y="5532120"/>
            <a:ext cx="3581400" cy="486409"/>
          </a:xfrm>
          <a:custGeom>
            <a:avLst/>
            <a:gdLst/>
            <a:ahLst/>
            <a:cxnLst/>
            <a:rect l="l" t="t" r="r" b="b"/>
            <a:pathLst>
              <a:path w="3581400" h="486410">
                <a:moveTo>
                  <a:pt x="0" y="121919"/>
                </a:moveTo>
                <a:lnTo>
                  <a:pt x="2686050" y="121919"/>
                </a:lnTo>
                <a:lnTo>
                  <a:pt x="2686050" y="0"/>
                </a:lnTo>
                <a:lnTo>
                  <a:pt x="3581400" y="242569"/>
                </a:lnTo>
                <a:lnTo>
                  <a:pt x="2686050" y="486409"/>
                </a:lnTo>
                <a:lnTo>
                  <a:pt x="2686050" y="364489"/>
                </a:lnTo>
                <a:lnTo>
                  <a:pt x="0" y="364489"/>
                </a:lnTo>
                <a:lnTo>
                  <a:pt x="0" y="121919"/>
                </a:lnTo>
                <a:close/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71800" y="55321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53200" y="601852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620000" y="4465320"/>
            <a:ext cx="304800" cy="381000"/>
          </a:xfrm>
          <a:custGeom>
            <a:avLst/>
            <a:gdLst/>
            <a:ahLst/>
            <a:cxnLst/>
            <a:rect l="l" t="t" r="r" b="b"/>
            <a:pathLst>
              <a:path w="304800" h="381000">
                <a:moveTo>
                  <a:pt x="0" y="95249"/>
                </a:moveTo>
                <a:lnTo>
                  <a:pt x="152400" y="0"/>
                </a:lnTo>
                <a:lnTo>
                  <a:pt x="304800" y="95249"/>
                </a:lnTo>
                <a:lnTo>
                  <a:pt x="228600" y="95249"/>
                </a:lnTo>
                <a:lnTo>
                  <a:pt x="228600" y="380999"/>
                </a:lnTo>
                <a:lnTo>
                  <a:pt x="76200" y="380999"/>
                </a:lnTo>
                <a:lnTo>
                  <a:pt x="76200" y="95249"/>
                </a:lnTo>
                <a:lnTo>
                  <a:pt x="0" y="95249"/>
                </a:lnTo>
                <a:close/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620000" y="44653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924800" y="484632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438400" y="4876800"/>
            <a:ext cx="533400" cy="4038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305800" y="4876800"/>
            <a:ext cx="533400" cy="4038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629400" y="2894329"/>
            <a:ext cx="2133600" cy="142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935469" y="3199129"/>
            <a:ext cx="1482090" cy="987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600" b="1" spc="10" dirty="0">
                <a:solidFill>
                  <a:srgbClr val="333333"/>
                </a:solidFill>
                <a:latin typeface="Verdana"/>
                <a:cs typeface="Verdana"/>
              </a:rPr>
              <a:t>Send </a:t>
            </a:r>
            <a:r>
              <a:rPr sz="1600" b="1" spc="-5" dirty="0">
                <a:solidFill>
                  <a:srgbClr val="333333"/>
                </a:solidFill>
                <a:latin typeface="Verdana"/>
                <a:cs typeface="Verdana"/>
              </a:rPr>
              <a:t>me </a:t>
            </a:r>
            <a:r>
              <a:rPr sz="1600" b="1" spc="15" dirty="0">
                <a:solidFill>
                  <a:srgbClr val="333333"/>
                </a:solidFill>
                <a:latin typeface="Verdana"/>
                <a:cs typeface="Verdana"/>
              </a:rPr>
              <a:t>the  </a:t>
            </a:r>
            <a:r>
              <a:rPr sz="1600" b="1" spc="5" dirty="0">
                <a:solidFill>
                  <a:srgbClr val="333333"/>
                </a:solidFill>
                <a:latin typeface="Verdana"/>
                <a:cs typeface="Verdana"/>
              </a:rPr>
              <a:t>recipe of</a:t>
            </a:r>
            <a:r>
              <a:rPr sz="1600" b="1" spc="-70" dirty="0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1600" b="1" spc="15" dirty="0">
                <a:solidFill>
                  <a:srgbClr val="333333"/>
                </a:solidFill>
                <a:latin typeface="Verdana"/>
                <a:cs typeface="Verdana"/>
              </a:rPr>
              <a:t>the  </a:t>
            </a:r>
            <a:r>
              <a:rPr sz="1600" b="1" spc="-5" dirty="0">
                <a:solidFill>
                  <a:srgbClr val="333333"/>
                </a:solidFill>
                <a:latin typeface="Verdana"/>
                <a:cs typeface="Verdana"/>
              </a:rPr>
              <a:t>magical  </a:t>
            </a:r>
            <a:r>
              <a:rPr sz="1600" b="1" spc="5" dirty="0">
                <a:solidFill>
                  <a:srgbClr val="333333"/>
                </a:solidFill>
                <a:latin typeface="Verdana"/>
                <a:cs typeface="Verdana"/>
              </a:rPr>
              <a:t>potion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28" name="object 3">
            <a:extLst>
              <a:ext uri="{FF2B5EF4-FFF2-40B4-BE49-F238E27FC236}">
                <a16:creationId xmlns:a16="http://schemas.microsoft.com/office/drawing/2014/main" id="{41AB1E6A-B95F-478B-8F8E-D382C6DDB8BF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48000" y="2743200"/>
            <a:ext cx="2286000" cy="167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11150" y="336550"/>
            <a:ext cx="4273550" cy="741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pc="-5" dirty="0"/>
              <a:t>Substitution ciphering </a:t>
            </a:r>
            <a:r>
              <a:rPr dirty="0"/>
              <a:t>:  </a:t>
            </a:r>
            <a:r>
              <a:rPr spc="-5" dirty="0"/>
              <a:t>Mono-alphabetic</a:t>
            </a:r>
            <a:r>
              <a:rPr spc="-45" dirty="0"/>
              <a:t> </a:t>
            </a:r>
            <a:r>
              <a:rPr spc="-5" dirty="0"/>
              <a:t>substitution</a:t>
            </a:r>
          </a:p>
        </p:txBody>
      </p:sp>
      <p:sp>
        <p:nvSpPr>
          <p:cNvPr id="6" name="object 6"/>
          <p:cNvSpPr/>
          <p:nvPr/>
        </p:nvSpPr>
        <p:spPr>
          <a:xfrm>
            <a:off x="3524250" y="2733039"/>
            <a:ext cx="1314450" cy="1734820"/>
          </a:xfrm>
          <a:custGeom>
            <a:avLst/>
            <a:gdLst/>
            <a:ahLst/>
            <a:cxnLst/>
            <a:rect l="l" t="t" r="r" b="b"/>
            <a:pathLst>
              <a:path w="1314450" h="1734820">
                <a:moveTo>
                  <a:pt x="1314450" y="1079500"/>
                </a:moveTo>
                <a:lnTo>
                  <a:pt x="0" y="1079500"/>
                </a:lnTo>
                <a:lnTo>
                  <a:pt x="657860" y="1734820"/>
                </a:lnTo>
                <a:lnTo>
                  <a:pt x="1314450" y="1079500"/>
                </a:lnTo>
                <a:close/>
              </a:path>
              <a:path w="1314450" h="1734820">
                <a:moveTo>
                  <a:pt x="881379" y="0"/>
                </a:moveTo>
                <a:lnTo>
                  <a:pt x="433070" y="0"/>
                </a:lnTo>
                <a:lnTo>
                  <a:pt x="433070" y="1079500"/>
                </a:lnTo>
                <a:lnTo>
                  <a:pt x="881379" y="1079500"/>
                </a:lnTo>
                <a:lnTo>
                  <a:pt x="8813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24250" y="2733039"/>
            <a:ext cx="1314450" cy="1734820"/>
          </a:xfrm>
          <a:custGeom>
            <a:avLst/>
            <a:gdLst/>
            <a:ahLst/>
            <a:cxnLst/>
            <a:rect l="l" t="t" r="r" b="b"/>
            <a:pathLst>
              <a:path w="1314450" h="1734820">
                <a:moveTo>
                  <a:pt x="657860" y="1734820"/>
                </a:moveTo>
                <a:lnTo>
                  <a:pt x="1314450" y="1079500"/>
                </a:lnTo>
                <a:lnTo>
                  <a:pt x="881379" y="1079500"/>
                </a:lnTo>
                <a:lnTo>
                  <a:pt x="881379" y="0"/>
                </a:lnTo>
                <a:lnTo>
                  <a:pt x="433070" y="0"/>
                </a:lnTo>
                <a:lnTo>
                  <a:pt x="433070" y="1079500"/>
                </a:lnTo>
                <a:lnTo>
                  <a:pt x="0" y="1079500"/>
                </a:lnTo>
                <a:lnTo>
                  <a:pt x="657860" y="173482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22779" y="4467859"/>
            <a:ext cx="4517390" cy="962660"/>
          </a:xfrm>
          <a:custGeom>
            <a:avLst/>
            <a:gdLst/>
            <a:ahLst/>
            <a:cxnLst/>
            <a:rect l="l" t="t" r="r" b="b"/>
            <a:pathLst>
              <a:path w="4517390" h="962660">
                <a:moveTo>
                  <a:pt x="4325620" y="962659"/>
                </a:moveTo>
                <a:lnTo>
                  <a:pt x="4390390" y="951229"/>
                </a:lnTo>
                <a:lnTo>
                  <a:pt x="4448809" y="918209"/>
                </a:lnTo>
                <a:lnTo>
                  <a:pt x="4491990" y="866139"/>
                </a:lnTo>
                <a:lnTo>
                  <a:pt x="4514850" y="805179"/>
                </a:lnTo>
                <a:lnTo>
                  <a:pt x="4517390" y="770889"/>
                </a:lnTo>
                <a:lnTo>
                  <a:pt x="4517390" y="193039"/>
                </a:lnTo>
                <a:lnTo>
                  <a:pt x="4505959" y="125729"/>
                </a:lnTo>
                <a:lnTo>
                  <a:pt x="4471670" y="68579"/>
                </a:lnTo>
                <a:lnTo>
                  <a:pt x="4420870" y="25400"/>
                </a:lnTo>
                <a:lnTo>
                  <a:pt x="4358640" y="2539"/>
                </a:lnTo>
                <a:lnTo>
                  <a:pt x="4325620" y="0"/>
                </a:lnTo>
                <a:lnTo>
                  <a:pt x="193039" y="0"/>
                </a:lnTo>
                <a:lnTo>
                  <a:pt x="128269" y="11429"/>
                </a:lnTo>
                <a:lnTo>
                  <a:pt x="68580" y="44450"/>
                </a:lnTo>
                <a:lnTo>
                  <a:pt x="26669" y="96519"/>
                </a:lnTo>
                <a:lnTo>
                  <a:pt x="3809" y="158750"/>
                </a:lnTo>
                <a:lnTo>
                  <a:pt x="0" y="193039"/>
                </a:lnTo>
                <a:lnTo>
                  <a:pt x="0" y="770889"/>
                </a:lnTo>
                <a:lnTo>
                  <a:pt x="11430" y="836929"/>
                </a:lnTo>
                <a:lnTo>
                  <a:pt x="45719" y="894079"/>
                </a:lnTo>
                <a:lnTo>
                  <a:pt x="96519" y="937259"/>
                </a:lnTo>
                <a:lnTo>
                  <a:pt x="158750" y="960119"/>
                </a:lnTo>
                <a:lnTo>
                  <a:pt x="193039" y="962659"/>
                </a:lnTo>
                <a:lnTo>
                  <a:pt x="4325620" y="96265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64689" y="4587240"/>
            <a:ext cx="1803400" cy="239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b="1" spc="-15" dirty="0">
                <a:latin typeface="Arial"/>
                <a:cs typeface="Arial"/>
              </a:rPr>
              <a:t>Encrypted</a:t>
            </a:r>
            <a:r>
              <a:rPr sz="1500" b="1" spc="-60" dirty="0">
                <a:latin typeface="Arial"/>
                <a:cs typeface="Arial"/>
              </a:rPr>
              <a:t> </a:t>
            </a:r>
            <a:r>
              <a:rPr sz="1500" b="1" spc="-5" dirty="0">
                <a:latin typeface="Arial"/>
                <a:cs typeface="Arial"/>
              </a:rPr>
              <a:t>Message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922779" y="1770379"/>
            <a:ext cx="4517390" cy="962660"/>
          </a:xfrm>
          <a:custGeom>
            <a:avLst/>
            <a:gdLst/>
            <a:ahLst/>
            <a:cxnLst/>
            <a:rect l="l" t="t" r="r" b="b"/>
            <a:pathLst>
              <a:path w="4517390" h="962660">
                <a:moveTo>
                  <a:pt x="4325620" y="962660"/>
                </a:moveTo>
                <a:lnTo>
                  <a:pt x="4390390" y="951230"/>
                </a:lnTo>
                <a:lnTo>
                  <a:pt x="4448809" y="918210"/>
                </a:lnTo>
                <a:lnTo>
                  <a:pt x="4491990" y="866140"/>
                </a:lnTo>
                <a:lnTo>
                  <a:pt x="4514850" y="803910"/>
                </a:lnTo>
                <a:lnTo>
                  <a:pt x="4517390" y="769620"/>
                </a:lnTo>
                <a:lnTo>
                  <a:pt x="4517390" y="193040"/>
                </a:lnTo>
                <a:lnTo>
                  <a:pt x="4505959" y="125730"/>
                </a:lnTo>
                <a:lnTo>
                  <a:pt x="4471670" y="68580"/>
                </a:lnTo>
                <a:lnTo>
                  <a:pt x="4420870" y="25400"/>
                </a:lnTo>
                <a:lnTo>
                  <a:pt x="4358640" y="3810"/>
                </a:lnTo>
                <a:lnTo>
                  <a:pt x="4325620" y="0"/>
                </a:lnTo>
                <a:lnTo>
                  <a:pt x="193039" y="0"/>
                </a:lnTo>
                <a:lnTo>
                  <a:pt x="128269" y="11430"/>
                </a:lnTo>
                <a:lnTo>
                  <a:pt x="68580" y="44450"/>
                </a:lnTo>
                <a:lnTo>
                  <a:pt x="26669" y="96520"/>
                </a:lnTo>
                <a:lnTo>
                  <a:pt x="3809" y="158750"/>
                </a:lnTo>
                <a:lnTo>
                  <a:pt x="0" y="193040"/>
                </a:lnTo>
                <a:lnTo>
                  <a:pt x="0" y="769620"/>
                </a:lnTo>
                <a:lnTo>
                  <a:pt x="11430" y="836930"/>
                </a:lnTo>
                <a:lnTo>
                  <a:pt x="45719" y="894080"/>
                </a:lnTo>
                <a:lnTo>
                  <a:pt x="96519" y="938530"/>
                </a:lnTo>
                <a:lnTo>
                  <a:pt x="158750" y="961390"/>
                </a:lnTo>
                <a:lnTo>
                  <a:pt x="193039" y="962660"/>
                </a:lnTo>
                <a:lnTo>
                  <a:pt x="4325620" y="96266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964689" y="1889759"/>
            <a:ext cx="1602105" cy="239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b="1" spc="-5" dirty="0">
                <a:latin typeface="Arial"/>
                <a:cs typeface="Arial"/>
              </a:rPr>
              <a:t>Original</a:t>
            </a:r>
            <a:r>
              <a:rPr sz="1500" b="1" spc="-70" dirty="0">
                <a:latin typeface="Arial"/>
                <a:cs typeface="Arial"/>
              </a:rPr>
              <a:t> </a:t>
            </a:r>
            <a:r>
              <a:rPr sz="1500" b="1" spc="-5" dirty="0">
                <a:latin typeface="Arial"/>
                <a:cs typeface="Arial"/>
              </a:rPr>
              <a:t>Message</a:t>
            </a:r>
            <a:endParaRPr sz="1500">
              <a:latin typeface="Arial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2038072" y="2153642"/>
          <a:ext cx="1968500" cy="347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22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79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250" b="1" dirty="0">
                          <a:latin typeface="Arial"/>
                          <a:cs typeface="Arial"/>
                        </a:rPr>
                        <a:t>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095">
                      <a:solidFill>
                        <a:srgbClr val="000000"/>
                      </a:solidFill>
                      <a:prstDash val="solid"/>
                    </a:lnL>
                    <a:lnR w="42465">
                      <a:solidFill>
                        <a:srgbClr val="000000"/>
                      </a:solidFill>
                      <a:prstDash val="solid"/>
                    </a:lnR>
                    <a:lnT w="3095">
                      <a:solidFill>
                        <a:srgbClr val="000000"/>
                      </a:solidFill>
                      <a:prstDash val="solid"/>
                    </a:lnT>
                    <a:lnB w="309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250" b="1" dirty="0">
                          <a:latin typeface="Arial"/>
                          <a:cs typeface="Arial"/>
                        </a:rPr>
                        <a:t>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42465">
                      <a:solidFill>
                        <a:srgbClr val="000000"/>
                      </a:solidFill>
                      <a:prstDash val="solid"/>
                    </a:lnL>
                    <a:lnR w="42465">
                      <a:solidFill>
                        <a:srgbClr val="000000"/>
                      </a:solidFill>
                      <a:prstDash val="solid"/>
                    </a:lnR>
                    <a:lnT w="3095">
                      <a:solidFill>
                        <a:srgbClr val="000000"/>
                      </a:solidFill>
                      <a:prstDash val="solid"/>
                    </a:lnT>
                    <a:lnB w="309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250" b="1" dirty="0">
                          <a:latin typeface="Arial"/>
                          <a:cs typeface="Arial"/>
                        </a:rPr>
                        <a:t>n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42465">
                      <a:solidFill>
                        <a:srgbClr val="000000"/>
                      </a:solidFill>
                      <a:prstDash val="solid"/>
                    </a:lnL>
                    <a:lnR w="41195">
                      <a:solidFill>
                        <a:srgbClr val="000000"/>
                      </a:solidFill>
                      <a:prstDash val="solid"/>
                    </a:lnR>
                    <a:lnT w="3095">
                      <a:solidFill>
                        <a:srgbClr val="000000"/>
                      </a:solidFill>
                      <a:prstDash val="solid"/>
                    </a:lnT>
                    <a:lnB w="309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250" b="1" dirty="0">
                          <a:latin typeface="Arial"/>
                          <a:cs typeface="Arial"/>
                        </a:rPr>
                        <a:t>d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41195">
                      <a:solidFill>
                        <a:srgbClr val="000000"/>
                      </a:solidFill>
                      <a:prstDash val="solid"/>
                    </a:lnL>
                    <a:lnR w="3095">
                      <a:solidFill>
                        <a:srgbClr val="000000"/>
                      </a:solidFill>
                      <a:prstDash val="solid"/>
                    </a:lnR>
                    <a:lnT w="3095">
                      <a:solidFill>
                        <a:srgbClr val="000000"/>
                      </a:solidFill>
                      <a:prstDash val="solid"/>
                    </a:lnT>
                    <a:lnB w="309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object 13"/>
          <p:cNvSpPr/>
          <p:nvPr/>
        </p:nvSpPr>
        <p:spPr>
          <a:xfrm>
            <a:off x="4085590" y="2155189"/>
            <a:ext cx="462280" cy="347980"/>
          </a:xfrm>
          <a:custGeom>
            <a:avLst/>
            <a:gdLst/>
            <a:ahLst/>
            <a:cxnLst/>
            <a:rect l="l" t="t" r="r" b="b"/>
            <a:pathLst>
              <a:path w="462279" h="347980">
                <a:moveTo>
                  <a:pt x="0" y="347980"/>
                </a:moveTo>
                <a:lnTo>
                  <a:pt x="462280" y="347980"/>
                </a:lnTo>
                <a:lnTo>
                  <a:pt x="462280" y="0"/>
                </a:lnTo>
                <a:lnTo>
                  <a:pt x="0" y="0"/>
                </a:lnTo>
                <a:lnTo>
                  <a:pt x="0" y="34798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87240" y="2155189"/>
            <a:ext cx="463550" cy="347980"/>
          </a:xfrm>
          <a:custGeom>
            <a:avLst/>
            <a:gdLst/>
            <a:ahLst/>
            <a:cxnLst/>
            <a:rect l="l" t="t" r="r" b="b"/>
            <a:pathLst>
              <a:path w="463550" h="347980">
                <a:moveTo>
                  <a:pt x="0" y="347980"/>
                </a:moveTo>
                <a:lnTo>
                  <a:pt x="463550" y="347980"/>
                </a:lnTo>
                <a:lnTo>
                  <a:pt x="463550" y="0"/>
                </a:lnTo>
                <a:lnTo>
                  <a:pt x="0" y="0"/>
                </a:lnTo>
                <a:lnTo>
                  <a:pt x="0" y="34798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733290" y="2218690"/>
            <a:ext cx="170180" cy="20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b="1" spc="25" dirty="0">
                <a:latin typeface="Arial"/>
                <a:cs typeface="Arial"/>
              </a:rPr>
              <a:t>m</a:t>
            </a:r>
            <a:endParaRPr sz="12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28259" y="2155189"/>
            <a:ext cx="462280" cy="34798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84"/>
              </a:spcBef>
            </a:pPr>
            <a:r>
              <a:rPr sz="1250" b="1" spc="15" dirty="0">
                <a:latin typeface="Arial"/>
                <a:cs typeface="Arial"/>
              </a:rPr>
              <a:t>e</a:t>
            </a:r>
            <a:endParaRPr sz="12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669279" y="2155189"/>
            <a:ext cx="462280" cy="34798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84"/>
              </a:spcBef>
            </a:pPr>
            <a:r>
              <a:rPr sz="1250" b="1" spc="5" dirty="0">
                <a:latin typeface="Arial"/>
                <a:cs typeface="Arial"/>
              </a:rPr>
              <a:t>...</a:t>
            </a:r>
            <a:endParaRPr sz="1250">
              <a:latin typeface="Arial"/>
              <a:cs typeface="Arial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057122" y="4947642"/>
          <a:ext cx="1967229" cy="347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19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79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250" b="1" dirty="0">
                          <a:latin typeface="Arial"/>
                          <a:cs typeface="Arial"/>
                        </a:rPr>
                        <a:t>T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095">
                      <a:solidFill>
                        <a:srgbClr val="000000"/>
                      </a:solidFill>
                      <a:prstDash val="solid"/>
                    </a:lnL>
                    <a:lnR w="42465">
                      <a:solidFill>
                        <a:srgbClr val="000000"/>
                      </a:solidFill>
                      <a:prstDash val="solid"/>
                    </a:lnR>
                    <a:lnT w="3095">
                      <a:solidFill>
                        <a:srgbClr val="000000"/>
                      </a:solidFill>
                      <a:prstDash val="solid"/>
                    </a:lnT>
                    <a:lnB w="309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250" b="1" dirty="0">
                          <a:latin typeface="Arial"/>
                          <a:cs typeface="Arial"/>
                        </a:rPr>
                        <a:t>f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42465">
                      <a:solidFill>
                        <a:srgbClr val="000000"/>
                      </a:solidFill>
                      <a:prstDash val="solid"/>
                    </a:lnL>
                    <a:lnR w="42465">
                      <a:solidFill>
                        <a:srgbClr val="000000"/>
                      </a:solidFill>
                      <a:prstDash val="solid"/>
                    </a:lnR>
                    <a:lnT w="3095">
                      <a:solidFill>
                        <a:srgbClr val="000000"/>
                      </a:solidFill>
                      <a:prstDash val="solid"/>
                    </a:lnT>
                    <a:lnB w="309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250" b="1" dirty="0">
                          <a:latin typeface="Arial"/>
                          <a:cs typeface="Arial"/>
                        </a:rPr>
                        <a:t>o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42465">
                      <a:solidFill>
                        <a:srgbClr val="000000"/>
                      </a:solidFill>
                      <a:prstDash val="solid"/>
                    </a:lnL>
                    <a:lnR w="42465">
                      <a:solidFill>
                        <a:srgbClr val="000000"/>
                      </a:solidFill>
                      <a:prstDash val="solid"/>
                    </a:lnR>
                    <a:lnT w="3095">
                      <a:solidFill>
                        <a:srgbClr val="000000"/>
                      </a:solidFill>
                      <a:prstDash val="solid"/>
                    </a:lnT>
                    <a:lnB w="309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250" b="1" dirty="0">
                          <a:latin typeface="Arial"/>
                          <a:cs typeface="Arial"/>
                        </a:rPr>
                        <a:t>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42465">
                      <a:solidFill>
                        <a:srgbClr val="000000"/>
                      </a:solidFill>
                      <a:prstDash val="solid"/>
                    </a:lnL>
                    <a:lnR w="3095">
                      <a:solidFill>
                        <a:srgbClr val="000000"/>
                      </a:solidFill>
                      <a:prstDash val="solid"/>
                    </a:lnR>
                    <a:lnT w="3095">
                      <a:solidFill>
                        <a:srgbClr val="000000"/>
                      </a:solidFill>
                      <a:prstDash val="solid"/>
                    </a:lnT>
                    <a:lnB w="309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object 19"/>
          <p:cNvSpPr/>
          <p:nvPr/>
        </p:nvSpPr>
        <p:spPr>
          <a:xfrm>
            <a:off x="4104640" y="4949190"/>
            <a:ext cx="462280" cy="347980"/>
          </a:xfrm>
          <a:custGeom>
            <a:avLst/>
            <a:gdLst/>
            <a:ahLst/>
            <a:cxnLst/>
            <a:rect l="l" t="t" r="r" b="b"/>
            <a:pathLst>
              <a:path w="462279" h="347979">
                <a:moveTo>
                  <a:pt x="0" y="347980"/>
                </a:moveTo>
                <a:lnTo>
                  <a:pt x="462280" y="347980"/>
                </a:lnTo>
                <a:lnTo>
                  <a:pt x="462280" y="0"/>
                </a:lnTo>
                <a:lnTo>
                  <a:pt x="0" y="0"/>
                </a:lnTo>
                <a:lnTo>
                  <a:pt x="0" y="34798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06290" y="4949190"/>
            <a:ext cx="462280" cy="347980"/>
          </a:xfrm>
          <a:custGeom>
            <a:avLst/>
            <a:gdLst/>
            <a:ahLst/>
            <a:cxnLst/>
            <a:rect l="l" t="t" r="r" b="b"/>
            <a:pathLst>
              <a:path w="462279" h="347979">
                <a:moveTo>
                  <a:pt x="0" y="347980"/>
                </a:moveTo>
                <a:lnTo>
                  <a:pt x="462280" y="347980"/>
                </a:lnTo>
                <a:lnTo>
                  <a:pt x="462280" y="0"/>
                </a:lnTo>
                <a:lnTo>
                  <a:pt x="0" y="0"/>
                </a:lnTo>
                <a:lnTo>
                  <a:pt x="0" y="34798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775200" y="5012690"/>
            <a:ext cx="125095" cy="20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b="1" spc="15" dirty="0">
                <a:latin typeface="Arial"/>
                <a:cs typeface="Arial"/>
              </a:rPr>
              <a:t>n</a:t>
            </a:r>
            <a:endParaRPr sz="12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47309" y="4949190"/>
            <a:ext cx="463550" cy="34798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84"/>
              </a:spcBef>
            </a:pPr>
            <a:r>
              <a:rPr sz="1250" b="1" spc="10" dirty="0">
                <a:latin typeface="Arial"/>
                <a:cs typeface="Arial"/>
              </a:rPr>
              <a:t>f</a:t>
            </a:r>
            <a:endParaRPr sz="12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687059" y="4949190"/>
            <a:ext cx="464820" cy="34798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84"/>
              </a:spcBef>
            </a:pPr>
            <a:r>
              <a:rPr sz="1250" b="1" spc="5" dirty="0">
                <a:latin typeface="Arial"/>
                <a:cs typeface="Arial"/>
              </a:rPr>
              <a:t>...</a:t>
            </a:r>
            <a:endParaRPr sz="125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707129" y="2810510"/>
            <a:ext cx="271780" cy="203200"/>
          </a:xfrm>
          <a:custGeom>
            <a:avLst/>
            <a:gdLst/>
            <a:ahLst/>
            <a:cxnLst/>
            <a:rect l="l" t="t" r="r" b="b"/>
            <a:pathLst>
              <a:path w="271779" h="203200">
                <a:moveTo>
                  <a:pt x="0" y="203200"/>
                </a:moveTo>
                <a:lnTo>
                  <a:pt x="271780" y="203200"/>
                </a:lnTo>
                <a:lnTo>
                  <a:pt x="271780" y="0"/>
                </a:lnTo>
                <a:lnTo>
                  <a:pt x="0" y="0"/>
                </a:lnTo>
                <a:lnTo>
                  <a:pt x="0" y="203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07129" y="2810510"/>
            <a:ext cx="271780" cy="203200"/>
          </a:xfrm>
          <a:custGeom>
            <a:avLst/>
            <a:gdLst/>
            <a:ahLst/>
            <a:cxnLst/>
            <a:rect l="l" t="t" r="r" b="b"/>
            <a:pathLst>
              <a:path w="271779" h="203200">
                <a:moveTo>
                  <a:pt x="0" y="203200"/>
                </a:moveTo>
                <a:lnTo>
                  <a:pt x="271780" y="203200"/>
                </a:lnTo>
                <a:lnTo>
                  <a:pt x="271780" y="0"/>
                </a:lnTo>
                <a:lnTo>
                  <a:pt x="0" y="0"/>
                </a:lnTo>
                <a:lnTo>
                  <a:pt x="0" y="203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784600" y="2802890"/>
            <a:ext cx="116205" cy="20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b="1" spc="15" dirty="0">
                <a:latin typeface="Arial"/>
                <a:cs typeface="Arial"/>
              </a:rPr>
              <a:t>a</a:t>
            </a:r>
            <a:endParaRPr sz="125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384040" y="2810510"/>
            <a:ext cx="271780" cy="203200"/>
          </a:xfrm>
          <a:custGeom>
            <a:avLst/>
            <a:gdLst/>
            <a:ahLst/>
            <a:cxnLst/>
            <a:rect l="l" t="t" r="r" b="b"/>
            <a:pathLst>
              <a:path w="271779" h="203200">
                <a:moveTo>
                  <a:pt x="0" y="203200"/>
                </a:moveTo>
                <a:lnTo>
                  <a:pt x="271780" y="203200"/>
                </a:lnTo>
                <a:lnTo>
                  <a:pt x="271780" y="0"/>
                </a:lnTo>
                <a:lnTo>
                  <a:pt x="0" y="0"/>
                </a:lnTo>
                <a:lnTo>
                  <a:pt x="0" y="203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384040" y="2810510"/>
            <a:ext cx="271780" cy="20320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3185">
              <a:lnSpc>
                <a:spcPts val="1430"/>
              </a:lnSpc>
            </a:pPr>
            <a:r>
              <a:rPr sz="1250" b="1" spc="15" dirty="0">
                <a:latin typeface="Arial"/>
                <a:cs typeface="Arial"/>
              </a:rPr>
              <a:t>b</a:t>
            </a:r>
            <a:endParaRPr sz="125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978909" y="2912110"/>
            <a:ext cx="347980" cy="0"/>
          </a:xfrm>
          <a:custGeom>
            <a:avLst/>
            <a:gdLst/>
            <a:ahLst/>
            <a:cxnLst/>
            <a:rect l="l" t="t" r="r" b="b"/>
            <a:pathLst>
              <a:path w="347979">
                <a:moveTo>
                  <a:pt x="0" y="0"/>
                </a:moveTo>
                <a:lnTo>
                  <a:pt x="34797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309109" y="2874010"/>
            <a:ext cx="74930" cy="76200"/>
          </a:xfrm>
          <a:custGeom>
            <a:avLst/>
            <a:gdLst/>
            <a:ahLst/>
            <a:cxnLst/>
            <a:rect l="l" t="t" r="r" b="b"/>
            <a:pathLst>
              <a:path w="74929" h="76200">
                <a:moveTo>
                  <a:pt x="0" y="0"/>
                </a:moveTo>
                <a:lnTo>
                  <a:pt x="1269" y="3810"/>
                </a:lnTo>
                <a:lnTo>
                  <a:pt x="3810" y="8889"/>
                </a:lnTo>
                <a:lnTo>
                  <a:pt x="5079" y="13969"/>
                </a:lnTo>
                <a:lnTo>
                  <a:pt x="8889" y="21589"/>
                </a:lnTo>
                <a:lnTo>
                  <a:pt x="8889" y="31750"/>
                </a:lnTo>
                <a:lnTo>
                  <a:pt x="10160" y="35560"/>
                </a:lnTo>
                <a:lnTo>
                  <a:pt x="10160" y="39369"/>
                </a:lnTo>
                <a:lnTo>
                  <a:pt x="8889" y="44450"/>
                </a:lnTo>
                <a:lnTo>
                  <a:pt x="8889" y="54610"/>
                </a:lnTo>
                <a:lnTo>
                  <a:pt x="6350" y="58419"/>
                </a:lnTo>
                <a:lnTo>
                  <a:pt x="5079" y="62229"/>
                </a:lnTo>
                <a:lnTo>
                  <a:pt x="3810" y="67310"/>
                </a:lnTo>
                <a:lnTo>
                  <a:pt x="1269" y="71119"/>
                </a:lnTo>
                <a:lnTo>
                  <a:pt x="0" y="76200"/>
                </a:lnTo>
                <a:lnTo>
                  <a:pt x="74929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707129" y="3056889"/>
            <a:ext cx="271780" cy="204470"/>
          </a:xfrm>
          <a:custGeom>
            <a:avLst/>
            <a:gdLst/>
            <a:ahLst/>
            <a:cxnLst/>
            <a:rect l="l" t="t" r="r" b="b"/>
            <a:pathLst>
              <a:path w="271779" h="204470">
                <a:moveTo>
                  <a:pt x="0" y="204470"/>
                </a:moveTo>
                <a:lnTo>
                  <a:pt x="271780" y="204470"/>
                </a:lnTo>
                <a:lnTo>
                  <a:pt x="271780" y="0"/>
                </a:lnTo>
                <a:lnTo>
                  <a:pt x="0" y="0"/>
                </a:lnTo>
                <a:lnTo>
                  <a:pt x="0" y="2044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707129" y="3056889"/>
            <a:ext cx="271780" cy="204470"/>
          </a:xfrm>
          <a:custGeom>
            <a:avLst/>
            <a:gdLst/>
            <a:ahLst/>
            <a:cxnLst/>
            <a:rect l="l" t="t" r="r" b="b"/>
            <a:pathLst>
              <a:path w="271779" h="204470">
                <a:moveTo>
                  <a:pt x="0" y="204470"/>
                </a:moveTo>
                <a:lnTo>
                  <a:pt x="271780" y="204470"/>
                </a:lnTo>
                <a:lnTo>
                  <a:pt x="271780" y="0"/>
                </a:lnTo>
                <a:lnTo>
                  <a:pt x="0" y="0"/>
                </a:lnTo>
                <a:lnTo>
                  <a:pt x="0" y="2044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779520" y="3050540"/>
            <a:ext cx="125095" cy="20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b="1" spc="15" dirty="0">
                <a:latin typeface="Arial"/>
                <a:cs typeface="Arial"/>
              </a:rPr>
              <a:t>b</a:t>
            </a:r>
            <a:endParaRPr sz="125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384040" y="3056889"/>
            <a:ext cx="271780" cy="204470"/>
          </a:xfrm>
          <a:custGeom>
            <a:avLst/>
            <a:gdLst/>
            <a:ahLst/>
            <a:cxnLst/>
            <a:rect l="l" t="t" r="r" b="b"/>
            <a:pathLst>
              <a:path w="271779" h="204470">
                <a:moveTo>
                  <a:pt x="0" y="204470"/>
                </a:moveTo>
                <a:lnTo>
                  <a:pt x="271780" y="204470"/>
                </a:lnTo>
                <a:lnTo>
                  <a:pt x="271780" y="0"/>
                </a:lnTo>
                <a:lnTo>
                  <a:pt x="0" y="0"/>
                </a:lnTo>
                <a:lnTo>
                  <a:pt x="0" y="2044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384040" y="3056889"/>
            <a:ext cx="271780" cy="20447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8265">
              <a:lnSpc>
                <a:spcPts val="1440"/>
              </a:lnSpc>
            </a:pPr>
            <a:r>
              <a:rPr sz="1250" b="1" spc="15" dirty="0">
                <a:latin typeface="Arial"/>
                <a:cs typeface="Arial"/>
              </a:rPr>
              <a:t>c</a:t>
            </a:r>
            <a:endParaRPr sz="125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978909" y="3161029"/>
            <a:ext cx="347980" cy="0"/>
          </a:xfrm>
          <a:custGeom>
            <a:avLst/>
            <a:gdLst/>
            <a:ahLst/>
            <a:cxnLst/>
            <a:rect l="l" t="t" r="r" b="b"/>
            <a:pathLst>
              <a:path w="347979">
                <a:moveTo>
                  <a:pt x="0" y="0"/>
                </a:moveTo>
                <a:lnTo>
                  <a:pt x="34797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309109" y="312292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29" h="74930">
                <a:moveTo>
                  <a:pt x="0" y="0"/>
                </a:moveTo>
                <a:lnTo>
                  <a:pt x="3810" y="7620"/>
                </a:lnTo>
                <a:lnTo>
                  <a:pt x="5079" y="11430"/>
                </a:lnTo>
                <a:lnTo>
                  <a:pt x="6350" y="16510"/>
                </a:lnTo>
                <a:lnTo>
                  <a:pt x="8889" y="20320"/>
                </a:lnTo>
                <a:lnTo>
                  <a:pt x="8889" y="29210"/>
                </a:lnTo>
                <a:lnTo>
                  <a:pt x="10160" y="34290"/>
                </a:lnTo>
                <a:lnTo>
                  <a:pt x="10160" y="39370"/>
                </a:lnTo>
                <a:lnTo>
                  <a:pt x="8889" y="44450"/>
                </a:lnTo>
                <a:lnTo>
                  <a:pt x="8889" y="52070"/>
                </a:lnTo>
                <a:lnTo>
                  <a:pt x="6350" y="57150"/>
                </a:lnTo>
                <a:lnTo>
                  <a:pt x="5079" y="62230"/>
                </a:lnTo>
                <a:lnTo>
                  <a:pt x="1269" y="69850"/>
                </a:lnTo>
                <a:lnTo>
                  <a:pt x="0" y="74930"/>
                </a:lnTo>
                <a:lnTo>
                  <a:pt x="74929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707129" y="3328670"/>
            <a:ext cx="271780" cy="201930"/>
          </a:xfrm>
          <a:custGeom>
            <a:avLst/>
            <a:gdLst/>
            <a:ahLst/>
            <a:cxnLst/>
            <a:rect l="l" t="t" r="r" b="b"/>
            <a:pathLst>
              <a:path w="271779" h="201929">
                <a:moveTo>
                  <a:pt x="0" y="201929"/>
                </a:moveTo>
                <a:lnTo>
                  <a:pt x="271780" y="201929"/>
                </a:lnTo>
                <a:lnTo>
                  <a:pt x="271780" y="0"/>
                </a:lnTo>
                <a:lnTo>
                  <a:pt x="0" y="0"/>
                </a:lnTo>
                <a:lnTo>
                  <a:pt x="0" y="2019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707129" y="3328670"/>
            <a:ext cx="271780" cy="201930"/>
          </a:xfrm>
          <a:custGeom>
            <a:avLst/>
            <a:gdLst/>
            <a:ahLst/>
            <a:cxnLst/>
            <a:rect l="l" t="t" r="r" b="b"/>
            <a:pathLst>
              <a:path w="271779" h="201929">
                <a:moveTo>
                  <a:pt x="0" y="201929"/>
                </a:moveTo>
                <a:lnTo>
                  <a:pt x="271780" y="201929"/>
                </a:lnTo>
                <a:lnTo>
                  <a:pt x="271780" y="0"/>
                </a:lnTo>
                <a:lnTo>
                  <a:pt x="0" y="0"/>
                </a:lnTo>
                <a:lnTo>
                  <a:pt x="0" y="20192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3784600" y="3319779"/>
            <a:ext cx="116205" cy="20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b="1" spc="15" dirty="0">
                <a:latin typeface="Arial"/>
                <a:cs typeface="Arial"/>
              </a:rPr>
              <a:t>c</a:t>
            </a:r>
            <a:endParaRPr sz="125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384040" y="3328670"/>
            <a:ext cx="271780" cy="201930"/>
          </a:xfrm>
          <a:custGeom>
            <a:avLst/>
            <a:gdLst/>
            <a:ahLst/>
            <a:cxnLst/>
            <a:rect l="l" t="t" r="r" b="b"/>
            <a:pathLst>
              <a:path w="271779" h="201929">
                <a:moveTo>
                  <a:pt x="0" y="201929"/>
                </a:moveTo>
                <a:lnTo>
                  <a:pt x="271780" y="201929"/>
                </a:lnTo>
                <a:lnTo>
                  <a:pt x="271780" y="0"/>
                </a:lnTo>
                <a:lnTo>
                  <a:pt x="0" y="0"/>
                </a:lnTo>
                <a:lnTo>
                  <a:pt x="0" y="2019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4384040" y="3328670"/>
            <a:ext cx="271780" cy="20193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3185">
              <a:lnSpc>
                <a:spcPts val="1420"/>
              </a:lnSpc>
            </a:pPr>
            <a:r>
              <a:rPr sz="1250" b="1" spc="15" dirty="0">
                <a:latin typeface="Arial"/>
                <a:cs typeface="Arial"/>
              </a:rPr>
              <a:t>d</a:t>
            </a:r>
            <a:endParaRPr sz="125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978909" y="3429000"/>
            <a:ext cx="347980" cy="0"/>
          </a:xfrm>
          <a:custGeom>
            <a:avLst/>
            <a:gdLst/>
            <a:ahLst/>
            <a:cxnLst/>
            <a:rect l="l" t="t" r="r" b="b"/>
            <a:pathLst>
              <a:path w="347979">
                <a:moveTo>
                  <a:pt x="0" y="0"/>
                </a:moveTo>
                <a:lnTo>
                  <a:pt x="34797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309109" y="3392170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29" h="74929">
                <a:moveTo>
                  <a:pt x="0" y="0"/>
                </a:moveTo>
                <a:lnTo>
                  <a:pt x="1269" y="5079"/>
                </a:lnTo>
                <a:lnTo>
                  <a:pt x="3810" y="7619"/>
                </a:lnTo>
                <a:lnTo>
                  <a:pt x="6350" y="17779"/>
                </a:lnTo>
                <a:lnTo>
                  <a:pt x="8889" y="21589"/>
                </a:lnTo>
                <a:lnTo>
                  <a:pt x="8889" y="30479"/>
                </a:lnTo>
                <a:lnTo>
                  <a:pt x="10160" y="35559"/>
                </a:lnTo>
                <a:lnTo>
                  <a:pt x="10160" y="40639"/>
                </a:lnTo>
                <a:lnTo>
                  <a:pt x="8889" y="43179"/>
                </a:lnTo>
                <a:lnTo>
                  <a:pt x="8889" y="53339"/>
                </a:lnTo>
                <a:lnTo>
                  <a:pt x="5079" y="60959"/>
                </a:lnTo>
                <a:lnTo>
                  <a:pt x="3810" y="66039"/>
                </a:lnTo>
                <a:lnTo>
                  <a:pt x="1269" y="71119"/>
                </a:lnTo>
                <a:lnTo>
                  <a:pt x="0" y="74929"/>
                </a:lnTo>
                <a:lnTo>
                  <a:pt x="74929" y="368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707129" y="3599179"/>
            <a:ext cx="271780" cy="201930"/>
          </a:xfrm>
          <a:custGeom>
            <a:avLst/>
            <a:gdLst/>
            <a:ahLst/>
            <a:cxnLst/>
            <a:rect l="l" t="t" r="r" b="b"/>
            <a:pathLst>
              <a:path w="271779" h="201929">
                <a:moveTo>
                  <a:pt x="0" y="201930"/>
                </a:moveTo>
                <a:lnTo>
                  <a:pt x="271780" y="201930"/>
                </a:lnTo>
                <a:lnTo>
                  <a:pt x="271780" y="0"/>
                </a:lnTo>
                <a:lnTo>
                  <a:pt x="0" y="0"/>
                </a:lnTo>
                <a:lnTo>
                  <a:pt x="0" y="2019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707129" y="3599179"/>
            <a:ext cx="271780" cy="201930"/>
          </a:xfrm>
          <a:custGeom>
            <a:avLst/>
            <a:gdLst/>
            <a:ahLst/>
            <a:cxnLst/>
            <a:rect l="l" t="t" r="r" b="b"/>
            <a:pathLst>
              <a:path w="271779" h="201929">
                <a:moveTo>
                  <a:pt x="0" y="201930"/>
                </a:moveTo>
                <a:lnTo>
                  <a:pt x="271780" y="201930"/>
                </a:lnTo>
                <a:lnTo>
                  <a:pt x="271780" y="0"/>
                </a:lnTo>
                <a:lnTo>
                  <a:pt x="0" y="0"/>
                </a:lnTo>
                <a:lnTo>
                  <a:pt x="0" y="20193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761740" y="3590290"/>
            <a:ext cx="160655" cy="20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b="1" spc="-5" dirty="0">
                <a:latin typeface="Arial"/>
                <a:cs typeface="Arial"/>
              </a:rPr>
              <a:t>.</a:t>
            </a:r>
            <a:r>
              <a:rPr sz="1250" b="1" spc="5" dirty="0">
                <a:latin typeface="Arial"/>
                <a:cs typeface="Arial"/>
              </a:rPr>
              <a:t>..</a:t>
            </a:r>
            <a:endParaRPr sz="125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384040" y="3599179"/>
            <a:ext cx="271780" cy="201930"/>
          </a:xfrm>
          <a:custGeom>
            <a:avLst/>
            <a:gdLst/>
            <a:ahLst/>
            <a:cxnLst/>
            <a:rect l="l" t="t" r="r" b="b"/>
            <a:pathLst>
              <a:path w="271779" h="201929">
                <a:moveTo>
                  <a:pt x="0" y="201930"/>
                </a:moveTo>
                <a:lnTo>
                  <a:pt x="271780" y="201930"/>
                </a:lnTo>
                <a:lnTo>
                  <a:pt x="271780" y="0"/>
                </a:lnTo>
                <a:lnTo>
                  <a:pt x="0" y="0"/>
                </a:lnTo>
                <a:lnTo>
                  <a:pt x="0" y="2019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4384040" y="3599179"/>
            <a:ext cx="271780" cy="20193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5405">
              <a:lnSpc>
                <a:spcPts val="1420"/>
              </a:lnSpc>
            </a:pPr>
            <a:r>
              <a:rPr sz="1250" b="1" spc="5" dirty="0">
                <a:latin typeface="Arial"/>
                <a:cs typeface="Arial"/>
              </a:rPr>
              <a:t>...</a:t>
            </a:r>
            <a:endParaRPr sz="125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978909" y="3699509"/>
            <a:ext cx="347980" cy="0"/>
          </a:xfrm>
          <a:custGeom>
            <a:avLst/>
            <a:gdLst/>
            <a:ahLst/>
            <a:cxnLst/>
            <a:rect l="l" t="t" r="r" b="b"/>
            <a:pathLst>
              <a:path w="347979">
                <a:moveTo>
                  <a:pt x="0" y="0"/>
                </a:moveTo>
                <a:lnTo>
                  <a:pt x="34797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309109" y="366267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29" h="74929">
                <a:moveTo>
                  <a:pt x="0" y="0"/>
                </a:moveTo>
                <a:lnTo>
                  <a:pt x="1269" y="3810"/>
                </a:lnTo>
                <a:lnTo>
                  <a:pt x="3810" y="7620"/>
                </a:lnTo>
                <a:lnTo>
                  <a:pt x="5079" y="12700"/>
                </a:lnTo>
                <a:lnTo>
                  <a:pt x="6350" y="16510"/>
                </a:lnTo>
                <a:lnTo>
                  <a:pt x="8889" y="21590"/>
                </a:lnTo>
                <a:lnTo>
                  <a:pt x="8889" y="30480"/>
                </a:lnTo>
                <a:lnTo>
                  <a:pt x="10160" y="34290"/>
                </a:lnTo>
                <a:lnTo>
                  <a:pt x="10160" y="39370"/>
                </a:lnTo>
                <a:lnTo>
                  <a:pt x="8889" y="44450"/>
                </a:lnTo>
                <a:lnTo>
                  <a:pt x="8889" y="52070"/>
                </a:lnTo>
                <a:lnTo>
                  <a:pt x="6350" y="57150"/>
                </a:lnTo>
                <a:lnTo>
                  <a:pt x="3810" y="67310"/>
                </a:lnTo>
                <a:lnTo>
                  <a:pt x="1269" y="69850"/>
                </a:lnTo>
                <a:lnTo>
                  <a:pt x="0" y="74930"/>
                </a:lnTo>
                <a:lnTo>
                  <a:pt x="74929" y="3683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707129" y="3879850"/>
            <a:ext cx="271780" cy="201930"/>
          </a:xfrm>
          <a:custGeom>
            <a:avLst/>
            <a:gdLst/>
            <a:ahLst/>
            <a:cxnLst/>
            <a:rect l="l" t="t" r="r" b="b"/>
            <a:pathLst>
              <a:path w="271779" h="201929">
                <a:moveTo>
                  <a:pt x="0" y="201930"/>
                </a:moveTo>
                <a:lnTo>
                  <a:pt x="271780" y="201930"/>
                </a:lnTo>
                <a:lnTo>
                  <a:pt x="271780" y="0"/>
                </a:lnTo>
                <a:lnTo>
                  <a:pt x="0" y="0"/>
                </a:lnTo>
                <a:lnTo>
                  <a:pt x="0" y="2019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707129" y="3879850"/>
            <a:ext cx="271780" cy="201930"/>
          </a:xfrm>
          <a:custGeom>
            <a:avLst/>
            <a:gdLst/>
            <a:ahLst/>
            <a:cxnLst/>
            <a:rect l="l" t="t" r="r" b="b"/>
            <a:pathLst>
              <a:path w="271779" h="201929">
                <a:moveTo>
                  <a:pt x="0" y="201930"/>
                </a:moveTo>
                <a:lnTo>
                  <a:pt x="271780" y="201930"/>
                </a:lnTo>
                <a:lnTo>
                  <a:pt x="271780" y="0"/>
                </a:lnTo>
                <a:lnTo>
                  <a:pt x="0" y="0"/>
                </a:lnTo>
                <a:lnTo>
                  <a:pt x="0" y="20193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3789679" y="3870959"/>
            <a:ext cx="106680" cy="20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50" b="1" spc="15" dirty="0">
                <a:latin typeface="Arial"/>
                <a:cs typeface="Arial"/>
              </a:rPr>
              <a:t>z</a:t>
            </a:r>
            <a:endParaRPr sz="125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384040" y="3879850"/>
            <a:ext cx="271780" cy="201930"/>
          </a:xfrm>
          <a:custGeom>
            <a:avLst/>
            <a:gdLst/>
            <a:ahLst/>
            <a:cxnLst/>
            <a:rect l="l" t="t" r="r" b="b"/>
            <a:pathLst>
              <a:path w="271779" h="201929">
                <a:moveTo>
                  <a:pt x="0" y="201930"/>
                </a:moveTo>
                <a:lnTo>
                  <a:pt x="271780" y="201930"/>
                </a:lnTo>
                <a:lnTo>
                  <a:pt x="271780" y="0"/>
                </a:lnTo>
                <a:lnTo>
                  <a:pt x="0" y="0"/>
                </a:lnTo>
                <a:lnTo>
                  <a:pt x="0" y="2019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4384040" y="3879850"/>
            <a:ext cx="271780" cy="201930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8265">
              <a:lnSpc>
                <a:spcPts val="1420"/>
              </a:lnSpc>
            </a:pPr>
            <a:r>
              <a:rPr sz="1250" b="1" spc="15" dirty="0">
                <a:latin typeface="Arial"/>
                <a:cs typeface="Arial"/>
              </a:rPr>
              <a:t>a</a:t>
            </a:r>
            <a:endParaRPr sz="125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3978909" y="3981450"/>
            <a:ext cx="347980" cy="0"/>
          </a:xfrm>
          <a:custGeom>
            <a:avLst/>
            <a:gdLst/>
            <a:ahLst/>
            <a:cxnLst/>
            <a:rect l="l" t="t" r="r" b="b"/>
            <a:pathLst>
              <a:path w="347979">
                <a:moveTo>
                  <a:pt x="0" y="0"/>
                </a:moveTo>
                <a:lnTo>
                  <a:pt x="34797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309109" y="3943350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29" h="74929">
                <a:moveTo>
                  <a:pt x="0" y="0"/>
                </a:moveTo>
                <a:lnTo>
                  <a:pt x="1269" y="3810"/>
                </a:lnTo>
                <a:lnTo>
                  <a:pt x="3810" y="7619"/>
                </a:lnTo>
                <a:lnTo>
                  <a:pt x="6350" y="17780"/>
                </a:lnTo>
                <a:lnTo>
                  <a:pt x="8889" y="21589"/>
                </a:lnTo>
                <a:lnTo>
                  <a:pt x="8889" y="30480"/>
                </a:lnTo>
                <a:lnTo>
                  <a:pt x="10160" y="35560"/>
                </a:lnTo>
                <a:lnTo>
                  <a:pt x="10160" y="40639"/>
                </a:lnTo>
                <a:lnTo>
                  <a:pt x="8889" y="44450"/>
                </a:lnTo>
                <a:lnTo>
                  <a:pt x="8889" y="53339"/>
                </a:lnTo>
                <a:lnTo>
                  <a:pt x="6350" y="58419"/>
                </a:lnTo>
                <a:lnTo>
                  <a:pt x="5079" y="62230"/>
                </a:lnTo>
                <a:lnTo>
                  <a:pt x="3810" y="67310"/>
                </a:lnTo>
                <a:lnTo>
                  <a:pt x="1269" y="71119"/>
                </a:lnTo>
                <a:lnTo>
                  <a:pt x="0" y="74930"/>
                </a:lnTo>
                <a:lnTo>
                  <a:pt x="74929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60" name="object 3">
            <a:extLst>
              <a:ext uri="{FF2B5EF4-FFF2-40B4-BE49-F238E27FC236}">
                <a16:creationId xmlns:a16="http://schemas.microsoft.com/office/drawing/2014/main" id="{3412DA40-ABE8-493C-9852-1029A53A3DDD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1150" y="336550"/>
            <a:ext cx="4001135" cy="741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pc="-5" dirty="0"/>
              <a:t>Substitution ciphering:  Polyalphabetic</a:t>
            </a:r>
            <a:r>
              <a:rPr spc="-55" dirty="0"/>
              <a:t> </a:t>
            </a:r>
            <a:r>
              <a:rPr spc="-5" dirty="0"/>
              <a:t>substitution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11150" y="1690370"/>
            <a:ext cx="3673475" cy="960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0" dirty="0">
                <a:solidFill>
                  <a:srgbClr val="EFAA00"/>
                </a:solidFill>
                <a:latin typeface="Arial"/>
                <a:cs typeface="Arial"/>
              </a:rPr>
              <a:t>Vigenere</a:t>
            </a:r>
            <a:r>
              <a:rPr sz="1800" b="1" spc="-80" dirty="0">
                <a:solidFill>
                  <a:srgbClr val="EFAA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EFAA00"/>
                </a:solidFill>
                <a:latin typeface="Arial"/>
                <a:cs typeface="Arial"/>
              </a:rPr>
              <a:t>Ciphering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23100"/>
              </a:lnSpc>
            </a:pPr>
            <a:r>
              <a:rPr sz="1800" spc="-5" dirty="0">
                <a:latin typeface="Arial"/>
                <a:cs typeface="Arial"/>
              </a:rPr>
              <a:t>Based on the </a:t>
            </a:r>
            <a:r>
              <a:rPr sz="1800" spc="-10" dirty="0">
                <a:latin typeface="Arial"/>
                <a:cs typeface="Arial"/>
              </a:rPr>
              <a:t>Caesar cryptosystem. 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key is used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10" dirty="0">
                <a:latin typeface="Arial"/>
                <a:cs typeface="Arial"/>
              </a:rPr>
              <a:t>cipher </a:t>
            </a:r>
            <a:r>
              <a:rPr sz="1800" spc="-5" dirty="0">
                <a:latin typeface="Arial"/>
                <a:cs typeface="Arial"/>
              </a:rPr>
              <a:t>the </a:t>
            </a:r>
            <a:r>
              <a:rPr sz="1800" spc="-10" dirty="0">
                <a:latin typeface="Arial"/>
                <a:cs typeface="Arial"/>
              </a:rPr>
              <a:t>clear</a:t>
            </a:r>
            <a:r>
              <a:rPr sz="1800" spc="-1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text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97300" y="3543300"/>
            <a:ext cx="914400" cy="1524000"/>
          </a:xfrm>
          <a:custGeom>
            <a:avLst/>
            <a:gdLst/>
            <a:ahLst/>
            <a:cxnLst/>
            <a:rect l="l" t="t" r="r" b="b"/>
            <a:pathLst>
              <a:path w="914400" h="1524000">
                <a:moveTo>
                  <a:pt x="0" y="1143000"/>
                </a:moveTo>
                <a:lnTo>
                  <a:pt x="228600" y="1143000"/>
                </a:lnTo>
                <a:lnTo>
                  <a:pt x="228600" y="0"/>
                </a:lnTo>
                <a:lnTo>
                  <a:pt x="685800" y="0"/>
                </a:lnTo>
                <a:lnTo>
                  <a:pt x="685800" y="1143000"/>
                </a:lnTo>
                <a:lnTo>
                  <a:pt x="914400" y="1143000"/>
                </a:lnTo>
                <a:lnTo>
                  <a:pt x="457200" y="1524000"/>
                </a:lnTo>
                <a:lnTo>
                  <a:pt x="0" y="1143000"/>
                </a:lnTo>
                <a:close/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51400" y="4381500"/>
            <a:ext cx="533400" cy="4038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296522" y="2730862"/>
          <a:ext cx="3909055" cy="7048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8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68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43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68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30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68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433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686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30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687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53060">
                <a:tc>
                  <a:txBody>
                    <a:bodyPr/>
                    <a:lstStyle/>
                    <a:p>
                      <a:pPr marR="121920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h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4355">
                      <a:solidFill>
                        <a:srgbClr val="000000"/>
                      </a:solidFill>
                      <a:prstDash val="solid"/>
                    </a:lnL>
                    <a:lnR w="4355">
                      <a:solidFill>
                        <a:srgbClr val="000000"/>
                      </a:solidFill>
                      <a:prstDash val="solid"/>
                    </a:lnR>
                    <a:lnT w="4355">
                      <a:solidFill>
                        <a:srgbClr val="000000"/>
                      </a:solidFill>
                      <a:prstDash val="solid"/>
                    </a:lnT>
                    <a:lnB w="4355">
                      <a:solidFill>
                        <a:srgbClr val="000000"/>
                      </a:solidFill>
                      <a:prstDash val="soli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4355">
                      <a:solidFill>
                        <a:srgbClr val="000000"/>
                      </a:solidFill>
                      <a:prstDash val="solid"/>
                    </a:lnL>
                    <a:lnR w="4355">
                      <a:solidFill>
                        <a:srgbClr val="000000"/>
                      </a:solidFill>
                      <a:prstDash val="solid"/>
                    </a:lnR>
                    <a:lnT w="4355">
                      <a:solidFill>
                        <a:srgbClr val="000000"/>
                      </a:solidFill>
                      <a:prstDash val="solid"/>
                    </a:lnT>
                    <a:lnB w="4355">
                      <a:solidFill>
                        <a:srgbClr val="000000"/>
                      </a:solidFill>
                      <a:prstDash val="soli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4355">
                      <a:solidFill>
                        <a:srgbClr val="000000"/>
                      </a:solidFill>
                      <a:prstDash val="solid"/>
                    </a:lnL>
                    <a:lnR w="4355">
                      <a:solidFill>
                        <a:srgbClr val="000000"/>
                      </a:solidFill>
                      <a:prstDash val="solid"/>
                    </a:lnR>
                    <a:lnT w="4355">
                      <a:solidFill>
                        <a:srgbClr val="000000"/>
                      </a:solidFill>
                      <a:prstDash val="solid"/>
                    </a:lnT>
                    <a:lnB w="4355">
                      <a:solidFill>
                        <a:srgbClr val="000000"/>
                      </a:solidFill>
                      <a:prstDash val="soli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4355">
                      <a:solidFill>
                        <a:srgbClr val="000000"/>
                      </a:solidFill>
                      <a:prstDash val="solid"/>
                    </a:lnL>
                    <a:lnR w="4355">
                      <a:solidFill>
                        <a:srgbClr val="000000"/>
                      </a:solidFill>
                      <a:prstDash val="solid"/>
                    </a:lnR>
                    <a:lnT w="4355">
                      <a:solidFill>
                        <a:srgbClr val="000000"/>
                      </a:solidFill>
                      <a:prstDash val="solid"/>
                    </a:lnT>
                    <a:lnB w="4355">
                      <a:solidFill>
                        <a:srgbClr val="000000"/>
                      </a:solidFill>
                      <a:prstDash val="soli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4355">
                      <a:solidFill>
                        <a:srgbClr val="000000"/>
                      </a:solidFill>
                      <a:prstDash val="solid"/>
                    </a:lnL>
                    <a:lnR w="4355">
                      <a:solidFill>
                        <a:srgbClr val="000000"/>
                      </a:solidFill>
                      <a:prstDash val="solid"/>
                    </a:lnR>
                    <a:lnT w="4355">
                      <a:solidFill>
                        <a:srgbClr val="000000"/>
                      </a:solidFill>
                      <a:prstDash val="solid"/>
                    </a:lnT>
                    <a:lnB w="4355">
                      <a:solidFill>
                        <a:srgbClr val="000000"/>
                      </a:solidFill>
                      <a:prstDash val="soli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4355">
                      <a:solidFill>
                        <a:srgbClr val="000000"/>
                      </a:solidFill>
                      <a:prstDash val="solid"/>
                    </a:lnL>
                    <a:lnR w="4355">
                      <a:solidFill>
                        <a:srgbClr val="000000"/>
                      </a:solidFill>
                      <a:prstDash val="solid"/>
                    </a:lnR>
                    <a:lnT w="4355">
                      <a:solidFill>
                        <a:srgbClr val="000000"/>
                      </a:solidFill>
                      <a:prstDash val="solid"/>
                    </a:lnT>
                    <a:lnB w="4355">
                      <a:solidFill>
                        <a:srgbClr val="000000"/>
                      </a:solidFill>
                      <a:prstDash val="soli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w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4355">
                      <a:solidFill>
                        <a:srgbClr val="000000"/>
                      </a:solidFill>
                      <a:prstDash val="solid"/>
                    </a:lnL>
                    <a:lnR w="4355">
                      <a:solidFill>
                        <a:srgbClr val="000000"/>
                      </a:solidFill>
                      <a:prstDash val="solid"/>
                    </a:lnR>
                    <a:lnT w="4355">
                      <a:solidFill>
                        <a:srgbClr val="000000"/>
                      </a:solidFill>
                      <a:prstDash val="solid"/>
                    </a:lnT>
                    <a:lnB w="4355">
                      <a:solidFill>
                        <a:srgbClr val="000000"/>
                      </a:solidFill>
                      <a:prstDash val="soli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4355">
                      <a:solidFill>
                        <a:srgbClr val="000000"/>
                      </a:solidFill>
                      <a:prstDash val="solid"/>
                    </a:lnL>
                    <a:lnR w="4355">
                      <a:solidFill>
                        <a:srgbClr val="000000"/>
                      </a:solidFill>
                      <a:prstDash val="solid"/>
                    </a:lnR>
                    <a:lnT w="4355">
                      <a:solidFill>
                        <a:srgbClr val="000000"/>
                      </a:solidFill>
                      <a:prstDash val="solid"/>
                    </a:lnT>
                    <a:lnB w="4355">
                      <a:solidFill>
                        <a:srgbClr val="000000"/>
                      </a:solidFill>
                      <a:prstDash val="soli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4355">
                      <a:solidFill>
                        <a:srgbClr val="000000"/>
                      </a:solidFill>
                      <a:prstDash val="solid"/>
                    </a:lnL>
                    <a:lnR w="4355">
                      <a:solidFill>
                        <a:srgbClr val="000000"/>
                      </a:solidFill>
                      <a:prstDash val="solid"/>
                    </a:lnR>
                    <a:lnT w="4355">
                      <a:solidFill>
                        <a:srgbClr val="000000"/>
                      </a:solidFill>
                      <a:prstDash val="solid"/>
                    </a:lnT>
                    <a:lnB w="4355">
                      <a:solidFill>
                        <a:srgbClr val="000000"/>
                      </a:solidFill>
                      <a:prstDash val="soli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4355">
                      <a:solidFill>
                        <a:srgbClr val="000000"/>
                      </a:solidFill>
                      <a:prstDash val="solid"/>
                    </a:lnL>
                    <a:lnR w="4355">
                      <a:solidFill>
                        <a:srgbClr val="000000"/>
                      </a:solidFill>
                      <a:prstDash val="solid"/>
                    </a:lnR>
                    <a:lnT w="4355">
                      <a:solidFill>
                        <a:srgbClr val="000000"/>
                      </a:solidFill>
                      <a:prstDash val="solid"/>
                    </a:lnT>
                    <a:lnB w="4355">
                      <a:solidFill>
                        <a:srgbClr val="000000"/>
                      </a:solidFill>
                      <a:prstDash val="soli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R="120650" algn="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4355">
                      <a:solidFill>
                        <a:srgbClr val="000000"/>
                      </a:solidFill>
                      <a:prstDash val="solid"/>
                    </a:lnL>
                    <a:lnR w="4355">
                      <a:solidFill>
                        <a:srgbClr val="000000"/>
                      </a:solidFill>
                      <a:prstDash val="solid"/>
                    </a:lnR>
                    <a:lnT w="4355">
                      <a:solidFill>
                        <a:srgbClr val="000000"/>
                      </a:solidFill>
                      <a:prstDash val="solid"/>
                    </a:lnT>
                    <a:lnB w="4355">
                      <a:solidFill>
                        <a:srgbClr val="000000"/>
                      </a:solidFill>
                      <a:prstDash val="soli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789">
                <a:tc>
                  <a:txBody>
                    <a:bodyPr/>
                    <a:lstStyle/>
                    <a:p>
                      <a:pPr marR="126364" algn="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4355">
                      <a:solidFill>
                        <a:srgbClr val="000000"/>
                      </a:solidFill>
                      <a:prstDash val="solid"/>
                    </a:lnL>
                    <a:lnR w="4355">
                      <a:solidFill>
                        <a:srgbClr val="000000"/>
                      </a:solidFill>
                      <a:prstDash val="solid"/>
                    </a:lnR>
                    <a:lnT w="4355">
                      <a:solidFill>
                        <a:srgbClr val="000000"/>
                      </a:solidFill>
                      <a:prstDash val="solid"/>
                    </a:lnT>
                    <a:lnB w="435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4355">
                      <a:solidFill>
                        <a:srgbClr val="000000"/>
                      </a:solidFill>
                      <a:prstDash val="solid"/>
                    </a:lnL>
                    <a:lnR w="4355">
                      <a:solidFill>
                        <a:srgbClr val="000000"/>
                      </a:solidFill>
                      <a:prstDash val="solid"/>
                    </a:lnR>
                    <a:lnT w="4355">
                      <a:solidFill>
                        <a:srgbClr val="000000"/>
                      </a:solidFill>
                      <a:prstDash val="solid"/>
                    </a:lnT>
                    <a:lnB w="435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12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4355">
                      <a:solidFill>
                        <a:srgbClr val="000000"/>
                      </a:solidFill>
                      <a:prstDash val="solid"/>
                    </a:lnL>
                    <a:lnR w="4355">
                      <a:solidFill>
                        <a:srgbClr val="000000"/>
                      </a:solidFill>
                      <a:prstDash val="solid"/>
                    </a:lnR>
                    <a:lnT w="4355">
                      <a:solidFill>
                        <a:srgbClr val="000000"/>
                      </a:solidFill>
                      <a:prstDash val="solid"/>
                    </a:lnT>
                    <a:lnB w="435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12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4355">
                      <a:solidFill>
                        <a:srgbClr val="000000"/>
                      </a:solidFill>
                      <a:prstDash val="solid"/>
                    </a:lnL>
                    <a:lnR w="4355">
                      <a:solidFill>
                        <a:srgbClr val="000000"/>
                      </a:solidFill>
                      <a:prstDash val="solid"/>
                    </a:lnR>
                    <a:lnT w="4355">
                      <a:solidFill>
                        <a:srgbClr val="000000"/>
                      </a:solidFill>
                      <a:prstDash val="solid"/>
                    </a:lnT>
                    <a:lnB w="435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15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4355">
                      <a:solidFill>
                        <a:srgbClr val="000000"/>
                      </a:solidFill>
                      <a:prstDash val="solid"/>
                    </a:lnL>
                    <a:lnR w="4355">
                      <a:solidFill>
                        <a:srgbClr val="000000"/>
                      </a:solidFill>
                      <a:prstDash val="solid"/>
                    </a:lnR>
                    <a:lnT w="4355">
                      <a:solidFill>
                        <a:srgbClr val="000000"/>
                      </a:solidFill>
                      <a:prstDash val="solid"/>
                    </a:lnT>
                    <a:lnB w="435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27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4355">
                      <a:solidFill>
                        <a:srgbClr val="000000"/>
                      </a:solidFill>
                      <a:prstDash val="solid"/>
                    </a:lnL>
                    <a:lnR w="4355">
                      <a:solidFill>
                        <a:srgbClr val="000000"/>
                      </a:solidFill>
                      <a:prstDash val="solid"/>
                    </a:lnR>
                    <a:lnT w="4355">
                      <a:solidFill>
                        <a:srgbClr val="000000"/>
                      </a:solidFill>
                      <a:prstDash val="solid"/>
                    </a:lnT>
                    <a:lnB w="435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23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4355">
                      <a:solidFill>
                        <a:srgbClr val="000000"/>
                      </a:solidFill>
                      <a:prstDash val="solid"/>
                    </a:lnL>
                    <a:lnR w="4355">
                      <a:solidFill>
                        <a:srgbClr val="000000"/>
                      </a:solidFill>
                      <a:prstDash val="solid"/>
                    </a:lnR>
                    <a:lnT w="4355">
                      <a:solidFill>
                        <a:srgbClr val="000000"/>
                      </a:solidFill>
                      <a:prstDash val="solid"/>
                    </a:lnT>
                    <a:lnB w="435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b="1" spc="-10" dirty="0">
                          <a:latin typeface="Arial"/>
                          <a:cs typeface="Arial"/>
                        </a:rPr>
                        <a:t>15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4355">
                      <a:solidFill>
                        <a:srgbClr val="000000"/>
                      </a:solidFill>
                      <a:prstDash val="solid"/>
                    </a:lnL>
                    <a:lnR w="4355">
                      <a:solidFill>
                        <a:srgbClr val="000000"/>
                      </a:solidFill>
                      <a:prstDash val="solid"/>
                    </a:lnR>
                    <a:lnT w="4355">
                      <a:solidFill>
                        <a:srgbClr val="000000"/>
                      </a:solidFill>
                      <a:prstDash val="solid"/>
                    </a:lnT>
                    <a:lnB w="435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18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4355">
                      <a:solidFill>
                        <a:srgbClr val="000000"/>
                      </a:solidFill>
                      <a:prstDash val="solid"/>
                    </a:lnL>
                    <a:lnR w="4355">
                      <a:solidFill>
                        <a:srgbClr val="000000"/>
                      </a:solidFill>
                      <a:prstDash val="solid"/>
                    </a:lnR>
                    <a:lnT w="4355">
                      <a:solidFill>
                        <a:srgbClr val="000000"/>
                      </a:solidFill>
                      <a:prstDash val="solid"/>
                    </a:lnT>
                    <a:lnB w="435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12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4355">
                      <a:solidFill>
                        <a:srgbClr val="000000"/>
                      </a:solidFill>
                      <a:prstDash val="solid"/>
                    </a:lnL>
                    <a:lnR w="4355">
                      <a:solidFill>
                        <a:srgbClr val="000000"/>
                      </a:solidFill>
                      <a:prstDash val="solid"/>
                    </a:lnR>
                    <a:lnT w="4355">
                      <a:solidFill>
                        <a:srgbClr val="000000"/>
                      </a:solidFill>
                      <a:prstDash val="solid"/>
                    </a:lnT>
                    <a:lnB w="435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6364" algn="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4355">
                      <a:solidFill>
                        <a:srgbClr val="000000"/>
                      </a:solidFill>
                      <a:prstDash val="solid"/>
                    </a:lnL>
                    <a:lnR w="4355">
                      <a:solidFill>
                        <a:srgbClr val="000000"/>
                      </a:solidFill>
                      <a:prstDash val="solid"/>
                    </a:lnR>
                    <a:lnT w="4355">
                      <a:solidFill>
                        <a:srgbClr val="000000"/>
                      </a:solidFill>
                      <a:prstDash val="solid"/>
                    </a:lnT>
                    <a:lnB w="435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613021" y="5247761"/>
          <a:ext cx="5547356" cy="10032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5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54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29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54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1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54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29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545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292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5016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300" b="1" spc="15" dirty="0">
                          <a:latin typeface="Arial"/>
                          <a:cs typeface="Arial"/>
                        </a:rPr>
                        <a:t>h+a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4837">
                      <a:solidFill>
                        <a:srgbClr val="000000"/>
                      </a:solidFill>
                      <a:prstDash val="solid"/>
                    </a:lnL>
                    <a:lnR w="4837">
                      <a:solidFill>
                        <a:srgbClr val="000000"/>
                      </a:solidFill>
                      <a:prstDash val="solid"/>
                    </a:lnR>
                    <a:lnT w="4837">
                      <a:solidFill>
                        <a:srgbClr val="000000"/>
                      </a:solidFill>
                      <a:prstDash val="solid"/>
                    </a:lnT>
                    <a:lnB w="4837">
                      <a:solidFill>
                        <a:srgbClr val="000000"/>
                      </a:solidFill>
                      <a:prstDash val="soli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300" b="1" spc="15" dirty="0">
                          <a:latin typeface="Arial"/>
                          <a:cs typeface="Arial"/>
                        </a:rPr>
                        <a:t>e+b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4837">
                      <a:solidFill>
                        <a:srgbClr val="000000"/>
                      </a:solidFill>
                      <a:prstDash val="solid"/>
                    </a:lnL>
                    <a:lnR w="4837">
                      <a:solidFill>
                        <a:srgbClr val="000000"/>
                      </a:solidFill>
                      <a:prstDash val="solid"/>
                    </a:lnR>
                    <a:lnT w="4837">
                      <a:solidFill>
                        <a:srgbClr val="000000"/>
                      </a:solidFill>
                      <a:prstDash val="solid"/>
                    </a:lnT>
                    <a:lnB w="4837">
                      <a:solidFill>
                        <a:srgbClr val="000000"/>
                      </a:solidFill>
                      <a:prstDash val="soli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300" b="1" spc="15" dirty="0">
                          <a:latin typeface="Arial"/>
                          <a:cs typeface="Arial"/>
                        </a:rPr>
                        <a:t>l+c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4837">
                      <a:solidFill>
                        <a:srgbClr val="000000"/>
                      </a:solidFill>
                      <a:prstDash val="solid"/>
                    </a:lnL>
                    <a:lnR w="4837">
                      <a:solidFill>
                        <a:srgbClr val="000000"/>
                      </a:solidFill>
                      <a:prstDash val="solid"/>
                    </a:lnR>
                    <a:lnT w="4837">
                      <a:solidFill>
                        <a:srgbClr val="000000"/>
                      </a:solidFill>
                      <a:prstDash val="solid"/>
                    </a:lnT>
                    <a:lnB w="4837">
                      <a:solidFill>
                        <a:srgbClr val="000000"/>
                      </a:solidFill>
                      <a:prstDash val="soli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300" b="1" spc="20" dirty="0">
                          <a:latin typeface="Arial"/>
                          <a:cs typeface="Arial"/>
                        </a:rPr>
                        <a:t>l+d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4837">
                      <a:solidFill>
                        <a:srgbClr val="000000"/>
                      </a:solidFill>
                      <a:prstDash val="solid"/>
                    </a:lnL>
                    <a:lnR w="4837">
                      <a:solidFill>
                        <a:srgbClr val="000000"/>
                      </a:solidFill>
                      <a:prstDash val="solid"/>
                    </a:lnR>
                    <a:lnT w="4837">
                      <a:solidFill>
                        <a:srgbClr val="000000"/>
                      </a:solidFill>
                      <a:prstDash val="solid"/>
                    </a:lnT>
                    <a:lnB w="4837">
                      <a:solidFill>
                        <a:srgbClr val="000000"/>
                      </a:solidFill>
                      <a:prstDash val="soli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300" b="1" spc="20" dirty="0">
                          <a:latin typeface="Arial"/>
                          <a:cs typeface="Arial"/>
                        </a:rPr>
                        <a:t>o+a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4837">
                      <a:solidFill>
                        <a:srgbClr val="000000"/>
                      </a:solidFill>
                      <a:prstDash val="solid"/>
                    </a:lnL>
                    <a:lnR w="4837">
                      <a:solidFill>
                        <a:srgbClr val="000000"/>
                      </a:solidFill>
                      <a:prstDash val="solid"/>
                    </a:lnR>
                    <a:lnT w="4837">
                      <a:solidFill>
                        <a:srgbClr val="000000"/>
                      </a:solidFill>
                      <a:prstDash val="solid"/>
                    </a:lnT>
                    <a:lnB w="4837">
                      <a:solidFill>
                        <a:srgbClr val="000000"/>
                      </a:solidFill>
                      <a:prstDash val="soli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300" b="1" spc="5" dirty="0">
                          <a:latin typeface="Arial"/>
                          <a:cs typeface="Arial"/>
                        </a:rPr>
                        <a:t>'</a:t>
                      </a:r>
                      <a:r>
                        <a:rPr sz="1300" b="1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b="1" spc="10" dirty="0">
                          <a:latin typeface="Arial"/>
                          <a:cs typeface="Arial"/>
                        </a:rPr>
                        <a:t>'+b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4837">
                      <a:solidFill>
                        <a:srgbClr val="000000"/>
                      </a:solidFill>
                      <a:prstDash val="solid"/>
                    </a:lnL>
                    <a:lnR w="4837">
                      <a:solidFill>
                        <a:srgbClr val="000000"/>
                      </a:solidFill>
                      <a:prstDash val="solid"/>
                    </a:lnR>
                    <a:lnT w="4837">
                      <a:solidFill>
                        <a:srgbClr val="000000"/>
                      </a:solidFill>
                      <a:prstDash val="solid"/>
                    </a:lnT>
                    <a:lnB w="4837">
                      <a:solidFill>
                        <a:srgbClr val="000000"/>
                      </a:solidFill>
                      <a:prstDash val="soli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300" b="1" spc="25" dirty="0">
                          <a:latin typeface="Arial"/>
                          <a:cs typeface="Arial"/>
                        </a:rPr>
                        <a:t>w+c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4837">
                      <a:solidFill>
                        <a:srgbClr val="000000"/>
                      </a:solidFill>
                      <a:prstDash val="solid"/>
                    </a:lnL>
                    <a:lnR w="4837">
                      <a:solidFill>
                        <a:srgbClr val="000000"/>
                      </a:solidFill>
                      <a:prstDash val="solid"/>
                    </a:lnR>
                    <a:lnT w="4837">
                      <a:solidFill>
                        <a:srgbClr val="000000"/>
                      </a:solidFill>
                      <a:prstDash val="solid"/>
                    </a:lnT>
                    <a:lnB w="4837">
                      <a:solidFill>
                        <a:srgbClr val="000000"/>
                      </a:solidFill>
                      <a:prstDash val="soli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300" b="1" spc="20" dirty="0">
                          <a:latin typeface="Arial"/>
                          <a:cs typeface="Arial"/>
                        </a:rPr>
                        <a:t>o+d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4837">
                      <a:solidFill>
                        <a:srgbClr val="000000"/>
                      </a:solidFill>
                      <a:prstDash val="solid"/>
                    </a:lnL>
                    <a:lnR w="4837">
                      <a:solidFill>
                        <a:srgbClr val="000000"/>
                      </a:solidFill>
                      <a:prstDash val="solid"/>
                    </a:lnR>
                    <a:lnT w="4837">
                      <a:solidFill>
                        <a:srgbClr val="000000"/>
                      </a:solidFill>
                      <a:prstDash val="solid"/>
                    </a:lnT>
                    <a:lnB w="4837">
                      <a:solidFill>
                        <a:srgbClr val="000000"/>
                      </a:solidFill>
                      <a:prstDash val="soli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300" b="1" spc="15" dirty="0">
                          <a:latin typeface="Arial"/>
                          <a:cs typeface="Arial"/>
                        </a:rPr>
                        <a:t>r+a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4837">
                      <a:solidFill>
                        <a:srgbClr val="000000"/>
                      </a:solidFill>
                      <a:prstDash val="solid"/>
                    </a:lnL>
                    <a:lnR w="4837">
                      <a:solidFill>
                        <a:srgbClr val="000000"/>
                      </a:solidFill>
                      <a:prstDash val="solid"/>
                    </a:lnR>
                    <a:lnT w="4837">
                      <a:solidFill>
                        <a:srgbClr val="000000"/>
                      </a:solidFill>
                      <a:prstDash val="solid"/>
                    </a:lnT>
                    <a:lnB w="4837">
                      <a:solidFill>
                        <a:srgbClr val="000000"/>
                      </a:solidFill>
                      <a:prstDash val="soli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300" b="1" spc="20" dirty="0">
                          <a:latin typeface="Arial"/>
                          <a:cs typeface="Arial"/>
                        </a:rPr>
                        <a:t>l+b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4837">
                      <a:solidFill>
                        <a:srgbClr val="000000"/>
                      </a:solidFill>
                      <a:prstDash val="solid"/>
                    </a:lnL>
                    <a:lnR w="4837">
                      <a:solidFill>
                        <a:srgbClr val="000000"/>
                      </a:solidFill>
                      <a:prstDash val="solid"/>
                    </a:lnR>
                    <a:lnT w="4837">
                      <a:solidFill>
                        <a:srgbClr val="000000"/>
                      </a:solidFill>
                      <a:prstDash val="solid"/>
                    </a:lnT>
                    <a:lnB w="4837">
                      <a:solidFill>
                        <a:srgbClr val="000000"/>
                      </a:solidFill>
                      <a:prstDash val="soli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300" b="1" spc="20" dirty="0">
                          <a:latin typeface="Arial"/>
                          <a:cs typeface="Arial"/>
                        </a:rPr>
                        <a:t>d+c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4837">
                      <a:solidFill>
                        <a:srgbClr val="000000"/>
                      </a:solidFill>
                      <a:prstDash val="solid"/>
                    </a:lnL>
                    <a:lnR w="4837">
                      <a:solidFill>
                        <a:srgbClr val="000000"/>
                      </a:solidFill>
                      <a:prstDash val="solid"/>
                    </a:lnR>
                    <a:lnT w="4837">
                      <a:solidFill>
                        <a:srgbClr val="000000"/>
                      </a:solidFill>
                      <a:prstDash val="solid"/>
                    </a:lnT>
                    <a:lnB w="4837">
                      <a:solidFill>
                        <a:srgbClr val="000000"/>
                      </a:solidFill>
                      <a:prstDash val="soli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649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9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4837">
                      <a:solidFill>
                        <a:srgbClr val="000000"/>
                      </a:solidFill>
                      <a:prstDash val="solid"/>
                    </a:lnL>
                    <a:lnR w="4837">
                      <a:solidFill>
                        <a:srgbClr val="000000"/>
                      </a:solidFill>
                      <a:prstDash val="solid"/>
                    </a:lnR>
                    <a:lnT w="4837">
                      <a:solidFill>
                        <a:srgbClr val="000000"/>
                      </a:solidFill>
                      <a:prstDash val="solid"/>
                    </a:lnT>
                    <a:lnB w="483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7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4837">
                      <a:solidFill>
                        <a:srgbClr val="000000"/>
                      </a:solidFill>
                      <a:prstDash val="solid"/>
                    </a:lnL>
                    <a:lnR w="4837">
                      <a:solidFill>
                        <a:srgbClr val="000000"/>
                      </a:solidFill>
                      <a:prstDash val="solid"/>
                    </a:lnR>
                    <a:lnT w="4837">
                      <a:solidFill>
                        <a:srgbClr val="000000"/>
                      </a:solidFill>
                      <a:prstDash val="solid"/>
                    </a:lnT>
                    <a:lnB w="483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300" b="1" spc="-15" dirty="0">
                          <a:latin typeface="Arial"/>
                          <a:cs typeface="Arial"/>
                        </a:rPr>
                        <a:t>15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4837">
                      <a:solidFill>
                        <a:srgbClr val="000000"/>
                      </a:solidFill>
                      <a:prstDash val="solid"/>
                    </a:lnL>
                    <a:lnR w="4837">
                      <a:solidFill>
                        <a:srgbClr val="000000"/>
                      </a:solidFill>
                      <a:prstDash val="solid"/>
                    </a:lnR>
                    <a:lnT w="4837">
                      <a:solidFill>
                        <a:srgbClr val="000000"/>
                      </a:solidFill>
                      <a:prstDash val="solid"/>
                    </a:lnT>
                    <a:lnB w="483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300" b="1" spc="-15" dirty="0">
                          <a:latin typeface="Arial"/>
                          <a:cs typeface="Arial"/>
                        </a:rPr>
                        <a:t>16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4837">
                      <a:solidFill>
                        <a:srgbClr val="000000"/>
                      </a:solidFill>
                      <a:prstDash val="solid"/>
                    </a:lnL>
                    <a:lnR w="4837">
                      <a:solidFill>
                        <a:srgbClr val="000000"/>
                      </a:solidFill>
                      <a:prstDash val="solid"/>
                    </a:lnR>
                    <a:lnT w="4837">
                      <a:solidFill>
                        <a:srgbClr val="000000"/>
                      </a:solidFill>
                      <a:prstDash val="solid"/>
                    </a:lnT>
                    <a:lnB w="483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300" b="1" spc="-15" dirty="0">
                          <a:latin typeface="Arial"/>
                          <a:cs typeface="Arial"/>
                        </a:rPr>
                        <a:t>16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4837">
                      <a:solidFill>
                        <a:srgbClr val="000000"/>
                      </a:solidFill>
                      <a:prstDash val="solid"/>
                    </a:lnL>
                    <a:lnR w="4837">
                      <a:solidFill>
                        <a:srgbClr val="000000"/>
                      </a:solidFill>
                      <a:prstDash val="solid"/>
                    </a:lnR>
                    <a:lnT w="4837">
                      <a:solidFill>
                        <a:srgbClr val="000000"/>
                      </a:solidFill>
                      <a:prstDash val="solid"/>
                    </a:lnT>
                    <a:lnB w="483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300" b="1" spc="-15" dirty="0">
                          <a:latin typeface="Arial"/>
                          <a:cs typeface="Arial"/>
                        </a:rPr>
                        <a:t>29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4837">
                      <a:solidFill>
                        <a:srgbClr val="000000"/>
                      </a:solidFill>
                      <a:prstDash val="solid"/>
                    </a:lnL>
                    <a:lnR w="4837">
                      <a:solidFill>
                        <a:srgbClr val="000000"/>
                      </a:solidFill>
                      <a:prstDash val="solid"/>
                    </a:lnR>
                    <a:lnT w="4837">
                      <a:solidFill>
                        <a:srgbClr val="000000"/>
                      </a:solidFill>
                      <a:prstDash val="solid"/>
                    </a:lnT>
                    <a:lnB w="483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300" b="1" spc="-15" dirty="0">
                          <a:latin typeface="Arial"/>
                          <a:cs typeface="Arial"/>
                        </a:rPr>
                        <a:t>26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4837">
                      <a:solidFill>
                        <a:srgbClr val="000000"/>
                      </a:solidFill>
                      <a:prstDash val="solid"/>
                    </a:lnL>
                    <a:lnR w="4837">
                      <a:solidFill>
                        <a:srgbClr val="000000"/>
                      </a:solidFill>
                      <a:prstDash val="solid"/>
                    </a:lnR>
                    <a:lnT w="4837">
                      <a:solidFill>
                        <a:srgbClr val="000000"/>
                      </a:solidFill>
                      <a:prstDash val="solid"/>
                    </a:lnT>
                    <a:lnB w="483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300" b="1" spc="-15" dirty="0">
                          <a:latin typeface="Arial"/>
                          <a:cs typeface="Arial"/>
                        </a:rPr>
                        <a:t>19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4837">
                      <a:solidFill>
                        <a:srgbClr val="000000"/>
                      </a:solidFill>
                      <a:prstDash val="solid"/>
                    </a:lnL>
                    <a:lnR w="4837">
                      <a:solidFill>
                        <a:srgbClr val="000000"/>
                      </a:solidFill>
                      <a:prstDash val="solid"/>
                    </a:lnR>
                    <a:lnT w="4837">
                      <a:solidFill>
                        <a:srgbClr val="000000"/>
                      </a:solidFill>
                      <a:prstDash val="solid"/>
                    </a:lnT>
                    <a:lnB w="483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300" b="1" spc="-10" dirty="0">
                          <a:latin typeface="Arial"/>
                          <a:cs typeface="Arial"/>
                        </a:rPr>
                        <a:t>19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4837">
                      <a:solidFill>
                        <a:srgbClr val="000000"/>
                      </a:solidFill>
                      <a:prstDash val="solid"/>
                    </a:lnL>
                    <a:lnR w="4837">
                      <a:solidFill>
                        <a:srgbClr val="000000"/>
                      </a:solidFill>
                      <a:prstDash val="solid"/>
                    </a:lnR>
                    <a:lnT w="4837">
                      <a:solidFill>
                        <a:srgbClr val="000000"/>
                      </a:solidFill>
                      <a:prstDash val="solid"/>
                    </a:lnT>
                    <a:lnB w="483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62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300" b="1" spc="-15" dirty="0">
                          <a:latin typeface="Arial"/>
                          <a:cs typeface="Arial"/>
                        </a:rPr>
                        <a:t>14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4837">
                      <a:solidFill>
                        <a:srgbClr val="000000"/>
                      </a:solidFill>
                      <a:prstDash val="solid"/>
                    </a:lnL>
                    <a:lnR w="4837">
                      <a:solidFill>
                        <a:srgbClr val="000000"/>
                      </a:solidFill>
                      <a:prstDash val="solid"/>
                    </a:lnR>
                    <a:lnT w="4837">
                      <a:solidFill>
                        <a:srgbClr val="000000"/>
                      </a:solidFill>
                      <a:prstDash val="solid"/>
                    </a:lnT>
                    <a:lnB w="4837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300" b="1" dirty="0">
                          <a:latin typeface="Arial"/>
                          <a:cs typeface="Arial"/>
                        </a:rPr>
                        <a:t>7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4837">
                      <a:solidFill>
                        <a:srgbClr val="000000"/>
                      </a:solidFill>
                      <a:prstDash val="solid"/>
                    </a:lnL>
                    <a:lnR w="4837">
                      <a:solidFill>
                        <a:srgbClr val="000000"/>
                      </a:solidFill>
                      <a:prstDash val="solid"/>
                    </a:lnR>
                    <a:lnT w="4837">
                      <a:solidFill>
                        <a:srgbClr val="000000"/>
                      </a:solidFill>
                      <a:prstDash val="solid"/>
                    </a:lnT>
                    <a:lnB w="4837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3666490" y="4178300"/>
            <a:ext cx="304800" cy="307340"/>
          </a:xfrm>
          <a:custGeom>
            <a:avLst/>
            <a:gdLst/>
            <a:ahLst/>
            <a:cxnLst/>
            <a:rect l="l" t="t" r="r" b="b"/>
            <a:pathLst>
              <a:path w="304800" h="307339">
                <a:moveTo>
                  <a:pt x="0" y="307339"/>
                </a:moveTo>
                <a:lnTo>
                  <a:pt x="304800" y="307339"/>
                </a:lnTo>
                <a:lnTo>
                  <a:pt x="304800" y="0"/>
                </a:lnTo>
                <a:lnTo>
                  <a:pt x="0" y="0"/>
                </a:lnTo>
                <a:lnTo>
                  <a:pt x="0" y="3073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83429" y="4178300"/>
            <a:ext cx="303530" cy="307340"/>
          </a:xfrm>
          <a:custGeom>
            <a:avLst/>
            <a:gdLst/>
            <a:ahLst/>
            <a:cxnLst/>
            <a:rect l="l" t="t" r="r" b="b"/>
            <a:pathLst>
              <a:path w="303529" h="307339">
                <a:moveTo>
                  <a:pt x="0" y="307339"/>
                </a:moveTo>
                <a:lnTo>
                  <a:pt x="303530" y="307339"/>
                </a:lnTo>
                <a:lnTo>
                  <a:pt x="303530" y="0"/>
                </a:lnTo>
                <a:lnTo>
                  <a:pt x="0" y="0"/>
                </a:lnTo>
                <a:lnTo>
                  <a:pt x="0" y="3073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3664619" y="3867819"/>
          <a:ext cx="1220469" cy="6159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35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86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050" b="1" dirty="0">
                          <a:latin typeface="Arial"/>
                          <a:cs typeface="Arial"/>
                        </a:rPr>
                        <a:t>a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740">
                      <a:solidFill>
                        <a:srgbClr val="000000"/>
                      </a:solidFill>
                      <a:prstDash val="solid"/>
                    </a:lnL>
                    <a:lnR w="3740">
                      <a:solidFill>
                        <a:srgbClr val="000000"/>
                      </a:solidFill>
                      <a:prstDash val="solid"/>
                    </a:lnR>
                    <a:lnT w="3740">
                      <a:solidFill>
                        <a:srgbClr val="000000"/>
                      </a:solidFill>
                      <a:prstDash val="solid"/>
                    </a:lnT>
                    <a:lnB w="3740">
                      <a:solidFill>
                        <a:srgbClr val="000000"/>
                      </a:solidFill>
                      <a:prstDash val="soli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050" b="1" dirty="0">
                          <a:latin typeface="Arial"/>
                          <a:cs typeface="Arial"/>
                        </a:rPr>
                        <a:t>b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740">
                      <a:solidFill>
                        <a:srgbClr val="000000"/>
                      </a:solidFill>
                      <a:prstDash val="solid"/>
                    </a:lnL>
                    <a:lnR w="3740">
                      <a:solidFill>
                        <a:srgbClr val="000000"/>
                      </a:solidFill>
                      <a:prstDash val="solid"/>
                    </a:lnR>
                    <a:lnT w="3740">
                      <a:solidFill>
                        <a:srgbClr val="000000"/>
                      </a:solidFill>
                      <a:prstDash val="solid"/>
                    </a:lnT>
                    <a:lnB w="3740">
                      <a:solidFill>
                        <a:srgbClr val="000000"/>
                      </a:solidFill>
                      <a:prstDash val="soli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050" b="1" dirty="0">
                          <a:latin typeface="Arial"/>
                          <a:cs typeface="Arial"/>
                        </a:rPr>
                        <a:t>c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740">
                      <a:solidFill>
                        <a:srgbClr val="000000"/>
                      </a:solidFill>
                      <a:prstDash val="solid"/>
                    </a:lnL>
                    <a:lnR w="3740">
                      <a:solidFill>
                        <a:srgbClr val="000000"/>
                      </a:solidFill>
                      <a:prstDash val="solid"/>
                    </a:lnR>
                    <a:lnT w="3740">
                      <a:solidFill>
                        <a:srgbClr val="000000"/>
                      </a:solidFill>
                      <a:prstDash val="solid"/>
                    </a:lnT>
                    <a:lnB w="3740">
                      <a:solidFill>
                        <a:srgbClr val="000000"/>
                      </a:solidFill>
                      <a:prstDash val="soli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050" b="1" dirty="0">
                          <a:latin typeface="Arial"/>
                          <a:cs typeface="Arial"/>
                        </a:rPr>
                        <a:t>d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740">
                      <a:solidFill>
                        <a:srgbClr val="000000"/>
                      </a:solidFill>
                      <a:prstDash val="solid"/>
                    </a:lnL>
                    <a:lnR w="3740">
                      <a:solidFill>
                        <a:srgbClr val="000000"/>
                      </a:solidFill>
                      <a:prstDash val="solid"/>
                    </a:lnR>
                    <a:lnT w="3740">
                      <a:solidFill>
                        <a:srgbClr val="000000"/>
                      </a:solidFill>
                      <a:prstDash val="solid"/>
                    </a:lnT>
                    <a:lnB w="3740">
                      <a:solidFill>
                        <a:srgbClr val="000000"/>
                      </a:solidFill>
                      <a:prstDash val="soli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3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050" b="1" dirty="0">
                          <a:latin typeface="Arial"/>
                          <a:cs typeface="Arial"/>
                        </a:rPr>
                        <a:t>1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740">
                      <a:solidFill>
                        <a:srgbClr val="000000"/>
                      </a:solidFill>
                      <a:prstDash val="solid"/>
                    </a:lnL>
                    <a:lnR w="3740">
                      <a:solidFill>
                        <a:srgbClr val="000000"/>
                      </a:solidFill>
                      <a:prstDash val="solid"/>
                    </a:lnR>
                    <a:lnT w="3740">
                      <a:solidFill>
                        <a:srgbClr val="000000"/>
                      </a:solidFill>
                      <a:prstDash val="solid"/>
                    </a:lnT>
                    <a:lnB w="374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050" b="1" dirty="0">
                          <a:latin typeface="Arial"/>
                          <a:cs typeface="Arial"/>
                        </a:rPr>
                        <a:t>2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740">
                      <a:solidFill>
                        <a:srgbClr val="000000"/>
                      </a:solidFill>
                      <a:prstDash val="solid"/>
                    </a:lnL>
                    <a:lnR w="3740">
                      <a:solidFill>
                        <a:srgbClr val="000000"/>
                      </a:solidFill>
                      <a:prstDash val="solid"/>
                    </a:lnR>
                    <a:lnT w="3740">
                      <a:solidFill>
                        <a:srgbClr val="000000"/>
                      </a:solidFill>
                      <a:prstDash val="solid"/>
                    </a:lnT>
                    <a:lnB w="374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050" b="1" dirty="0">
                          <a:latin typeface="Arial"/>
                          <a:cs typeface="Arial"/>
                        </a:rPr>
                        <a:t>3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740">
                      <a:solidFill>
                        <a:srgbClr val="000000"/>
                      </a:solidFill>
                      <a:prstDash val="solid"/>
                    </a:lnL>
                    <a:lnR w="3740">
                      <a:solidFill>
                        <a:srgbClr val="000000"/>
                      </a:solidFill>
                      <a:prstDash val="solid"/>
                    </a:lnR>
                    <a:lnT w="3740">
                      <a:solidFill>
                        <a:srgbClr val="000000"/>
                      </a:solidFill>
                      <a:prstDash val="solid"/>
                    </a:lnT>
                    <a:lnB w="374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050" b="1" dirty="0">
                          <a:latin typeface="Arial"/>
                          <a:cs typeface="Arial"/>
                        </a:rPr>
                        <a:t>4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740">
                      <a:solidFill>
                        <a:srgbClr val="000000"/>
                      </a:solidFill>
                      <a:prstDash val="solid"/>
                    </a:lnL>
                    <a:lnR w="3740">
                      <a:solidFill>
                        <a:srgbClr val="000000"/>
                      </a:solidFill>
                      <a:prstDash val="solid"/>
                    </a:lnR>
                    <a:lnT w="3740">
                      <a:solidFill>
                        <a:srgbClr val="000000"/>
                      </a:solidFill>
                      <a:prstDash val="solid"/>
                    </a:lnT>
                    <a:lnB w="374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223F16CB-829C-4ABF-BA3E-4827D688B003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Substitution</a:t>
            </a:r>
            <a:r>
              <a:rPr spc="-60" dirty="0"/>
              <a:t> </a:t>
            </a:r>
            <a:r>
              <a:rPr spc="-5" dirty="0"/>
              <a:t>ciphering:</a:t>
            </a:r>
          </a:p>
          <a:p>
            <a:pPr marL="12700">
              <a:lnSpc>
                <a:spcPct val="100000"/>
              </a:lnSpc>
            </a:pPr>
            <a:r>
              <a:rPr spc="-10" dirty="0"/>
              <a:t>The </a:t>
            </a:r>
            <a:r>
              <a:rPr spc="-5" dirty="0"/>
              <a:t>‘perfect’ substitution</a:t>
            </a:r>
            <a:r>
              <a:rPr spc="-180" dirty="0"/>
              <a:t> </a:t>
            </a:r>
            <a:r>
              <a:rPr spc="-5" dirty="0"/>
              <a:t>ciphering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5" name="object 5"/>
          <p:cNvSpPr txBox="1"/>
          <p:nvPr/>
        </p:nvSpPr>
        <p:spPr>
          <a:xfrm>
            <a:off x="311150" y="1690370"/>
            <a:ext cx="7896859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The </a:t>
            </a:r>
            <a:r>
              <a:rPr sz="1800" b="1" spc="-5" dirty="0">
                <a:solidFill>
                  <a:srgbClr val="EFAA00"/>
                </a:solidFill>
                <a:latin typeface="Arial"/>
                <a:cs typeface="Arial"/>
              </a:rPr>
              <a:t>length </a:t>
            </a:r>
            <a:r>
              <a:rPr sz="1800" b="1" dirty="0">
                <a:solidFill>
                  <a:srgbClr val="EFAA00"/>
                </a:solidFill>
                <a:latin typeface="Arial"/>
                <a:cs typeface="Arial"/>
              </a:rPr>
              <a:t>of the </a:t>
            </a:r>
            <a:r>
              <a:rPr sz="1800" b="1" spc="-10" dirty="0">
                <a:solidFill>
                  <a:srgbClr val="EFAA00"/>
                </a:solidFill>
                <a:latin typeface="Arial"/>
                <a:cs typeface="Arial"/>
              </a:rPr>
              <a:t>key </a:t>
            </a:r>
            <a:r>
              <a:rPr sz="1800" b="1" spc="-5" dirty="0">
                <a:latin typeface="Arial"/>
                <a:cs typeface="Arial"/>
              </a:rPr>
              <a:t>should be </a:t>
            </a:r>
            <a:r>
              <a:rPr sz="1800" b="1" spc="-5" dirty="0">
                <a:solidFill>
                  <a:srgbClr val="EFAA00"/>
                </a:solidFill>
                <a:latin typeface="Arial"/>
                <a:cs typeface="Arial"/>
              </a:rPr>
              <a:t>equal </a:t>
            </a:r>
            <a:r>
              <a:rPr sz="1800" b="1" dirty="0">
                <a:latin typeface="Arial"/>
                <a:cs typeface="Arial"/>
              </a:rPr>
              <a:t>to </a:t>
            </a:r>
            <a:r>
              <a:rPr sz="1800" b="1" spc="-5" dirty="0">
                <a:latin typeface="Arial"/>
                <a:cs typeface="Arial"/>
              </a:rPr>
              <a:t>the </a:t>
            </a:r>
            <a:r>
              <a:rPr sz="1800" b="1" spc="-5" dirty="0">
                <a:solidFill>
                  <a:srgbClr val="EFAA00"/>
                </a:solidFill>
                <a:latin typeface="Arial"/>
                <a:cs typeface="Arial"/>
              </a:rPr>
              <a:t>length of </a:t>
            </a:r>
            <a:r>
              <a:rPr sz="1800" b="1" dirty="0">
                <a:solidFill>
                  <a:srgbClr val="EFAA00"/>
                </a:solidFill>
                <a:latin typeface="Arial"/>
                <a:cs typeface="Arial"/>
              </a:rPr>
              <a:t>the </a:t>
            </a:r>
            <a:r>
              <a:rPr sz="1800" b="1" spc="-10" dirty="0">
                <a:solidFill>
                  <a:srgbClr val="EFAA00"/>
                </a:solidFill>
                <a:latin typeface="Arial"/>
                <a:cs typeface="Arial"/>
              </a:rPr>
              <a:t>message </a:t>
            </a:r>
            <a:r>
              <a:rPr sz="1800" b="1" dirty="0">
                <a:latin typeface="Arial"/>
                <a:cs typeface="Arial"/>
              </a:rPr>
              <a:t>to </a:t>
            </a:r>
            <a:r>
              <a:rPr sz="1800" b="1" spc="-5" dirty="0">
                <a:latin typeface="Arial"/>
                <a:cs typeface="Arial"/>
              </a:rPr>
              <a:t>be  </a:t>
            </a:r>
            <a:r>
              <a:rPr sz="1800" b="1" spc="-10" dirty="0">
                <a:latin typeface="Arial"/>
                <a:cs typeface="Arial"/>
              </a:rPr>
              <a:t>encrypted.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1150" y="3406140"/>
            <a:ext cx="5064760" cy="1439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EFAA00"/>
                </a:solidFill>
                <a:latin typeface="Arial"/>
                <a:cs typeface="Arial"/>
              </a:rPr>
              <a:t>One-time</a:t>
            </a:r>
            <a:r>
              <a:rPr sz="1800" b="1" spc="-90" dirty="0">
                <a:solidFill>
                  <a:srgbClr val="EFAA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EFAA00"/>
                </a:solidFill>
                <a:latin typeface="Arial"/>
                <a:cs typeface="Arial"/>
              </a:rPr>
              <a:t>pad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1800" spc="-10" dirty="0">
                <a:latin typeface="Arial"/>
                <a:cs typeface="Arial"/>
              </a:rPr>
              <a:t>Difficult </a:t>
            </a:r>
            <a:r>
              <a:rPr sz="1800" spc="-5" dirty="0">
                <a:latin typeface="Arial"/>
                <a:cs typeface="Arial"/>
              </a:rPr>
              <a:t>to </a:t>
            </a:r>
            <a:r>
              <a:rPr sz="1800" spc="-10" dirty="0">
                <a:latin typeface="Arial"/>
                <a:cs typeface="Arial"/>
              </a:rPr>
              <a:t>distribute </a:t>
            </a:r>
            <a:r>
              <a:rPr sz="1800" spc="-5" dirty="0">
                <a:latin typeface="Arial"/>
                <a:cs typeface="Arial"/>
              </a:rPr>
              <a:t>and store </a:t>
            </a:r>
            <a:r>
              <a:rPr sz="1800" dirty="0">
                <a:latin typeface="Arial"/>
                <a:cs typeface="Arial"/>
              </a:rPr>
              <a:t>the </a:t>
            </a:r>
            <a:r>
              <a:rPr sz="1800" spc="-10" dirty="0">
                <a:latin typeface="Arial"/>
                <a:cs typeface="Arial"/>
              </a:rPr>
              <a:t>key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EFAA00"/>
                </a:solidFill>
                <a:latin typeface="Arial"/>
                <a:cs typeface="Arial"/>
              </a:rPr>
              <a:t>Long random number</a:t>
            </a:r>
            <a:r>
              <a:rPr sz="1800" b="1" spc="-20" dirty="0">
                <a:solidFill>
                  <a:srgbClr val="EFAA0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EFAA00"/>
                </a:solidFill>
                <a:latin typeface="Arial"/>
                <a:cs typeface="Arial"/>
              </a:rPr>
              <a:t>sequences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1800" spc="-10" dirty="0">
                <a:latin typeface="Arial"/>
                <a:cs typeface="Arial"/>
              </a:rPr>
              <a:t>Difficulty </a:t>
            </a:r>
            <a:r>
              <a:rPr sz="1800" spc="-5" dirty="0">
                <a:latin typeface="Arial"/>
                <a:cs typeface="Arial"/>
              </a:rPr>
              <a:t>to </a:t>
            </a:r>
            <a:r>
              <a:rPr sz="1800" spc="-10" dirty="0">
                <a:latin typeface="Arial"/>
                <a:cs typeface="Arial"/>
              </a:rPr>
              <a:t>synchronizate </a:t>
            </a:r>
            <a:r>
              <a:rPr sz="1800" spc="-15" dirty="0">
                <a:latin typeface="Arial"/>
                <a:cs typeface="Arial"/>
              </a:rPr>
              <a:t>between </a:t>
            </a:r>
            <a:r>
              <a:rPr sz="1800" spc="-5" dirty="0">
                <a:latin typeface="Arial"/>
                <a:cs typeface="Arial"/>
              </a:rPr>
              <a:t>the </a:t>
            </a:r>
            <a:r>
              <a:rPr sz="1800" spc="-15" dirty="0">
                <a:latin typeface="Arial"/>
                <a:cs typeface="Arial"/>
              </a:rPr>
              <a:t>two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parties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E394B7C8-0E4D-4F93-8809-9BF31701A1A9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1150" y="336550"/>
            <a:ext cx="3460750" cy="741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pc="-20" dirty="0"/>
              <a:t>Transposition  </a:t>
            </a:r>
            <a:r>
              <a:rPr spc="-5" dirty="0"/>
              <a:t>Columnar</a:t>
            </a:r>
            <a:r>
              <a:rPr spc="-70" dirty="0"/>
              <a:t> </a:t>
            </a:r>
            <a:r>
              <a:rPr spc="-5" dirty="0"/>
              <a:t>transposition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5" name="object 5"/>
          <p:cNvSpPr txBox="1"/>
          <p:nvPr/>
        </p:nvSpPr>
        <p:spPr>
          <a:xfrm>
            <a:off x="311150" y="1690370"/>
            <a:ext cx="521525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EFAA00"/>
                </a:solidFill>
                <a:latin typeface="Arial"/>
                <a:cs typeface="Arial"/>
              </a:rPr>
              <a:t>HELLO </a:t>
            </a:r>
            <a:r>
              <a:rPr sz="1800" b="1" dirty="0">
                <a:solidFill>
                  <a:srgbClr val="EFAA00"/>
                </a:solidFill>
                <a:latin typeface="Arial"/>
                <a:cs typeface="Arial"/>
              </a:rPr>
              <a:t>WORLD </a:t>
            </a:r>
            <a:r>
              <a:rPr sz="1800" b="1" dirty="0">
                <a:latin typeface="Arial"/>
                <a:cs typeface="Arial"/>
              </a:rPr>
              <a:t>is </a:t>
            </a:r>
            <a:r>
              <a:rPr sz="1800" b="1" spc="-10" dirty="0">
                <a:latin typeface="Arial"/>
                <a:cs typeface="Arial"/>
              </a:rPr>
              <a:t>encrypted as </a:t>
            </a:r>
            <a:r>
              <a:rPr sz="1800" b="1" spc="-5" dirty="0">
                <a:solidFill>
                  <a:srgbClr val="EFAA00"/>
                </a:solidFill>
                <a:latin typeface="Arial"/>
                <a:cs typeface="Arial"/>
              </a:rPr>
              <a:t>HORE</a:t>
            </a:r>
            <a:r>
              <a:rPr sz="1800" b="1" spc="25" dirty="0">
                <a:solidFill>
                  <a:srgbClr val="EFAA00"/>
                </a:solidFill>
                <a:latin typeface="Arial"/>
                <a:cs typeface="Arial"/>
              </a:rPr>
              <a:t> </a:t>
            </a:r>
            <a:r>
              <a:rPr sz="1800" b="1" spc="-15" dirty="0">
                <a:solidFill>
                  <a:srgbClr val="EFAA00"/>
                </a:solidFill>
                <a:latin typeface="Arial"/>
                <a:cs typeface="Arial"/>
              </a:rPr>
              <a:t>LLWDLO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552700" y="2628900"/>
          <a:ext cx="4377688" cy="33667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4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4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4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47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64895"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H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143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142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E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1430">
                      <a:solidFill>
                        <a:srgbClr val="000000"/>
                      </a:solidFill>
                      <a:prstDash val="solid"/>
                    </a:lnL>
                    <a:lnR w="1143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142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L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1430">
                      <a:solidFill>
                        <a:srgbClr val="000000"/>
                      </a:solidFill>
                      <a:prstDash val="solid"/>
                    </a:lnL>
                    <a:lnR w="10159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142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L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159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142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3159"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O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1430">
                      <a:solidFill>
                        <a:srgbClr val="000000"/>
                      </a:solidFill>
                      <a:prstDash val="solid"/>
                    </a:lnR>
                    <a:lnT w="11429">
                      <a:solidFill>
                        <a:srgbClr val="000000"/>
                      </a:solidFill>
                      <a:prstDash val="solid"/>
                    </a:lnT>
                    <a:lnB w="1142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1430">
                      <a:solidFill>
                        <a:srgbClr val="000000"/>
                      </a:solidFill>
                      <a:prstDash val="solid"/>
                    </a:lnL>
                    <a:lnR w="11430">
                      <a:solidFill>
                        <a:srgbClr val="000000"/>
                      </a:solidFill>
                      <a:prstDash val="solid"/>
                    </a:lnR>
                    <a:lnT w="11429">
                      <a:solidFill>
                        <a:srgbClr val="000000"/>
                      </a:solidFill>
                      <a:prstDash val="solid"/>
                    </a:lnT>
                    <a:lnB w="1142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W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1430">
                      <a:solidFill>
                        <a:srgbClr val="000000"/>
                      </a:solidFill>
                      <a:prstDash val="solid"/>
                    </a:lnL>
                    <a:lnR w="10159">
                      <a:solidFill>
                        <a:srgbClr val="000000"/>
                      </a:solidFill>
                      <a:prstDash val="solid"/>
                    </a:lnR>
                    <a:lnT w="11429">
                      <a:solidFill>
                        <a:srgbClr val="000000"/>
                      </a:solidFill>
                      <a:prstDash val="solid"/>
                    </a:lnT>
                    <a:lnB w="1142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O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159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11429">
                      <a:solidFill>
                        <a:srgbClr val="000000"/>
                      </a:solidFill>
                      <a:prstDash val="solid"/>
                    </a:lnT>
                    <a:lnB w="1142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8715"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R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1430">
                      <a:solidFill>
                        <a:srgbClr val="000000"/>
                      </a:solidFill>
                      <a:prstDash val="solid"/>
                    </a:lnR>
                    <a:lnT w="11429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L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1430">
                      <a:solidFill>
                        <a:srgbClr val="000000"/>
                      </a:solidFill>
                      <a:prstDash val="solid"/>
                    </a:lnL>
                    <a:lnR w="11430">
                      <a:solidFill>
                        <a:srgbClr val="000000"/>
                      </a:solidFill>
                      <a:prstDash val="solid"/>
                    </a:lnR>
                    <a:lnT w="11429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D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1430">
                      <a:solidFill>
                        <a:srgbClr val="000000"/>
                      </a:solidFill>
                      <a:prstDash val="solid"/>
                    </a:lnL>
                    <a:lnR w="10159">
                      <a:solidFill>
                        <a:srgbClr val="000000"/>
                      </a:solidFill>
                      <a:prstDash val="solid"/>
                    </a:lnR>
                    <a:lnT w="11429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159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11429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object 3">
            <a:extLst>
              <a:ext uri="{FF2B5EF4-FFF2-40B4-BE49-F238E27FC236}">
                <a16:creationId xmlns:a16="http://schemas.microsoft.com/office/drawing/2014/main" id="{B154CE10-F836-424F-A8E0-2C96ED59E82C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1150" y="336550"/>
            <a:ext cx="3460750" cy="741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pc="-20" dirty="0"/>
              <a:t>Transposition  </a:t>
            </a:r>
            <a:r>
              <a:rPr spc="-5" dirty="0"/>
              <a:t>Columnar</a:t>
            </a:r>
            <a:r>
              <a:rPr spc="-70" dirty="0"/>
              <a:t> </a:t>
            </a:r>
            <a:r>
              <a:rPr spc="-5" dirty="0"/>
              <a:t>transposition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11150" y="1690370"/>
            <a:ext cx="521525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EFAA00"/>
                </a:solidFill>
                <a:latin typeface="Arial"/>
                <a:cs typeface="Arial"/>
              </a:rPr>
              <a:t>HELLO </a:t>
            </a:r>
            <a:r>
              <a:rPr sz="1800" b="1" dirty="0">
                <a:solidFill>
                  <a:srgbClr val="EFAA00"/>
                </a:solidFill>
                <a:latin typeface="Arial"/>
                <a:cs typeface="Arial"/>
              </a:rPr>
              <a:t>WORLD </a:t>
            </a:r>
            <a:r>
              <a:rPr sz="1800" b="1" dirty="0">
                <a:latin typeface="Arial"/>
                <a:cs typeface="Arial"/>
              </a:rPr>
              <a:t>is </a:t>
            </a:r>
            <a:r>
              <a:rPr sz="1800" b="1" spc="-10" dirty="0">
                <a:latin typeface="Arial"/>
                <a:cs typeface="Arial"/>
              </a:rPr>
              <a:t>encrypted as </a:t>
            </a:r>
            <a:r>
              <a:rPr sz="1800" b="1" spc="-5" dirty="0">
                <a:solidFill>
                  <a:srgbClr val="EFAA00"/>
                </a:solidFill>
                <a:latin typeface="Arial"/>
                <a:cs typeface="Arial"/>
              </a:rPr>
              <a:t>HORE</a:t>
            </a:r>
            <a:r>
              <a:rPr sz="1800" b="1" spc="25" dirty="0">
                <a:solidFill>
                  <a:srgbClr val="EFAA00"/>
                </a:solidFill>
                <a:latin typeface="Arial"/>
                <a:cs typeface="Arial"/>
              </a:rPr>
              <a:t> </a:t>
            </a:r>
            <a:r>
              <a:rPr sz="1800" b="1" spc="-15" dirty="0">
                <a:solidFill>
                  <a:srgbClr val="EFAA00"/>
                </a:solidFill>
                <a:latin typeface="Arial"/>
                <a:cs typeface="Arial"/>
              </a:rPr>
              <a:t>LLWDLO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552700" y="2628900"/>
          <a:ext cx="4377688" cy="33667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4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4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4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47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64895"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H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143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142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E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1430">
                      <a:solidFill>
                        <a:srgbClr val="000000"/>
                      </a:solidFill>
                      <a:prstDash val="solid"/>
                    </a:lnL>
                    <a:lnR w="1143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142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L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1430">
                      <a:solidFill>
                        <a:srgbClr val="000000"/>
                      </a:solidFill>
                      <a:prstDash val="solid"/>
                    </a:lnL>
                    <a:lnR w="10159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142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L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159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1142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3159"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O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1430">
                      <a:solidFill>
                        <a:srgbClr val="000000"/>
                      </a:solidFill>
                      <a:prstDash val="solid"/>
                    </a:lnR>
                    <a:lnT w="11429">
                      <a:solidFill>
                        <a:srgbClr val="000000"/>
                      </a:solidFill>
                      <a:prstDash val="solid"/>
                    </a:lnT>
                    <a:lnB w="1142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1430">
                      <a:solidFill>
                        <a:srgbClr val="000000"/>
                      </a:solidFill>
                      <a:prstDash val="solid"/>
                    </a:lnL>
                    <a:lnR w="11430">
                      <a:solidFill>
                        <a:srgbClr val="000000"/>
                      </a:solidFill>
                      <a:prstDash val="solid"/>
                    </a:lnR>
                    <a:lnT w="11429">
                      <a:solidFill>
                        <a:srgbClr val="000000"/>
                      </a:solidFill>
                      <a:prstDash val="solid"/>
                    </a:lnT>
                    <a:lnB w="1142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W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1430">
                      <a:solidFill>
                        <a:srgbClr val="000000"/>
                      </a:solidFill>
                      <a:prstDash val="solid"/>
                    </a:lnL>
                    <a:lnR w="10159">
                      <a:solidFill>
                        <a:srgbClr val="000000"/>
                      </a:solidFill>
                      <a:prstDash val="solid"/>
                    </a:lnR>
                    <a:lnT w="11429">
                      <a:solidFill>
                        <a:srgbClr val="000000"/>
                      </a:solidFill>
                      <a:prstDash val="solid"/>
                    </a:lnT>
                    <a:lnB w="1142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O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159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11429">
                      <a:solidFill>
                        <a:srgbClr val="000000"/>
                      </a:solidFill>
                      <a:prstDash val="solid"/>
                    </a:lnT>
                    <a:lnB w="1142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8715"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R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11430">
                      <a:solidFill>
                        <a:srgbClr val="000000"/>
                      </a:solidFill>
                      <a:prstDash val="solid"/>
                    </a:lnR>
                    <a:lnT w="11429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L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1430">
                      <a:solidFill>
                        <a:srgbClr val="000000"/>
                      </a:solidFill>
                      <a:prstDash val="solid"/>
                    </a:lnL>
                    <a:lnR w="11430">
                      <a:solidFill>
                        <a:srgbClr val="000000"/>
                      </a:solidFill>
                      <a:prstDash val="solid"/>
                    </a:lnR>
                    <a:lnT w="11429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D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1430">
                      <a:solidFill>
                        <a:srgbClr val="000000"/>
                      </a:solidFill>
                      <a:prstDash val="solid"/>
                    </a:lnL>
                    <a:lnR w="10159">
                      <a:solidFill>
                        <a:srgbClr val="000000"/>
                      </a:solidFill>
                      <a:prstDash val="solid"/>
                    </a:lnR>
                    <a:lnT w="11429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159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11429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3197315" y="2698940"/>
            <a:ext cx="3493770" cy="3187065"/>
          </a:xfrm>
          <a:custGeom>
            <a:avLst/>
            <a:gdLst/>
            <a:ahLst/>
            <a:cxnLst/>
            <a:rect l="l" t="t" r="r" b="b"/>
            <a:pathLst>
              <a:path w="3493770" h="3187065">
                <a:moveTo>
                  <a:pt x="18324" y="102679"/>
                </a:moveTo>
                <a:lnTo>
                  <a:pt x="18527" y="129044"/>
                </a:lnTo>
                <a:lnTo>
                  <a:pt x="18588" y="158057"/>
                </a:lnTo>
                <a:lnTo>
                  <a:pt x="18517" y="189618"/>
                </a:lnTo>
                <a:lnTo>
                  <a:pt x="18012" y="259985"/>
                </a:lnTo>
                <a:lnTo>
                  <a:pt x="17598" y="298591"/>
                </a:lnTo>
                <a:lnTo>
                  <a:pt x="17087" y="339345"/>
                </a:lnTo>
                <a:lnTo>
                  <a:pt x="16490" y="382146"/>
                </a:lnTo>
                <a:lnTo>
                  <a:pt x="15815" y="426896"/>
                </a:lnTo>
                <a:lnTo>
                  <a:pt x="15072" y="473494"/>
                </a:lnTo>
                <a:lnTo>
                  <a:pt x="14270" y="521840"/>
                </a:lnTo>
                <a:lnTo>
                  <a:pt x="13418" y="571833"/>
                </a:lnTo>
                <a:lnTo>
                  <a:pt x="12526" y="623375"/>
                </a:lnTo>
                <a:lnTo>
                  <a:pt x="11602" y="676365"/>
                </a:lnTo>
                <a:lnTo>
                  <a:pt x="10656" y="730702"/>
                </a:lnTo>
                <a:lnTo>
                  <a:pt x="9696" y="786287"/>
                </a:lnTo>
                <a:lnTo>
                  <a:pt x="8733" y="843020"/>
                </a:lnTo>
                <a:lnTo>
                  <a:pt x="7775" y="900801"/>
                </a:lnTo>
                <a:lnTo>
                  <a:pt x="6832" y="959529"/>
                </a:lnTo>
                <a:lnTo>
                  <a:pt x="5912" y="1019105"/>
                </a:lnTo>
                <a:lnTo>
                  <a:pt x="5026" y="1079429"/>
                </a:lnTo>
                <a:lnTo>
                  <a:pt x="4181" y="1140401"/>
                </a:lnTo>
                <a:lnTo>
                  <a:pt x="3389" y="1201920"/>
                </a:lnTo>
                <a:lnTo>
                  <a:pt x="2656" y="1263887"/>
                </a:lnTo>
                <a:lnTo>
                  <a:pt x="1994" y="1326201"/>
                </a:lnTo>
                <a:lnTo>
                  <a:pt x="1410" y="1388763"/>
                </a:lnTo>
                <a:lnTo>
                  <a:pt x="915" y="1451473"/>
                </a:lnTo>
                <a:lnTo>
                  <a:pt x="517" y="1514229"/>
                </a:lnTo>
                <a:lnTo>
                  <a:pt x="225" y="1576934"/>
                </a:lnTo>
                <a:lnTo>
                  <a:pt x="50" y="1639486"/>
                </a:lnTo>
                <a:lnTo>
                  <a:pt x="0" y="1701785"/>
                </a:lnTo>
                <a:lnTo>
                  <a:pt x="83" y="1763732"/>
                </a:lnTo>
                <a:lnTo>
                  <a:pt x="311" y="1825226"/>
                </a:lnTo>
                <a:lnTo>
                  <a:pt x="690" y="1886167"/>
                </a:lnTo>
                <a:lnTo>
                  <a:pt x="1232" y="1946455"/>
                </a:lnTo>
                <a:lnTo>
                  <a:pt x="1945" y="2005991"/>
                </a:lnTo>
                <a:lnTo>
                  <a:pt x="2838" y="2064674"/>
                </a:lnTo>
                <a:lnTo>
                  <a:pt x="3921" y="2122405"/>
                </a:lnTo>
                <a:lnTo>
                  <a:pt x="5202" y="2179082"/>
                </a:lnTo>
                <a:lnTo>
                  <a:pt x="6691" y="2234607"/>
                </a:lnTo>
                <a:lnTo>
                  <a:pt x="8397" y="2288879"/>
                </a:lnTo>
                <a:lnTo>
                  <a:pt x="10330" y="2341798"/>
                </a:lnTo>
                <a:lnTo>
                  <a:pt x="12498" y="2393264"/>
                </a:lnTo>
                <a:lnTo>
                  <a:pt x="14910" y="2443177"/>
                </a:lnTo>
                <a:lnTo>
                  <a:pt x="17577" y="2491437"/>
                </a:lnTo>
                <a:lnTo>
                  <a:pt x="20507" y="2537944"/>
                </a:lnTo>
                <a:lnTo>
                  <a:pt x="23709" y="2582598"/>
                </a:lnTo>
                <a:lnTo>
                  <a:pt x="27193" y="2625299"/>
                </a:lnTo>
                <a:lnTo>
                  <a:pt x="30967" y="2665947"/>
                </a:lnTo>
                <a:lnTo>
                  <a:pt x="35041" y="2704442"/>
                </a:lnTo>
                <a:lnTo>
                  <a:pt x="44127" y="2774572"/>
                </a:lnTo>
                <a:lnTo>
                  <a:pt x="54522" y="2834890"/>
                </a:lnTo>
                <a:lnTo>
                  <a:pt x="74499" y="2913201"/>
                </a:lnTo>
                <a:lnTo>
                  <a:pt x="91244" y="2960372"/>
                </a:lnTo>
                <a:lnTo>
                  <a:pt x="110251" y="3002693"/>
                </a:lnTo>
                <a:lnTo>
                  <a:pt x="131306" y="3040227"/>
                </a:lnTo>
                <a:lnTo>
                  <a:pt x="154194" y="3073036"/>
                </a:lnTo>
                <a:lnTo>
                  <a:pt x="204603" y="3124730"/>
                </a:lnTo>
                <a:lnTo>
                  <a:pt x="259755" y="3158275"/>
                </a:lnTo>
                <a:lnTo>
                  <a:pt x="317924" y="3174170"/>
                </a:lnTo>
                <a:lnTo>
                  <a:pt x="347602" y="3175655"/>
                </a:lnTo>
                <a:lnTo>
                  <a:pt x="377387" y="3172914"/>
                </a:lnTo>
                <a:lnTo>
                  <a:pt x="436418" y="3155007"/>
                </a:lnTo>
                <a:lnTo>
                  <a:pt x="493294" y="3120948"/>
                </a:lnTo>
                <a:lnTo>
                  <a:pt x="546290" y="3071236"/>
                </a:lnTo>
                <a:lnTo>
                  <a:pt x="570795" y="3040666"/>
                </a:lnTo>
                <a:lnTo>
                  <a:pt x="593682" y="3006371"/>
                </a:lnTo>
                <a:lnTo>
                  <a:pt x="614737" y="2968412"/>
                </a:lnTo>
                <a:lnTo>
                  <a:pt x="633745" y="2926852"/>
                </a:lnTo>
                <a:lnTo>
                  <a:pt x="650489" y="2881754"/>
                </a:lnTo>
                <a:lnTo>
                  <a:pt x="664754" y="2833179"/>
                </a:lnTo>
                <a:lnTo>
                  <a:pt x="676414" y="2777084"/>
                </a:lnTo>
                <a:lnTo>
                  <a:pt x="685628" y="2710024"/>
                </a:lnTo>
                <a:lnTo>
                  <a:pt x="692606" y="2632954"/>
                </a:lnTo>
                <a:lnTo>
                  <a:pt x="695323" y="2590965"/>
                </a:lnTo>
                <a:lnTo>
                  <a:pt x="697560" y="2546832"/>
                </a:lnTo>
                <a:lnTo>
                  <a:pt x="699343" y="2500676"/>
                </a:lnTo>
                <a:lnTo>
                  <a:pt x="700700" y="2452616"/>
                </a:lnTo>
                <a:lnTo>
                  <a:pt x="701657" y="2402771"/>
                </a:lnTo>
                <a:lnTo>
                  <a:pt x="702239" y="2351262"/>
                </a:lnTo>
                <a:lnTo>
                  <a:pt x="702473" y="2298208"/>
                </a:lnTo>
                <a:lnTo>
                  <a:pt x="702386" y="2243729"/>
                </a:lnTo>
                <a:lnTo>
                  <a:pt x="702005" y="2187944"/>
                </a:lnTo>
                <a:lnTo>
                  <a:pt x="701354" y="2130973"/>
                </a:lnTo>
                <a:lnTo>
                  <a:pt x="700462" y="2072936"/>
                </a:lnTo>
                <a:lnTo>
                  <a:pt x="699354" y="2013952"/>
                </a:lnTo>
                <a:lnTo>
                  <a:pt x="698056" y="1954141"/>
                </a:lnTo>
                <a:lnTo>
                  <a:pt x="696596" y="1893623"/>
                </a:lnTo>
                <a:lnTo>
                  <a:pt x="694999" y="1832517"/>
                </a:lnTo>
                <a:lnTo>
                  <a:pt x="693291" y="1770943"/>
                </a:lnTo>
                <a:lnTo>
                  <a:pt x="691501" y="1709021"/>
                </a:lnTo>
                <a:lnTo>
                  <a:pt x="689652" y="1646870"/>
                </a:lnTo>
                <a:lnTo>
                  <a:pt x="687773" y="1584610"/>
                </a:lnTo>
                <a:lnTo>
                  <a:pt x="685889" y="1522361"/>
                </a:lnTo>
                <a:lnTo>
                  <a:pt x="684027" y="1460242"/>
                </a:lnTo>
                <a:lnTo>
                  <a:pt x="682213" y="1398373"/>
                </a:lnTo>
                <a:lnTo>
                  <a:pt x="680474" y="1336874"/>
                </a:lnTo>
                <a:lnTo>
                  <a:pt x="678836" y="1275864"/>
                </a:lnTo>
                <a:lnTo>
                  <a:pt x="677325" y="1215463"/>
                </a:lnTo>
                <a:lnTo>
                  <a:pt x="675968" y="1155791"/>
                </a:lnTo>
                <a:lnTo>
                  <a:pt x="674791" y="1096967"/>
                </a:lnTo>
                <a:lnTo>
                  <a:pt x="673821" y="1039111"/>
                </a:lnTo>
                <a:lnTo>
                  <a:pt x="673084" y="982343"/>
                </a:lnTo>
                <a:lnTo>
                  <a:pt x="672606" y="926782"/>
                </a:lnTo>
                <a:lnTo>
                  <a:pt x="672414" y="872548"/>
                </a:lnTo>
                <a:lnTo>
                  <a:pt x="672534" y="819761"/>
                </a:lnTo>
                <a:lnTo>
                  <a:pt x="672993" y="768540"/>
                </a:lnTo>
                <a:lnTo>
                  <a:pt x="673817" y="719005"/>
                </a:lnTo>
                <a:lnTo>
                  <a:pt x="675032" y="671275"/>
                </a:lnTo>
                <a:lnTo>
                  <a:pt x="676665" y="625471"/>
                </a:lnTo>
                <a:lnTo>
                  <a:pt x="678742" y="581712"/>
                </a:lnTo>
                <a:lnTo>
                  <a:pt x="681289" y="540118"/>
                </a:lnTo>
                <a:lnTo>
                  <a:pt x="684334" y="500807"/>
                </a:lnTo>
                <a:lnTo>
                  <a:pt x="692019" y="429518"/>
                </a:lnTo>
                <a:lnTo>
                  <a:pt x="702009" y="368803"/>
                </a:lnTo>
                <a:lnTo>
                  <a:pt x="722143" y="293647"/>
                </a:lnTo>
                <a:lnTo>
                  <a:pt x="738899" y="249010"/>
                </a:lnTo>
                <a:lnTo>
                  <a:pt x="757970" y="208788"/>
                </a:lnTo>
                <a:lnTo>
                  <a:pt x="779125" y="172976"/>
                </a:lnTo>
                <a:lnTo>
                  <a:pt x="802131" y="141564"/>
                </a:lnTo>
                <a:lnTo>
                  <a:pt x="852775" y="91912"/>
                </a:lnTo>
                <a:lnTo>
                  <a:pt x="908049" y="59772"/>
                </a:lnTo>
                <a:lnTo>
                  <a:pt x="966100" y="45080"/>
                </a:lnTo>
                <a:lnTo>
                  <a:pt x="995589" y="44259"/>
                </a:lnTo>
                <a:lnTo>
                  <a:pt x="1025078" y="47776"/>
                </a:lnTo>
                <a:lnTo>
                  <a:pt x="1083130" y="67798"/>
                </a:lnTo>
                <a:lnTo>
                  <a:pt x="1138404" y="105084"/>
                </a:lnTo>
                <a:lnTo>
                  <a:pt x="1189047" y="159573"/>
                </a:lnTo>
                <a:lnTo>
                  <a:pt x="1212054" y="193249"/>
                </a:lnTo>
                <a:lnTo>
                  <a:pt x="1233208" y="231202"/>
                </a:lnTo>
                <a:lnTo>
                  <a:pt x="1252279" y="273425"/>
                </a:lnTo>
                <a:lnTo>
                  <a:pt x="1269035" y="319910"/>
                </a:lnTo>
                <a:lnTo>
                  <a:pt x="1283244" y="370649"/>
                </a:lnTo>
                <a:lnTo>
                  <a:pt x="1294688" y="427418"/>
                </a:lnTo>
                <a:lnTo>
                  <a:pt x="1304129" y="495276"/>
                </a:lnTo>
                <a:lnTo>
                  <a:pt x="1311724" y="573256"/>
                </a:lnTo>
                <a:lnTo>
                  <a:pt x="1314877" y="615738"/>
                </a:lnTo>
                <a:lnTo>
                  <a:pt x="1317627" y="660387"/>
                </a:lnTo>
                <a:lnTo>
                  <a:pt x="1319993" y="707083"/>
                </a:lnTo>
                <a:lnTo>
                  <a:pt x="1321994" y="755703"/>
                </a:lnTo>
                <a:lnTo>
                  <a:pt x="1323651" y="806127"/>
                </a:lnTo>
                <a:lnTo>
                  <a:pt x="1324982" y="858233"/>
                </a:lnTo>
                <a:lnTo>
                  <a:pt x="1326007" y="911902"/>
                </a:lnTo>
                <a:lnTo>
                  <a:pt x="1326745" y="967010"/>
                </a:lnTo>
                <a:lnTo>
                  <a:pt x="1327215" y="1023439"/>
                </a:lnTo>
                <a:lnTo>
                  <a:pt x="1327438" y="1081066"/>
                </a:lnTo>
                <a:lnTo>
                  <a:pt x="1327433" y="1139770"/>
                </a:lnTo>
                <a:lnTo>
                  <a:pt x="1327219" y="1199431"/>
                </a:lnTo>
                <a:lnTo>
                  <a:pt x="1326815" y="1259927"/>
                </a:lnTo>
                <a:lnTo>
                  <a:pt x="1326241" y="1321137"/>
                </a:lnTo>
                <a:lnTo>
                  <a:pt x="1325517" y="1382940"/>
                </a:lnTo>
                <a:lnTo>
                  <a:pt x="1324662" y="1445216"/>
                </a:lnTo>
                <a:lnTo>
                  <a:pt x="1323694" y="1507842"/>
                </a:lnTo>
                <a:lnTo>
                  <a:pt x="1322635" y="1570699"/>
                </a:lnTo>
                <a:lnTo>
                  <a:pt x="1321503" y="1633664"/>
                </a:lnTo>
                <a:lnTo>
                  <a:pt x="1320317" y="1696617"/>
                </a:lnTo>
                <a:lnTo>
                  <a:pt x="1319098" y="1759437"/>
                </a:lnTo>
                <a:lnTo>
                  <a:pt x="1317864" y="1822002"/>
                </a:lnTo>
                <a:lnTo>
                  <a:pt x="1316635" y="1884192"/>
                </a:lnTo>
                <a:lnTo>
                  <a:pt x="1315431" y="1945886"/>
                </a:lnTo>
                <a:lnTo>
                  <a:pt x="1314271" y="2006962"/>
                </a:lnTo>
                <a:lnTo>
                  <a:pt x="1313173" y="2067299"/>
                </a:lnTo>
                <a:lnTo>
                  <a:pt x="1312159" y="2126777"/>
                </a:lnTo>
                <a:lnTo>
                  <a:pt x="1311247" y="2185274"/>
                </a:lnTo>
                <a:lnTo>
                  <a:pt x="1310456" y="2242669"/>
                </a:lnTo>
                <a:lnTo>
                  <a:pt x="1309807" y="2298842"/>
                </a:lnTo>
                <a:lnTo>
                  <a:pt x="1309318" y="2353670"/>
                </a:lnTo>
                <a:lnTo>
                  <a:pt x="1309010" y="2407034"/>
                </a:lnTo>
                <a:lnTo>
                  <a:pt x="1308900" y="2458811"/>
                </a:lnTo>
                <a:lnTo>
                  <a:pt x="1309010" y="2508882"/>
                </a:lnTo>
                <a:lnTo>
                  <a:pt x="1309358" y="2557124"/>
                </a:lnTo>
                <a:lnTo>
                  <a:pt x="1309964" y="2603417"/>
                </a:lnTo>
                <a:lnTo>
                  <a:pt x="1310847" y="2647639"/>
                </a:lnTo>
                <a:lnTo>
                  <a:pt x="1312026" y="2689671"/>
                </a:lnTo>
                <a:lnTo>
                  <a:pt x="1313522" y="2729389"/>
                </a:lnTo>
                <a:lnTo>
                  <a:pt x="1317540" y="2801405"/>
                </a:lnTo>
                <a:lnTo>
                  <a:pt x="1323056" y="2862718"/>
                </a:lnTo>
                <a:lnTo>
                  <a:pt x="1336168" y="2945220"/>
                </a:lnTo>
                <a:lnTo>
                  <a:pt x="1347840" y="2995435"/>
                </a:lnTo>
                <a:lnTo>
                  <a:pt x="1361225" y="3039733"/>
                </a:lnTo>
                <a:lnTo>
                  <a:pt x="1376108" y="3078147"/>
                </a:lnTo>
                <a:lnTo>
                  <a:pt x="1409511" y="3137446"/>
                </a:lnTo>
                <a:lnTo>
                  <a:pt x="1446330" y="3173581"/>
                </a:lnTo>
                <a:lnTo>
                  <a:pt x="1484847" y="3186802"/>
                </a:lnTo>
                <a:lnTo>
                  <a:pt x="1504206" y="3184898"/>
                </a:lnTo>
                <a:lnTo>
                  <a:pt x="1542049" y="3164218"/>
                </a:lnTo>
                <a:lnTo>
                  <a:pt x="1577295" y="3121250"/>
                </a:lnTo>
                <a:lnTo>
                  <a:pt x="1608227" y="3056244"/>
                </a:lnTo>
                <a:lnTo>
                  <a:pt x="1621538" y="3015555"/>
                </a:lnTo>
                <a:lnTo>
                  <a:pt x="1633126" y="2969450"/>
                </a:lnTo>
                <a:lnTo>
                  <a:pt x="1642776" y="2917961"/>
                </a:lnTo>
                <a:lnTo>
                  <a:pt x="1650274" y="2861119"/>
                </a:lnTo>
                <a:lnTo>
                  <a:pt x="1654535" y="2804089"/>
                </a:lnTo>
                <a:lnTo>
                  <a:pt x="1656579" y="2735978"/>
                </a:lnTo>
                <a:lnTo>
                  <a:pt x="1656839" y="2698072"/>
                </a:lnTo>
                <a:lnTo>
                  <a:pt x="1656628" y="2657763"/>
                </a:lnTo>
                <a:lnTo>
                  <a:pt x="1655973" y="2615172"/>
                </a:lnTo>
                <a:lnTo>
                  <a:pt x="1654901" y="2570422"/>
                </a:lnTo>
                <a:lnTo>
                  <a:pt x="1653441" y="2523636"/>
                </a:lnTo>
                <a:lnTo>
                  <a:pt x="1651620" y="2474935"/>
                </a:lnTo>
                <a:lnTo>
                  <a:pt x="1649465" y="2424443"/>
                </a:lnTo>
                <a:lnTo>
                  <a:pt x="1647005" y="2372280"/>
                </a:lnTo>
                <a:lnTo>
                  <a:pt x="1644266" y="2318569"/>
                </a:lnTo>
                <a:lnTo>
                  <a:pt x="1641277" y="2263434"/>
                </a:lnTo>
                <a:lnTo>
                  <a:pt x="1638064" y="2206995"/>
                </a:lnTo>
                <a:lnTo>
                  <a:pt x="1634657" y="2149376"/>
                </a:lnTo>
                <a:lnTo>
                  <a:pt x="1631081" y="2090698"/>
                </a:lnTo>
                <a:lnTo>
                  <a:pt x="1627365" y="2031084"/>
                </a:lnTo>
                <a:lnTo>
                  <a:pt x="1623536" y="1970656"/>
                </a:lnTo>
                <a:lnTo>
                  <a:pt x="1619622" y="1909536"/>
                </a:lnTo>
                <a:lnTo>
                  <a:pt x="1615651" y="1847848"/>
                </a:lnTo>
                <a:lnTo>
                  <a:pt x="1611650" y="1785712"/>
                </a:lnTo>
                <a:lnTo>
                  <a:pt x="1607646" y="1723251"/>
                </a:lnTo>
                <a:lnTo>
                  <a:pt x="1603668" y="1660588"/>
                </a:lnTo>
                <a:lnTo>
                  <a:pt x="1599742" y="1597845"/>
                </a:lnTo>
                <a:lnTo>
                  <a:pt x="1595897" y="1535144"/>
                </a:lnTo>
                <a:lnTo>
                  <a:pt x="1592160" y="1472607"/>
                </a:lnTo>
                <a:lnTo>
                  <a:pt x="1588559" y="1410357"/>
                </a:lnTo>
                <a:lnTo>
                  <a:pt x="1585121" y="1348516"/>
                </a:lnTo>
                <a:lnTo>
                  <a:pt x="1581873" y="1287206"/>
                </a:lnTo>
                <a:lnTo>
                  <a:pt x="1578844" y="1226549"/>
                </a:lnTo>
                <a:lnTo>
                  <a:pt x="1576061" y="1166669"/>
                </a:lnTo>
                <a:lnTo>
                  <a:pt x="1573552" y="1107686"/>
                </a:lnTo>
                <a:lnTo>
                  <a:pt x="1571344" y="1049724"/>
                </a:lnTo>
                <a:lnTo>
                  <a:pt x="1569464" y="992904"/>
                </a:lnTo>
                <a:lnTo>
                  <a:pt x="1567941" y="937350"/>
                </a:lnTo>
                <a:lnTo>
                  <a:pt x="1566802" y="883182"/>
                </a:lnTo>
                <a:lnTo>
                  <a:pt x="1566075" y="830525"/>
                </a:lnTo>
                <a:lnTo>
                  <a:pt x="1565786" y="779499"/>
                </a:lnTo>
                <a:lnTo>
                  <a:pt x="1565964" y="730227"/>
                </a:lnTo>
                <a:lnTo>
                  <a:pt x="1566637" y="682831"/>
                </a:lnTo>
                <a:lnTo>
                  <a:pt x="1567832" y="637434"/>
                </a:lnTo>
                <a:lnTo>
                  <a:pt x="1569576" y="594158"/>
                </a:lnTo>
                <a:lnTo>
                  <a:pt x="1571897" y="553125"/>
                </a:lnTo>
                <a:lnTo>
                  <a:pt x="1574822" y="514458"/>
                </a:lnTo>
                <a:lnTo>
                  <a:pt x="1582598" y="444709"/>
                </a:lnTo>
                <a:lnTo>
                  <a:pt x="1593124" y="385889"/>
                </a:lnTo>
                <a:lnTo>
                  <a:pt x="1605983" y="337254"/>
                </a:lnTo>
                <a:lnTo>
                  <a:pt x="1621554" y="291623"/>
                </a:lnTo>
                <a:lnTo>
                  <a:pt x="1639619" y="249059"/>
                </a:lnTo>
                <a:lnTo>
                  <a:pt x="1659960" y="209622"/>
                </a:lnTo>
                <a:lnTo>
                  <a:pt x="1682357" y="173375"/>
                </a:lnTo>
                <a:lnTo>
                  <a:pt x="1706592" y="140381"/>
                </a:lnTo>
                <a:lnTo>
                  <a:pt x="1732447" y="110700"/>
                </a:lnTo>
                <a:lnTo>
                  <a:pt x="1788142" y="61529"/>
                </a:lnTo>
                <a:lnTo>
                  <a:pt x="1847694" y="26358"/>
                </a:lnTo>
                <a:lnTo>
                  <a:pt x="1909354" y="5683"/>
                </a:lnTo>
                <a:lnTo>
                  <a:pt x="1971376" y="0"/>
                </a:lnTo>
                <a:lnTo>
                  <a:pt x="2001975" y="2935"/>
                </a:lnTo>
                <a:lnTo>
                  <a:pt x="2061260" y="20670"/>
                </a:lnTo>
                <a:lnTo>
                  <a:pt x="2116535" y="54637"/>
                </a:lnTo>
                <a:lnTo>
                  <a:pt x="2166053" y="105332"/>
                </a:lnTo>
                <a:lnTo>
                  <a:pt x="2188107" y="137107"/>
                </a:lnTo>
                <a:lnTo>
                  <a:pt x="2208065" y="173250"/>
                </a:lnTo>
                <a:lnTo>
                  <a:pt x="2225711" y="213824"/>
                </a:lnTo>
                <a:lnTo>
                  <a:pt x="2240824" y="258889"/>
                </a:lnTo>
                <a:lnTo>
                  <a:pt x="2253771" y="313004"/>
                </a:lnTo>
                <a:lnTo>
                  <a:pt x="2264628" y="378488"/>
                </a:lnTo>
                <a:lnTo>
                  <a:pt x="2273555" y="454385"/>
                </a:lnTo>
                <a:lnTo>
                  <a:pt x="2277346" y="495938"/>
                </a:lnTo>
                <a:lnTo>
                  <a:pt x="2280714" y="539734"/>
                </a:lnTo>
                <a:lnTo>
                  <a:pt x="2283680" y="585655"/>
                </a:lnTo>
                <a:lnTo>
                  <a:pt x="2286264" y="633579"/>
                </a:lnTo>
                <a:lnTo>
                  <a:pt x="2288487" y="683388"/>
                </a:lnTo>
                <a:lnTo>
                  <a:pt x="2290367" y="734961"/>
                </a:lnTo>
                <a:lnTo>
                  <a:pt x="2291925" y="788179"/>
                </a:lnTo>
                <a:lnTo>
                  <a:pt x="2293182" y="842922"/>
                </a:lnTo>
                <a:lnTo>
                  <a:pt x="2294156" y="899070"/>
                </a:lnTo>
                <a:lnTo>
                  <a:pt x="2294869" y="956504"/>
                </a:lnTo>
                <a:lnTo>
                  <a:pt x="2295340" y="1015103"/>
                </a:lnTo>
                <a:lnTo>
                  <a:pt x="2295590" y="1074748"/>
                </a:lnTo>
                <a:lnTo>
                  <a:pt x="2295637" y="1135320"/>
                </a:lnTo>
                <a:lnTo>
                  <a:pt x="2295504" y="1196697"/>
                </a:lnTo>
                <a:lnTo>
                  <a:pt x="2295208" y="1258761"/>
                </a:lnTo>
                <a:lnTo>
                  <a:pt x="2294771" y="1321392"/>
                </a:lnTo>
                <a:lnTo>
                  <a:pt x="2294213" y="1384470"/>
                </a:lnTo>
                <a:lnTo>
                  <a:pt x="2293554" y="1447876"/>
                </a:lnTo>
                <a:lnTo>
                  <a:pt x="2292813" y="1511488"/>
                </a:lnTo>
                <a:lnTo>
                  <a:pt x="2292010" y="1575189"/>
                </a:lnTo>
                <a:lnTo>
                  <a:pt x="2291167" y="1638857"/>
                </a:lnTo>
                <a:lnTo>
                  <a:pt x="2290302" y="1702374"/>
                </a:lnTo>
                <a:lnTo>
                  <a:pt x="2289436" y="1765619"/>
                </a:lnTo>
                <a:lnTo>
                  <a:pt x="2288589" y="1828472"/>
                </a:lnTo>
                <a:lnTo>
                  <a:pt x="2287781" y="1890815"/>
                </a:lnTo>
                <a:lnTo>
                  <a:pt x="2287032" y="1952526"/>
                </a:lnTo>
                <a:lnTo>
                  <a:pt x="2286362" y="2013487"/>
                </a:lnTo>
                <a:lnTo>
                  <a:pt x="2285792" y="2073578"/>
                </a:lnTo>
                <a:lnTo>
                  <a:pt x="2285340" y="2132678"/>
                </a:lnTo>
                <a:lnTo>
                  <a:pt x="2285027" y="2190668"/>
                </a:lnTo>
                <a:lnTo>
                  <a:pt x="2284874" y="2247429"/>
                </a:lnTo>
                <a:lnTo>
                  <a:pt x="2284900" y="2302840"/>
                </a:lnTo>
                <a:lnTo>
                  <a:pt x="2285125" y="2356781"/>
                </a:lnTo>
                <a:lnTo>
                  <a:pt x="2285570" y="2409134"/>
                </a:lnTo>
                <a:lnTo>
                  <a:pt x="2286254" y="2459778"/>
                </a:lnTo>
                <a:lnTo>
                  <a:pt x="2287198" y="2508593"/>
                </a:lnTo>
                <a:lnTo>
                  <a:pt x="2288421" y="2555459"/>
                </a:lnTo>
                <a:lnTo>
                  <a:pt x="2289943" y="2600258"/>
                </a:lnTo>
                <a:lnTo>
                  <a:pt x="2291786" y="2642869"/>
                </a:lnTo>
                <a:lnTo>
                  <a:pt x="2293968" y="2683171"/>
                </a:lnTo>
                <a:lnTo>
                  <a:pt x="2299431" y="2756375"/>
                </a:lnTo>
                <a:lnTo>
                  <a:pt x="2306493" y="2818911"/>
                </a:lnTo>
                <a:lnTo>
                  <a:pt x="2321921" y="2902228"/>
                </a:lnTo>
                <a:lnTo>
                  <a:pt x="2335090" y="2953177"/>
                </a:lnTo>
                <a:lnTo>
                  <a:pt x="2349980" y="2998740"/>
                </a:lnTo>
                <a:lnTo>
                  <a:pt x="2366388" y="3038932"/>
                </a:lnTo>
                <a:lnTo>
                  <a:pt x="2384111" y="3073769"/>
                </a:lnTo>
                <a:lnTo>
                  <a:pt x="2422693" y="3127434"/>
                </a:lnTo>
                <a:lnTo>
                  <a:pt x="2464107" y="3159857"/>
                </a:lnTo>
                <a:lnTo>
                  <a:pt x="2506730" y="3171158"/>
                </a:lnTo>
                <a:lnTo>
                  <a:pt x="2527990" y="3168924"/>
                </a:lnTo>
                <a:lnTo>
                  <a:pt x="2569393" y="3148767"/>
                </a:lnTo>
                <a:lnTo>
                  <a:pt x="2607955" y="3107787"/>
                </a:lnTo>
                <a:lnTo>
                  <a:pt x="2642058" y="3046106"/>
                </a:lnTo>
                <a:lnTo>
                  <a:pt x="2656931" y="3007539"/>
                </a:lnTo>
                <a:lnTo>
                  <a:pt x="2670081" y="2963843"/>
                </a:lnTo>
                <a:lnTo>
                  <a:pt x="2681307" y="2915031"/>
                </a:lnTo>
                <a:lnTo>
                  <a:pt x="2690404" y="2861119"/>
                </a:lnTo>
                <a:lnTo>
                  <a:pt x="2696173" y="2805416"/>
                </a:lnTo>
                <a:lnTo>
                  <a:pt x="2699611" y="2738618"/>
                </a:lnTo>
                <a:lnTo>
                  <a:pt x="2700948" y="2661690"/>
                </a:lnTo>
                <a:lnTo>
                  <a:pt x="2700900" y="2619729"/>
                </a:lnTo>
                <a:lnTo>
                  <a:pt x="2700413" y="2575596"/>
                </a:lnTo>
                <a:lnTo>
                  <a:pt x="2699516" y="2529412"/>
                </a:lnTo>
                <a:lnTo>
                  <a:pt x="2698238" y="2481297"/>
                </a:lnTo>
                <a:lnTo>
                  <a:pt x="2696606" y="2431373"/>
                </a:lnTo>
                <a:lnTo>
                  <a:pt x="2694650" y="2379760"/>
                </a:lnTo>
                <a:lnTo>
                  <a:pt x="2692398" y="2326577"/>
                </a:lnTo>
                <a:lnTo>
                  <a:pt x="2689880" y="2271946"/>
                </a:lnTo>
                <a:lnTo>
                  <a:pt x="2687124" y="2215987"/>
                </a:lnTo>
                <a:lnTo>
                  <a:pt x="2684158" y="2158820"/>
                </a:lnTo>
                <a:lnTo>
                  <a:pt x="2681012" y="2100566"/>
                </a:lnTo>
                <a:lnTo>
                  <a:pt x="2677713" y="2041345"/>
                </a:lnTo>
                <a:lnTo>
                  <a:pt x="2674291" y="1981278"/>
                </a:lnTo>
                <a:lnTo>
                  <a:pt x="2670775" y="1920486"/>
                </a:lnTo>
                <a:lnTo>
                  <a:pt x="2667193" y="1859088"/>
                </a:lnTo>
                <a:lnTo>
                  <a:pt x="2663574" y="1797205"/>
                </a:lnTo>
                <a:lnTo>
                  <a:pt x="2659946" y="1734957"/>
                </a:lnTo>
                <a:lnTo>
                  <a:pt x="2656339" y="1672466"/>
                </a:lnTo>
                <a:lnTo>
                  <a:pt x="2652780" y="1609851"/>
                </a:lnTo>
                <a:lnTo>
                  <a:pt x="2649300" y="1547233"/>
                </a:lnTo>
                <a:lnTo>
                  <a:pt x="2645926" y="1484733"/>
                </a:lnTo>
                <a:lnTo>
                  <a:pt x="2642687" y="1422470"/>
                </a:lnTo>
                <a:lnTo>
                  <a:pt x="2639612" y="1360566"/>
                </a:lnTo>
                <a:lnTo>
                  <a:pt x="2636729" y="1299141"/>
                </a:lnTo>
                <a:lnTo>
                  <a:pt x="2634068" y="1238314"/>
                </a:lnTo>
                <a:lnTo>
                  <a:pt x="2631656" y="1178208"/>
                </a:lnTo>
                <a:lnTo>
                  <a:pt x="2629524" y="1118942"/>
                </a:lnTo>
                <a:lnTo>
                  <a:pt x="2627699" y="1060636"/>
                </a:lnTo>
                <a:lnTo>
                  <a:pt x="2626210" y="1003411"/>
                </a:lnTo>
                <a:lnTo>
                  <a:pt x="2625085" y="947388"/>
                </a:lnTo>
                <a:lnTo>
                  <a:pt x="2624355" y="892687"/>
                </a:lnTo>
                <a:lnTo>
                  <a:pt x="2624046" y="839428"/>
                </a:lnTo>
                <a:lnTo>
                  <a:pt x="2624189" y="787732"/>
                </a:lnTo>
                <a:lnTo>
                  <a:pt x="2624811" y="737719"/>
                </a:lnTo>
                <a:lnTo>
                  <a:pt x="2625942" y="689511"/>
                </a:lnTo>
                <a:lnTo>
                  <a:pt x="2627610" y="643226"/>
                </a:lnTo>
                <a:lnTo>
                  <a:pt x="2629843" y="598987"/>
                </a:lnTo>
                <a:lnTo>
                  <a:pt x="2632672" y="556912"/>
                </a:lnTo>
                <a:lnTo>
                  <a:pt x="2636123" y="517123"/>
                </a:lnTo>
                <a:lnTo>
                  <a:pt x="2645011" y="444884"/>
                </a:lnTo>
                <a:lnTo>
                  <a:pt x="2656736" y="383233"/>
                </a:lnTo>
                <a:lnTo>
                  <a:pt x="2680911" y="307723"/>
                </a:lnTo>
                <a:lnTo>
                  <a:pt x="2701742" y="264831"/>
                </a:lnTo>
                <a:lnTo>
                  <a:pt x="2725900" y="227756"/>
                </a:lnTo>
                <a:lnTo>
                  <a:pt x="2753058" y="196253"/>
                </a:lnTo>
                <a:lnTo>
                  <a:pt x="2782888" y="170075"/>
                </a:lnTo>
                <a:lnTo>
                  <a:pt x="2815063" y="148974"/>
                </a:lnTo>
                <a:lnTo>
                  <a:pt x="2885138" y="121023"/>
                </a:lnTo>
                <a:lnTo>
                  <a:pt x="2960663" y="110429"/>
                </a:lnTo>
                <a:lnTo>
                  <a:pt x="2999651" y="111024"/>
                </a:lnTo>
                <a:lnTo>
                  <a:pt x="3039019" y="115220"/>
                </a:lnTo>
                <a:lnTo>
                  <a:pt x="3078440" y="122769"/>
                </a:lnTo>
                <a:lnTo>
                  <a:pt x="3117587" y="133426"/>
                </a:lnTo>
                <a:lnTo>
                  <a:pt x="3156132" y="146943"/>
                </a:lnTo>
                <a:lnTo>
                  <a:pt x="3193748" y="163074"/>
                </a:lnTo>
                <a:lnTo>
                  <a:pt x="3230106" y="181574"/>
                </a:lnTo>
                <a:lnTo>
                  <a:pt x="3264881" y="202195"/>
                </a:lnTo>
                <a:lnTo>
                  <a:pt x="3297744" y="224692"/>
                </a:lnTo>
                <a:lnTo>
                  <a:pt x="3328368" y="248817"/>
                </a:lnTo>
                <a:lnTo>
                  <a:pt x="3381588" y="300969"/>
                </a:lnTo>
                <a:lnTo>
                  <a:pt x="3421924" y="356679"/>
                </a:lnTo>
                <a:lnTo>
                  <a:pt x="3448617" y="416852"/>
                </a:lnTo>
                <a:lnTo>
                  <a:pt x="3468275" y="491017"/>
                </a:lnTo>
                <a:lnTo>
                  <a:pt x="3475721" y="532674"/>
                </a:lnTo>
                <a:lnTo>
                  <a:pt x="3481712" y="577022"/>
                </a:lnTo>
                <a:lnTo>
                  <a:pt x="3486350" y="623794"/>
                </a:lnTo>
                <a:lnTo>
                  <a:pt x="3489738" y="672719"/>
                </a:lnTo>
                <a:lnTo>
                  <a:pt x="3491975" y="723529"/>
                </a:lnTo>
                <a:lnTo>
                  <a:pt x="3493164" y="775955"/>
                </a:lnTo>
                <a:lnTo>
                  <a:pt x="3493407" y="829729"/>
                </a:lnTo>
                <a:lnTo>
                  <a:pt x="3492804" y="884581"/>
                </a:lnTo>
                <a:lnTo>
                  <a:pt x="3491457" y="940244"/>
                </a:lnTo>
                <a:lnTo>
                  <a:pt x="3489467" y="996447"/>
                </a:lnTo>
                <a:lnTo>
                  <a:pt x="3486937" y="1052923"/>
                </a:lnTo>
                <a:lnTo>
                  <a:pt x="3483966" y="1109402"/>
                </a:lnTo>
                <a:lnTo>
                  <a:pt x="3480658" y="1165616"/>
                </a:lnTo>
                <a:lnTo>
                  <a:pt x="3477113" y="1221296"/>
                </a:lnTo>
                <a:lnTo>
                  <a:pt x="3473432" y="1276172"/>
                </a:lnTo>
                <a:lnTo>
                  <a:pt x="3469718" y="1329977"/>
                </a:lnTo>
                <a:lnTo>
                  <a:pt x="3466072" y="1382442"/>
                </a:lnTo>
                <a:lnTo>
                  <a:pt x="3462594" y="1433297"/>
                </a:lnTo>
                <a:lnTo>
                  <a:pt x="3459387" y="1482274"/>
                </a:lnTo>
                <a:lnTo>
                  <a:pt x="3456552" y="1529104"/>
                </a:lnTo>
                <a:lnTo>
                  <a:pt x="3454191" y="1573519"/>
                </a:lnTo>
                <a:lnTo>
                  <a:pt x="3452404" y="1615249"/>
                </a:lnTo>
              </a:path>
            </a:pathLst>
          </a:custGeom>
          <a:ln w="38097">
            <a:solidFill>
              <a:srgbClr val="9833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92569" y="4304029"/>
            <a:ext cx="114300" cy="115570"/>
          </a:xfrm>
          <a:custGeom>
            <a:avLst/>
            <a:gdLst/>
            <a:ahLst/>
            <a:cxnLst/>
            <a:rect l="l" t="t" r="r" b="b"/>
            <a:pathLst>
              <a:path w="114300" h="115570">
                <a:moveTo>
                  <a:pt x="0" y="0"/>
                </a:moveTo>
                <a:lnTo>
                  <a:pt x="55879" y="115570"/>
                </a:lnTo>
                <a:lnTo>
                  <a:pt x="114300" y="2540"/>
                </a:lnTo>
                <a:lnTo>
                  <a:pt x="0" y="0"/>
                </a:lnTo>
                <a:close/>
              </a:path>
            </a:pathLst>
          </a:custGeom>
          <a:solidFill>
            <a:srgbClr val="9833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6D3E0746-9100-4791-A5FC-5DD2EE522748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0"/>
            <a:ext cx="8496300" cy="2294890"/>
          </a:xfrm>
          <a:custGeom>
            <a:avLst/>
            <a:gdLst/>
            <a:ahLst/>
            <a:cxnLst/>
            <a:rect l="l" t="t" r="r" b="b"/>
            <a:pathLst>
              <a:path w="8496300" h="2294890">
                <a:moveTo>
                  <a:pt x="0" y="0"/>
                </a:moveTo>
                <a:lnTo>
                  <a:pt x="8496300" y="0"/>
                </a:lnTo>
                <a:lnTo>
                  <a:pt x="8496300" y="2294890"/>
                </a:lnTo>
                <a:lnTo>
                  <a:pt x="0" y="2294890"/>
                </a:lnTo>
                <a:lnTo>
                  <a:pt x="0" y="0"/>
                </a:lnTo>
                <a:close/>
              </a:path>
            </a:pathLst>
          </a:custGeom>
          <a:solidFill>
            <a:srgbClr val="EFA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082029"/>
            <a:ext cx="916940" cy="4533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1150" y="2447290"/>
            <a:ext cx="4660265" cy="731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10" dirty="0">
                <a:solidFill>
                  <a:srgbClr val="000000"/>
                </a:solidFill>
              </a:rPr>
              <a:t>Ciphering</a:t>
            </a:r>
            <a:r>
              <a:rPr sz="4800" spc="-80" dirty="0">
                <a:solidFill>
                  <a:srgbClr val="000000"/>
                </a:solidFill>
              </a:rPr>
              <a:t> </a:t>
            </a:r>
            <a:r>
              <a:rPr sz="4800" spc="-5" dirty="0">
                <a:solidFill>
                  <a:srgbClr val="000000"/>
                </a:solidFill>
              </a:rPr>
              <a:t>mode</a:t>
            </a:r>
            <a:endParaRPr sz="4800"/>
          </a:p>
        </p:txBody>
      </p:sp>
      <p:sp>
        <p:nvSpPr>
          <p:cNvPr id="5" name="object 5"/>
          <p:cNvSpPr txBox="1"/>
          <p:nvPr/>
        </p:nvSpPr>
        <p:spPr>
          <a:xfrm>
            <a:off x="316229" y="3355289"/>
            <a:ext cx="678815" cy="790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62000"/>
              </a:lnSpc>
            </a:pPr>
            <a:r>
              <a:rPr sz="1600" dirty="0">
                <a:latin typeface="Arial"/>
                <a:cs typeface="Arial"/>
              </a:rPr>
              <a:t>S</a:t>
            </a:r>
            <a:r>
              <a:rPr sz="1600" spc="-5" dirty="0">
                <a:latin typeface="Arial"/>
                <a:cs typeface="Arial"/>
              </a:rPr>
              <a:t>tre</a:t>
            </a:r>
            <a:r>
              <a:rPr sz="1600" spc="-10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m  </a:t>
            </a:r>
            <a:r>
              <a:rPr sz="1600" spc="-5" dirty="0">
                <a:latin typeface="Arial"/>
                <a:cs typeface="Arial"/>
              </a:rPr>
              <a:t>Block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22A65-F818-4CB1-9DBD-B000EDFF9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336550"/>
            <a:ext cx="8521700" cy="369332"/>
          </a:xfrm>
        </p:spPr>
        <p:txBody>
          <a:bodyPr/>
          <a:lstStyle/>
          <a:p>
            <a:r>
              <a:rPr lang="en-US" dirty="0"/>
              <a:t>Please register !!!</a:t>
            </a:r>
            <a:endParaRPr lang="fr-FR" dirty="0"/>
          </a:p>
        </p:txBody>
      </p:sp>
      <p:pic>
        <p:nvPicPr>
          <p:cNvPr id="4" name="Picture 3" descr="C:\Users\i023506\AppData\Local\Microsoft\Windows\INetCache\Content.MSO\A502BA11.tmp">
            <a:extLst>
              <a:ext uri="{FF2B5EF4-FFF2-40B4-BE49-F238E27FC236}">
                <a16:creationId xmlns:a16="http://schemas.microsoft.com/office/drawing/2014/main" id="{357E33D7-A67D-4F97-B263-7FB984C09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180147"/>
            <a:ext cx="4497705" cy="449770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E75547-2B41-42CC-AE24-61A2916CEAFA}"/>
              </a:ext>
            </a:extLst>
          </p:cNvPr>
          <p:cNvSpPr/>
          <p:nvPr/>
        </p:nvSpPr>
        <p:spPr>
          <a:xfrm>
            <a:off x="3652453" y="5493186"/>
            <a:ext cx="24553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/>
              <a:t>shorturl.at/</a:t>
            </a:r>
            <a:r>
              <a:rPr lang="fr-FR" sz="2400" b="1" dirty="0" err="1"/>
              <a:t>cjmnp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40096240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Stream</a:t>
            </a:r>
            <a:r>
              <a:rPr spc="-80" dirty="0"/>
              <a:t> </a:t>
            </a:r>
            <a:r>
              <a:rPr spc="-5" dirty="0"/>
              <a:t>ciphering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11150" y="1690370"/>
            <a:ext cx="8221345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Stream ciphering is done </a:t>
            </a:r>
            <a:r>
              <a:rPr sz="1800" b="1" dirty="0">
                <a:latin typeface="Arial"/>
                <a:cs typeface="Arial"/>
              </a:rPr>
              <a:t>bit </a:t>
            </a:r>
            <a:r>
              <a:rPr sz="1800" b="1" spc="-5" dirty="0">
                <a:latin typeface="Arial"/>
                <a:cs typeface="Arial"/>
              </a:rPr>
              <a:t>per </a:t>
            </a:r>
            <a:r>
              <a:rPr sz="1800" b="1" dirty="0">
                <a:latin typeface="Arial"/>
                <a:cs typeface="Arial"/>
              </a:rPr>
              <a:t>bit </a:t>
            </a:r>
            <a:r>
              <a:rPr sz="1800" b="1" spc="-5" dirty="0">
                <a:latin typeface="Arial"/>
                <a:cs typeface="Arial"/>
              </a:rPr>
              <a:t>without waiting </a:t>
            </a:r>
            <a:r>
              <a:rPr sz="1800" b="1" dirty="0">
                <a:latin typeface="Arial"/>
                <a:cs typeface="Arial"/>
              </a:rPr>
              <a:t>the whole </a:t>
            </a:r>
            <a:r>
              <a:rPr sz="1800" b="1" spc="-5" dirty="0">
                <a:latin typeface="Arial"/>
                <a:cs typeface="Arial"/>
              </a:rPr>
              <a:t>encryption of 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-7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message.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1150" y="4974590"/>
            <a:ext cx="1408430" cy="960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Example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800" spc="-10" dirty="0">
                <a:latin typeface="Arial"/>
                <a:cs typeface="Arial"/>
              </a:rPr>
              <a:t>XOR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800" spc="-5" dirty="0">
                <a:latin typeface="Arial"/>
                <a:cs typeface="Arial"/>
              </a:rPr>
              <a:t>One-time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pad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6859" y="2385060"/>
            <a:ext cx="1996439" cy="748030"/>
          </a:xfrm>
          <a:custGeom>
            <a:avLst/>
            <a:gdLst/>
            <a:ahLst/>
            <a:cxnLst/>
            <a:rect l="l" t="t" r="r" b="b"/>
            <a:pathLst>
              <a:path w="1996439" h="748030">
                <a:moveTo>
                  <a:pt x="0" y="748029"/>
                </a:moveTo>
                <a:lnTo>
                  <a:pt x="1996439" y="748029"/>
                </a:lnTo>
                <a:lnTo>
                  <a:pt x="1996439" y="0"/>
                </a:lnTo>
                <a:lnTo>
                  <a:pt x="0" y="0"/>
                </a:lnTo>
                <a:lnTo>
                  <a:pt x="0" y="748029"/>
                </a:lnTo>
                <a:close/>
              </a:path>
            </a:pathLst>
          </a:custGeom>
          <a:ln w="40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20419" y="2663190"/>
            <a:ext cx="906780" cy="179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dirty="0">
                <a:latin typeface="Arial"/>
                <a:cs typeface="Arial"/>
              </a:rPr>
              <a:t>Key</a:t>
            </a:r>
            <a:r>
              <a:rPr sz="1100" spc="-10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generator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76859" y="3630929"/>
            <a:ext cx="1996439" cy="748030"/>
          </a:xfrm>
          <a:custGeom>
            <a:avLst/>
            <a:gdLst/>
            <a:ahLst/>
            <a:cxnLst/>
            <a:rect l="l" t="t" r="r" b="b"/>
            <a:pathLst>
              <a:path w="1996439" h="748029">
                <a:moveTo>
                  <a:pt x="0" y="748030"/>
                </a:moveTo>
                <a:lnTo>
                  <a:pt x="1996439" y="748030"/>
                </a:lnTo>
                <a:lnTo>
                  <a:pt x="1996439" y="0"/>
                </a:lnTo>
                <a:lnTo>
                  <a:pt x="0" y="0"/>
                </a:lnTo>
                <a:lnTo>
                  <a:pt x="0" y="7480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70250" y="3630929"/>
            <a:ext cx="1998980" cy="748030"/>
          </a:xfrm>
          <a:custGeom>
            <a:avLst/>
            <a:gdLst/>
            <a:ahLst/>
            <a:cxnLst/>
            <a:rect l="l" t="t" r="r" b="b"/>
            <a:pathLst>
              <a:path w="1998979" h="748029">
                <a:moveTo>
                  <a:pt x="0" y="748030"/>
                </a:moveTo>
                <a:lnTo>
                  <a:pt x="1998979" y="748030"/>
                </a:lnTo>
                <a:lnTo>
                  <a:pt x="1998979" y="0"/>
                </a:lnTo>
                <a:lnTo>
                  <a:pt x="0" y="0"/>
                </a:lnTo>
                <a:lnTo>
                  <a:pt x="0" y="748030"/>
                </a:lnTo>
                <a:close/>
              </a:path>
            </a:pathLst>
          </a:custGeom>
          <a:ln w="40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586479" y="3906520"/>
            <a:ext cx="1356995" cy="179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dirty="0">
                <a:latin typeface="Arial"/>
                <a:cs typeface="Arial"/>
              </a:rPr>
              <a:t>substitution </a:t>
            </a:r>
            <a:r>
              <a:rPr sz="1100" spc="-5" dirty="0">
                <a:latin typeface="Arial"/>
                <a:cs typeface="Arial"/>
              </a:rPr>
              <a:t>bit per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bit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266179" y="3630929"/>
            <a:ext cx="1996439" cy="748030"/>
          </a:xfrm>
          <a:custGeom>
            <a:avLst/>
            <a:gdLst/>
            <a:ahLst/>
            <a:cxnLst/>
            <a:rect l="l" t="t" r="r" b="b"/>
            <a:pathLst>
              <a:path w="1996440" h="748029">
                <a:moveTo>
                  <a:pt x="0" y="748030"/>
                </a:moveTo>
                <a:lnTo>
                  <a:pt x="1996440" y="748030"/>
                </a:lnTo>
                <a:lnTo>
                  <a:pt x="1996440" y="0"/>
                </a:lnTo>
                <a:lnTo>
                  <a:pt x="0" y="0"/>
                </a:lnTo>
                <a:lnTo>
                  <a:pt x="0" y="7480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6259890" y="3628929"/>
          <a:ext cx="2578099" cy="1022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1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53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6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2459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628650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ciphered</a:t>
                      </a:r>
                      <a:r>
                        <a:rPr sz="11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bit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4001">
                      <a:solidFill>
                        <a:srgbClr val="000000"/>
                      </a:solidFill>
                      <a:prstDash val="solid"/>
                    </a:lnL>
                    <a:lnR w="4001">
                      <a:solidFill>
                        <a:srgbClr val="000000"/>
                      </a:solidFill>
                      <a:prstDash val="solid"/>
                    </a:lnR>
                    <a:lnT w="4001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4001">
                      <a:solidFill>
                        <a:srgbClr val="000000"/>
                      </a:solidFill>
                      <a:prstDash val="solid"/>
                    </a:lnL>
                    <a:lnB w="1257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570">
                <a:tc>
                  <a:txBody>
                    <a:bodyPr/>
                    <a:lstStyle/>
                    <a:p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4001">
                      <a:solidFill>
                        <a:srgbClr val="000000"/>
                      </a:solidFill>
                      <a:prstDash val="solid"/>
                    </a:lnL>
                    <a:lnR w="12579">
                      <a:solidFill>
                        <a:srgbClr val="000000"/>
                      </a:solidFill>
                      <a:prstDash val="solid"/>
                    </a:lnR>
                    <a:lnB w="400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579">
                      <a:solidFill>
                        <a:srgbClr val="000000"/>
                      </a:solidFill>
                      <a:prstDash val="solid"/>
                    </a:lnL>
                    <a:lnR w="4001">
                      <a:solidFill>
                        <a:srgbClr val="000000"/>
                      </a:solidFill>
                      <a:prstDash val="solid"/>
                    </a:lnR>
                    <a:lnT w="12579">
                      <a:solidFill>
                        <a:srgbClr val="000000"/>
                      </a:solidFill>
                      <a:prstDash val="solid"/>
                    </a:lnT>
                    <a:lnB w="4001">
                      <a:solidFill>
                        <a:srgbClr val="000000"/>
                      </a:solidFill>
                      <a:prstDash val="solid"/>
                    </a:lnB>
                    <a:solidFill>
                      <a:srgbClr val="EFAA00"/>
                    </a:solidFill>
                  </a:tcPr>
                </a:tc>
                <a:tc>
                  <a:txBody>
                    <a:bodyPr/>
                    <a:lstStyle/>
                    <a:p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4001">
                      <a:solidFill>
                        <a:srgbClr val="000000"/>
                      </a:solidFill>
                      <a:prstDash val="solid"/>
                    </a:lnL>
                    <a:lnR w="12579">
                      <a:solidFill>
                        <a:srgbClr val="000000"/>
                      </a:solidFill>
                      <a:prstDash val="solid"/>
                    </a:lnR>
                    <a:lnT w="12579">
                      <a:solidFill>
                        <a:srgbClr val="000000"/>
                      </a:solidFill>
                      <a:prstDash val="solid"/>
                    </a:lnT>
                    <a:solidFill>
                      <a:srgbClr val="EFAA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579">
                      <a:solidFill>
                        <a:srgbClr val="000000"/>
                      </a:solidFill>
                      <a:prstDash val="solid"/>
                    </a:lnR>
                    <a:lnT w="4001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83820">
                        <a:lnSpc>
                          <a:spcPts val="1380"/>
                        </a:lnSpc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wdfesratrtde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579">
                      <a:solidFill>
                        <a:srgbClr val="000000"/>
                      </a:solidFill>
                      <a:prstDash val="solid"/>
                    </a:lnL>
                    <a:lnR w="12579">
                      <a:solidFill>
                        <a:srgbClr val="000000"/>
                      </a:solidFill>
                      <a:prstDash val="solid"/>
                    </a:lnR>
                    <a:lnT w="40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579">
                      <a:solidFill>
                        <a:srgbClr val="000000"/>
                      </a:solidFill>
                      <a:prstDash val="solid"/>
                    </a:lnB>
                    <a:solidFill>
                      <a:srgbClr val="EFAA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object 14"/>
          <p:cNvSpPr/>
          <p:nvPr/>
        </p:nvSpPr>
        <p:spPr>
          <a:xfrm>
            <a:off x="2273300" y="2760979"/>
            <a:ext cx="1996439" cy="783590"/>
          </a:xfrm>
          <a:custGeom>
            <a:avLst/>
            <a:gdLst/>
            <a:ahLst/>
            <a:cxnLst/>
            <a:rect l="l" t="t" r="r" b="b"/>
            <a:pathLst>
              <a:path w="1996439" h="783589">
                <a:moveTo>
                  <a:pt x="0" y="0"/>
                </a:moveTo>
                <a:lnTo>
                  <a:pt x="1996439" y="0"/>
                </a:lnTo>
                <a:lnTo>
                  <a:pt x="1996439" y="783590"/>
                </a:lnTo>
              </a:path>
            </a:pathLst>
          </a:custGeom>
          <a:ln w="12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12590" y="3516629"/>
            <a:ext cx="115570" cy="114300"/>
          </a:xfrm>
          <a:custGeom>
            <a:avLst/>
            <a:gdLst/>
            <a:ahLst/>
            <a:cxnLst/>
            <a:rect l="l" t="t" r="r" b="b"/>
            <a:pathLst>
              <a:path w="115570" h="114300">
                <a:moveTo>
                  <a:pt x="0" y="0"/>
                </a:moveTo>
                <a:lnTo>
                  <a:pt x="57150" y="114300"/>
                </a:lnTo>
                <a:lnTo>
                  <a:pt x="109078" y="12700"/>
                </a:lnTo>
                <a:lnTo>
                  <a:pt x="40639" y="12700"/>
                </a:lnTo>
                <a:lnTo>
                  <a:pt x="34289" y="11430"/>
                </a:lnTo>
                <a:lnTo>
                  <a:pt x="26670" y="11430"/>
                </a:lnTo>
                <a:lnTo>
                  <a:pt x="19050" y="8890"/>
                </a:lnTo>
                <a:lnTo>
                  <a:pt x="12700" y="7620"/>
                </a:lnTo>
                <a:lnTo>
                  <a:pt x="6350" y="5080"/>
                </a:lnTo>
                <a:lnTo>
                  <a:pt x="0" y="0"/>
                </a:lnTo>
                <a:close/>
              </a:path>
              <a:path w="115570" h="114300">
                <a:moveTo>
                  <a:pt x="115570" y="0"/>
                </a:moveTo>
                <a:lnTo>
                  <a:pt x="107950" y="5080"/>
                </a:lnTo>
                <a:lnTo>
                  <a:pt x="101600" y="7620"/>
                </a:lnTo>
                <a:lnTo>
                  <a:pt x="96520" y="8890"/>
                </a:lnTo>
                <a:lnTo>
                  <a:pt x="88900" y="11430"/>
                </a:lnTo>
                <a:lnTo>
                  <a:pt x="81280" y="11430"/>
                </a:lnTo>
                <a:lnTo>
                  <a:pt x="74930" y="12700"/>
                </a:lnTo>
                <a:lnTo>
                  <a:pt x="109078" y="12700"/>
                </a:lnTo>
                <a:lnTo>
                  <a:pt x="1155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274859" y="3628929"/>
          <a:ext cx="2909569" cy="1098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15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86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3380"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Message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4001">
                      <a:solidFill>
                        <a:srgbClr val="000000"/>
                      </a:solidFill>
                      <a:prstDash val="solid"/>
                    </a:lnL>
                    <a:lnR w="4001">
                      <a:solidFill>
                        <a:srgbClr val="000000"/>
                      </a:solidFill>
                      <a:prstDash val="solid"/>
                    </a:lnR>
                    <a:lnT w="4001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4001">
                      <a:solidFill>
                        <a:srgbClr val="000000"/>
                      </a:solidFill>
                      <a:prstDash val="solid"/>
                    </a:lnL>
                    <a:lnB w="12504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79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4001">
                      <a:solidFill>
                        <a:srgbClr val="000000"/>
                      </a:solidFill>
                      <a:prstDash val="solid"/>
                    </a:lnL>
                    <a:lnR w="4001">
                      <a:solidFill>
                        <a:srgbClr val="000000"/>
                      </a:solidFill>
                      <a:prstDash val="solid"/>
                    </a:lnR>
                    <a:lnT w="4001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4001">
                      <a:solidFill>
                        <a:srgbClr val="000000"/>
                      </a:solidFill>
                      <a:prstDash val="solid"/>
                    </a:lnL>
                    <a:lnT w="12504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470">
                <a:tc>
                  <a:txBody>
                    <a:bodyPr/>
                    <a:lstStyle/>
                    <a:p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4001">
                      <a:solidFill>
                        <a:srgbClr val="000000"/>
                      </a:solidFill>
                      <a:prstDash val="solid"/>
                    </a:lnL>
                    <a:lnR w="12579">
                      <a:solidFill>
                        <a:srgbClr val="000000"/>
                      </a:solidFill>
                      <a:prstDash val="solid"/>
                    </a:lnR>
                    <a:lnB w="400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579">
                      <a:solidFill>
                        <a:srgbClr val="000000"/>
                      </a:solidFill>
                      <a:prstDash val="solid"/>
                    </a:lnL>
                    <a:lnR w="4001">
                      <a:solidFill>
                        <a:srgbClr val="000000"/>
                      </a:solidFill>
                      <a:prstDash val="solid"/>
                    </a:lnR>
                    <a:lnT w="12579">
                      <a:solidFill>
                        <a:srgbClr val="000000"/>
                      </a:solidFill>
                      <a:prstDash val="solid"/>
                    </a:lnT>
                    <a:lnB w="4001">
                      <a:solidFill>
                        <a:srgbClr val="000000"/>
                      </a:solidFill>
                      <a:prstDash val="solid"/>
                    </a:lnB>
                    <a:solidFill>
                      <a:srgbClr val="EFAA00"/>
                    </a:solidFill>
                  </a:tcPr>
                </a:tc>
                <a:tc>
                  <a:txBody>
                    <a:bodyPr/>
                    <a:lstStyle/>
                    <a:p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4001">
                      <a:solidFill>
                        <a:srgbClr val="000000"/>
                      </a:solidFill>
                      <a:prstDash val="solid"/>
                    </a:lnL>
                    <a:lnR w="12579">
                      <a:solidFill>
                        <a:srgbClr val="000000"/>
                      </a:solidFill>
                      <a:prstDash val="solid"/>
                    </a:lnR>
                    <a:solidFill>
                      <a:srgbClr val="EFAA00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579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579">
                      <a:solidFill>
                        <a:srgbClr val="000000"/>
                      </a:solidFill>
                      <a:prstDash val="solid"/>
                    </a:lnR>
                    <a:lnT w="4001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83820">
                        <a:lnSpc>
                          <a:spcPts val="1680"/>
                        </a:lnSpc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Hello</a:t>
                      </a:r>
                      <a:r>
                        <a:rPr sz="1600" b="1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5" dirty="0">
                          <a:latin typeface="Arial"/>
                          <a:cs typeface="Arial"/>
                        </a:rPr>
                        <a:t>world!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579">
                      <a:solidFill>
                        <a:srgbClr val="000000"/>
                      </a:solidFill>
                      <a:prstDash val="solid"/>
                    </a:lnL>
                    <a:lnR w="12579">
                      <a:solidFill>
                        <a:srgbClr val="000000"/>
                      </a:solidFill>
                      <a:prstDash val="solid"/>
                    </a:lnR>
                    <a:lnT w="400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579">
                      <a:solidFill>
                        <a:srgbClr val="000000"/>
                      </a:solidFill>
                      <a:prstDash val="solid"/>
                    </a:lnB>
                    <a:solidFill>
                      <a:srgbClr val="EFAA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579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object 17"/>
          <p:cNvSpPr/>
          <p:nvPr/>
        </p:nvSpPr>
        <p:spPr>
          <a:xfrm>
            <a:off x="3157220" y="3947159"/>
            <a:ext cx="113030" cy="113030"/>
          </a:xfrm>
          <a:custGeom>
            <a:avLst/>
            <a:gdLst/>
            <a:ahLst/>
            <a:cxnLst/>
            <a:rect l="l" t="t" r="r" b="b"/>
            <a:pathLst>
              <a:path w="113029" h="113029">
                <a:moveTo>
                  <a:pt x="0" y="0"/>
                </a:moveTo>
                <a:lnTo>
                  <a:pt x="3810" y="6350"/>
                </a:lnTo>
                <a:lnTo>
                  <a:pt x="6350" y="12700"/>
                </a:lnTo>
                <a:lnTo>
                  <a:pt x="7619" y="19050"/>
                </a:lnTo>
                <a:lnTo>
                  <a:pt x="12700" y="34289"/>
                </a:lnTo>
                <a:lnTo>
                  <a:pt x="12700" y="39369"/>
                </a:lnTo>
                <a:lnTo>
                  <a:pt x="13969" y="45719"/>
                </a:lnTo>
                <a:lnTo>
                  <a:pt x="13969" y="67309"/>
                </a:lnTo>
                <a:lnTo>
                  <a:pt x="12700" y="74929"/>
                </a:lnTo>
                <a:lnTo>
                  <a:pt x="12700" y="82550"/>
                </a:lnTo>
                <a:lnTo>
                  <a:pt x="10160" y="87629"/>
                </a:lnTo>
                <a:lnTo>
                  <a:pt x="7619" y="93979"/>
                </a:lnTo>
                <a:lnTo>
                  <a:pt x="6350" y="101600"/>
                </a:lnTo>
                <a:lnTo>
                  <a:pt x="3810" y="106679"/>
                </a:lnTo>
                <a:lnTo>
                  <a:pt x="0" y="113029"/>
                </a:lnTo>
                <a:lnTo>
                  <a:pt x="11303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69229" y="4004309"/>
            <a:ext cx="910590" cy="0"/>
          </a:xfrm>
          <a:custGeom>
            <a:avLst/>
            <a:gdLst/>
            <a:ahLst/>
            <a:cxnLst/>
            <a:rect l="l" t="t" r="r" b="b"/>
            <a:pathLst>
              <a:path w="910589">
                <a:moveTo>
                  <a:pt x="0" y="0"/>
                </a:moveTo>
                <a:lnTo>
                  <a:pt x="910590" y="0"/>
                </a:lnTo>
              </a:path>
            </a:pathLst>
          </a:custGeom>
          <a:ln w="12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53150" y="3947159"/>
            <a:ext cx="113030" cy="113030"/>
          </a:xfrm>
          <a:custGeom>
            <a:avLst/>
            <a:gdLst/>
            <a:ahLst/>
            <a:cxnLst/>
            <a:rect l="l" t="t" r="r" b="b"/>
            <a:pathLst>
              <a:path w="113029" h="113029">
                <a:moveTo>
                  <a:pt x="0" y="0"/>
                </a:moveTo>
                <a:lnTo>
                  <a:pt x="1270" y="6350"/>
                </a:lnTo>
                <a:lnTo>
                  <a:pt x="5079" y="12700"/>
                </a:lnTo>
                <a:lnTo>
                  <a:pt x="7620" y="19050"/>
                </a:lnTo>
                <a:lnTo>
                  <a:pt x="10160" y="26669"/>
                </a:lnTo>
                <a:lnTo>
                  <a:pt x="10160" y="34289"/>
                </a:lnTo>
                <a:lnTo>
                  <a:pt x="11429" y="39369"/>
                </a:lnTo>
                <a:lnTo>
                  <a:pt x="11429" y="74929"/>
                </a:lnTo>
                <a:lnTo>
                  <a:pt x="10160" y="82550"/>
                </a:lnTo>
                <a:lnTo>
                  <a:pt x="10160" y="87629"/>
                </a:lnTo>
                <a:lnTo>
                  <a:pt x="7620" y="93979"/>
                </a:lnTo>
                <a:lnTo>
                  <a:pt x="5079" y="101600"/>
                </a:lnTo>
                <a:lnTo>
                  <a:pt x="1270" y="106679"/>
                </a:lnTo>
                <a:lnTo>
                  <a:pt x="0" y="113029"/>
                </a:lnTo>
                <a:lnTo>
                  <a:pt x="113029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7725CB6B-0173-4389-9E7C-7FC5AA5CDA09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14500" y="3771900"/>
            <a:ext cx="342900" cy="165100"/>
          </a:xfrm>
          <a:custGeom>
            <a:avLst/>
            <a:gdLst/>
            <a:ahLst/>
            <a:cxnLst/>
            <a:rect l="l" t="t" r="r" b="b"/>
            <a:pathLst>
              <a:path w="342900" h="165100">
                <a:moveTo>
                  <a:pt x="0" y="0"/>
                </a:moveTo>
                <a:lnTo>
                  <a:pt x="342900" y="0"/>
                </a:lnTo>
                <a:lnTo>
                  <a:pt x="342900" y="165100"/>
                </a:lnTo>
                <a:lnTo>
                  <a:pt x="0" y="165100"/>
                </a:lnTo>
                <a:lnTo>
                  <a:pt x="0" y="0"/>
                </a:lnTo>
                <a:close/>
              </a:path>
            </a:pathLst>
          </a:custGeom>
          <a:solidFill>
            <a:srgbClr val="EFAA00">
              <a:alpha val="41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Block</a:t>
            </a:r>
            <a:r>
              <a:rPr spc="-80" dirty="0"/>
              <a:t> </a:t>
            </a:r>
            <a:r>
              <a:rPr spc="-5" dirty="0"/>
              <a:t>ciphering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11150" y="1690370"/>
            <a:ext cx="7944484" cy="1170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plain </a:t>
            </a:r>
            <a:r>
              <a:rPr sz="2400" spc="-5" dirty="0">
                <a:latin typeface="Arial"/>
                <a:cs typeface="Arial"/>
              </a:rPr>
              <a:t>text is </a:t>
            </a:r>
            <a:r>
              <a:rPr sz="2400" spc="-10" dirty="0">
                <a:latin typeface="Arial"/>
                <a:cs typeface="Arial"/>
              </a:rPr>
              <a:t>divided </a:t>
            </a:r>
            <a:r>
              <a:rPr sz="2400" spc="-5" dirty="0">
                <a:latin typeface="Arial"/>
                <a:cs typeface="Arial"/>
              </a:rPr>
              <a:t>into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blocks.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00"/>
              </a:spcBef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block </a:t>
            </a:r>
            <a:r>
              <a:rPr sz="2400" spc="-10" dirty="0">
                <a:latin typeface="Arial"/>
                <a:cs typeface="Arial"/>
              </a:rPr>
              <a:t>cipher </a:t>
            </a:r>
            <a:r>
              <a:rPr sz="2400" spc="-5" dirty="0">
                <a:latin typeface="Arial"/>
                <a:cs typeface="Arial"/>
              </a:rPr>
              <a:t>encrypts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group of </a:t>
            </a:r>
            <a:r>
              <a:rPr sz="2400" spc="-10" dirty="0">
                <a:latin typeface="Arial"/>
                <a:cs typeface="Arial"/>
              </a:rPr>
              <a:t>plaintext </a:t>
            </a:r>
            <a:r>
              <a:rPr sz="2400" spc="-5" dirty="0">
                <a:latin typeface="Arial"/>
                <a:cs typeface="Arial"/>
              </a:rPr>
              <a:t>symbols </a:t>
            </a:r>
            <a:r>
              <a:rPr sz="2400" spc="-10" dirty="0">
                <a:latin typeface="Arial"/>
                <a:cs typeface="Arial"/>
              </a:rPr>
              <a:t>in one  </a:t>
            </a:r>
            <a:r>
              <a:rPr sz="2400" spc="-5" dirty="0">
                <a:latin typeface="Arial"/>
                <a:cs typeface="Arial"/>
              </a:rPr>
              <a:t>block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14500" y="3937000"/>
            <a:ext cx="342900" cy="165100"/>
          </a:xfrm>
          <a:custGeom>
            <a:avLst/>
            <a:gdLst/>
            <a:ahLst/>
            <a:cxnLst/>
            <a:rect l="l" t="t" r="r" b="b"/>
            <a:pathLst>
              <a:path w="342900" h="165100">
                <a:moveTo>
                  <a:pt x="0" y="0"/>
                </a:moveTo>
                <a:lnTo>
                  <a:pt x="342900" y="0"/>
                </a:lnTo>
                <a:lnTo>
                  <a:pt x="342900" y="165100"/>
                </a:lnTo>
                <a:lnTo>
                  <a:pt x="0" y="165100"/>
                </a:lnTo>
                <a:lnTo>
                  <a:pt x="0" y="0"/>
                </a:lnTo>
                <a:close/>
              </a:path>
            </a:pathLst>
          </a:custGeom>
          <a:solidFill>
            <a:srgbClr val="008ECC">
              <a:alpha val="41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14500" y="4102100"/>
            <a:ext cx="342900" cy="165100"/>
          </a:xfrm>
          <a:custGeom>
            <a:avLst/>
            <a:gdLst/>
            <a:ahLst/>
            <a:cxnLst/>
            <a:rect l="l" t="t" r="r" b="b"/>
            <a:pathLst>
              <a:path w="342900" h="165100">
                <a:moveTo>
                  <a:pt x="0" y="0"/>
                </a:moveTo>
                <a:lnTo>
                  <a:pt x="342900" y="0"/>
                </a:lnTo>
                <a:lnTo>
                  <a:pt x="342900" y="165100"/>
                </a:lnTo>
                <a:lnTo>
                  <a:pt x="0" y="165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1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14500" y="4267200"/>
            <a:ext cx="342900" cy="165100"/>
          </a:xfrm>
          <a:custGeom>
            <a:avLst/>
            <a:gdLst/>
            <a:ahLst/>
            <a:cxnLst/>
            <a:rect l="l" t="t" r="r" b="b"/>
            <a:pathLst>
              <a:path w="342900" h="165100">
                <a:moveTo>
                  <a:pt x="0" y="0"/>
                </a:moveTo>
                <a:lnTo>
                  <a:pt x="342900" y="0"/>
                </a:lnTo>
                <a:lnTo>
                  <a:pt x="342900" y="165100"/>
                </a:lnTo>
                <a:lnTo>
                  <a:pt x="0" y="165100"/>
                </a:lnTo>
                <a:lnTo>
                  <a:pt x="0" y="0"/>
                </a:lnTo>
                <a:close/>
              </a:path>
            </a:pathLst>
          </a:custGeom>
          <a:solidFill>
            <a:srgbClr val="666666">
              <a:alpha val="41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51600" y="5092700"/>
            <a:ext cx="342900" cy="165100"/>
          </a:xfrm>
          <a:custGeom>
            <a:avLst/>
            <a:gdLst/>
            <a:ahLst/>
            <a:cxnLst/>
            <a:rect l="l" t="t" r="r" b="b"/>
            <a:pathLst>
              <a:path w="342900" h="165100">
                <a:moveTo>
                  <a:pt x="0" y="0"/>
                </a:moveTo>
                <a:lnTo>
                  <a:pt x="342900" y="0"/>
                </a:lnTo>
                <a:lnTo>
                  <a:pt x="342900" y="165100"/>
                </a:lnTo>
                <a:lnTo>
                  <a:pt x="0" y="165100"/>
                </a:lnTo>
                <a:lnTo>
                  <a:pt x="0" y="0"/>
                </a:lnTo>
                <a:close/>
              </a:path>
            </a:pathLst>
          </a:custGeom>
          <a:solidFill>
            <a:srgbClr val="EFAA00">
              <a:alpha val="41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51600" y="5257800"/>
            <a:ext cx="342900" cy="165100"/>
          </a:xfrm>
          <a:custGeom>
            <a:avLst/>
            <a:gdLst/>
            <a:ahLst/>
            <a:cxnLst/>
            <a:rect l="l" t="t" r="r" b="b"/>
            <a:pathLst>
              <a:path w="342900" h="165100">
                <a:moveTo>
                  <a:pt x="0" y="0"/>
                </a:moveTo>
                <a:lnTo>
                  <a:pt x="342900" y="0"/>
                </a:lnTo>
                <a:lnTo>
                  <a:pt x="342900" y="165100"/>
                </a:lnTo>
                <a:lnTo>
                  <a:pt x="0" y="165100"/>
                </a:lnTo>
                <a:lnTo>
                  <a:pt x="0" y="0"/>
                </a:lnTo>
                <a:close/>
              </a:path>
            </a:pathLst>
          </a:custGeom>
          <a:solidFill>
            <a:srgbClr val="008ECC">
              <a:alpha val="41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51600" y="5422900"/>
            <a:ext cx="342900" cy="165100"/>
          </a:xfrm>
          <a:custGeom>
            <a:avLst/>
            <a:gdLst/>
            <a:ahLst/>
            <a:cxnLst/>
            <a:rect l="l" t="t" r="r" b="b"/>
            <a:pathLst>
              <a:path w="342900" h="165100">
                <a:moveTo>
                  <a:pt x="0" y="0"/>
                </a:moveTo>
                <a:lnTo>
                  <a:pt x="342900" y="0"/>
                </a:lnTo>
                <a:lnTo>
                  <a:pt x="342900" y="165100"/>
                </a:lnTo>
                <a:lnTo>
                  <a:pt x="0" y="165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41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51600" y="5588000"/>
            <a:ext cx="342900" cy="165100"/>
          </a:xfrm>
          <a:custGeom>
            <a:avLst/>
            <a:gdLst/>
            <a:ahLst/>
            <a:cxnLst/>
            <a:rect l="l" t="t" r="r" b="b"/>
            <a:pathLst>
              <a:path w="342900" h="165100">
                <a:moveTo>
                  <a:pt x="0" y="0"/>
                </a:moveTo>
                <a:lnTo>
                  <a:pt x="342900" y="0"/>
                </a:lnTo>
                <a:lnTo>
                  <a:pt x="342900" y="165100"/>
                </a:lnTo>
                <a:lnTo>
                  <a:pt x="0" y="165100"/>
                </a:lnTo>
                <a:lnTo>
                  <a:pt x="0" y="0"/>
                </a:lnTo>
                <a:close/>
              </a:path>
            </a:pathLst>
          </a:custGeom>
          <a:solidFill>
            <a:srgbClr val="666666">
              <a:alpha val="41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29100" y="3492500"/>
            <a:ext cx="533400" cy="4038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86759" y="4292600"/>
            <a:ext cx="1666239" cy="1056640"/>
          </a:xfrm>
          <a:custGeom>
            <a:avLst/>
            <a:gdLst/>
            <a:ahLst/>
            <a:cxnLst/>
            <a:rect l="l" t="t" r="r" b="b"/>
            <a:pathLst>
              <a:path w="1666239" h="1056639">
                <a:moveTo>
                  <a:pt x="0" y="1056640"/>
                </a:moveTo>
                <a:lnTo>
                  <a:pt x="1666239" y="1056640"/>
                </a:lnTo>
                <a:lnTo>
                  <a:pt x="1666239" y="0"/>
                </a:lnTo>
                <a:lnTo>
                  <a:pt x="0" y="0"/>
                </a:lnTo>
                <a:lnTo>
                  <a:pt x="0" y="1056640"/>
                </a:lnTo>
                <a:close/>
              </a:path>
            </a:pathLst>
          </a:custGeom>
          <a:ln w="33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709670" y="4738370"/>
            <a:ext cx="820419" cy="156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i="1" spc="90" dirty="0">
                <a:latin typeface="Arial"/>
                <a:cs typeface="Arial"/>
              </a:rPr>
              <a:t>Block</a:t>
            </a:r>
            <a:r>
              <a:rPr sz="950" i="1" spc="10" dirty="0">
                <a:latin typeface="Arial"/>
                <a:cs typeface="Arial"/>
              </a:rPr>
              <a:t> </a:t>
            </a:r>
            <a:r>
              <a:rPr sz="950" i="1" spc="80" dirty="0">
                <a:latin typeface="Arial"/>
                <a:cs typeface="Arial"/>
              </a:rPr>
              <a:t>cipher</a:t>
            </a:r>
            <a:endParaRPr sz="95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600450" y="3166110"/>
            <a:ext cx="1040130" cy="422909"/>
          </a:xfrm>
          <a:custGeom>
            <a:avLst/>
            <a:gdLst/>
            <a:ahLst/>
            <a:cxnLst/>
            <a:rect l="l" t="t" r="r" b="b"/>
            <a:pathLst>
              <a:path w="1040129" h="422910">
                <a:moveTo>
                  <a:pt x="0" y="422910"/>
                </a:moveTo>
                <a:lnTo>
                  <a:pt x="1040129" y="422910"/>
                </a:lnTo>
                <a:lnTo>
                  <a:pt x="1040129" y="0"/>
                </a:lnTo>
                <a:lnTo>
                  <a:pt x="0" y="0"/>
                </a:lnTo>
                <a:lnTo>
                  <a:pt x="0" y="4229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00450" y="3166110"/>
            <a:ext cx="1040130" cy="422909"/>
          </a:xfrm>
          <a:custGeom>
            <a:avLst/>
            <a:gdLst/>
            <a:ahLst/>
            <a:cxnLst/>
            <a:rect l="l" t="t" r="r" b="b"/>
            <a:pathLst>
              <a:path w="1040129" h="422910">
                <a:moveTo>
                  <a:pt x="0" y="422910"/>
                </a:moveTo>
                <a:lnTo>
                  <a:pt x="1040129" y="422910"/>
                </a:lnTo>
                <a:lnTo>
                  <a:pt x="1040129" y="0"/>
                </a:lnTo>
                <a:lnTo>
                  <a:pt x="0" y="0"/>
                </a:lnTo>
                <a:lnTo>
                  <a:pt x="0" y="422910"/>
                </a:lnTo>
                <a:close/>
              </a:path>
            </a:pathLst>
          </a:custGeom>
          <a:ln w="33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121150" y="3589020"/>
            <a:ext cx="0" cy="633730"/>
          </a:xfrm>
          <a:custGeom>
            <a:avLst/>
            <a:gdLst/>
            <a:ahLst/>
            <a:cxnLst/>
            <a:rect l="l" t="t" r="r" b="b"/>
            <a:pathLst>
              <a:path h="633729">
                <a:moveTo>
                  <a:pt x="0" y="0"/>
                </a:moveTo>
                <a:lnTo>
                  <a:pt x="0" y="633729"/>
                </a:lnTo>
              </a:path>
            </a:pathLst>
          </a:custGeom>
          <a:ln w="104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72890" y="4212590"/>
            <a:ext cx="95250" cy="80010"/>
          </a:xfrm>
          <a:custGeom>
            <a:avLst/>
            <a:gdLst/>
            <a:ahLst/>
            <a:cxnLst/>
            <a:rect l="l" t="t" r="r" b="b"/>
            <a:pathLst>
              <a:path w="95250" h="80010">
                <a:moveTo>
                  <a:pt x="95250" y="0"/>
                </a:moveTo>
                <a:lnTo>
                  <a:pt x="0" y="0"/>
                </a:lnTo>
                <a:lnTo>
                  <a:pt x="48260" y="80010"/>
                </a:lnTo>
                <a:lnTo>
                  <a:pt x="952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20519" y="4292600"/>
            <a:ext cx="1582420" cy="528320"/>
          </a:xfrm>
          <a:custGeom>
            <a:avLst/>
            <a:gdLst/>
            <a:ahLst/>
            <a:cxnLst/>
            <a:rect l="l" t="t" r="r" b="b"/>
            <a:pathLst>
              <a:path w="1582420" h="528320">
                <a:moveTo>
                  <a:pt x="0" y="0"/>
                </a:moveTo>
                <a:lnTo>
                  <a:pt x="0" y="528319"/>
                </a:lnTo>
                <a:lnTo>
                  <a:pt x="1582420" y="528319"/>
                </a:lnTo>
              </a:path>
            </a:pathLst>
          </a:custGeom>
          <a:ln w="104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191510" y="4781550"/>
            <a:ext cx="95250" cy="80010"/>
          </a:xfrm>
          <a:custGeom>
            <a:avLst/>
            <a:gdLst/>
            <a:ahLst/>
            <a:cxnLst/>
            <a:rect l="l" t="t" r="r" b="b"/>
            <a:pathLst>
              <a:path w="95250" h="80010">
                <a:moveTo>
                  <a:pt x="0" y="0"/>
                </a:moveTo>
                <a:lnTo>
                  <a:pt x="0" y="80010"/>
                </a:lnTo>
                <a:lnTo>
                  <a:pt x="95250" y="393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47850" y="4734559"/>
            <a:ext cx="586740" cy="167640"/>
          </a:xfrm>
          <a:custGeom>
            <a:avLst/>
            <a:gdLst/>
            <a:ahLst/>
            <a:cxnLst/>
            <a:rect l="l" t="t" r="r" b="b"/>
            <a:pathLst>
              <a:path w="586739" h="167639">
                <a:moveTo>
                  <a:pt x="0" y="167639"/>
                </a:moveTo>
                <a:lnTo>
                  <a:pt x="586739" y="167639"/>
                </a:lnTo>
                <a:lnTo>
                  <a:pt x="586739" y="0"/>
                </a:lnTo>
                <a:lnTo>
                  <a:pt x="0" y="0"/>
                </a:lnTo>
                <a:lnTo>
                  <a:pt x="0" y="1676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849120" y="4738370"/>
            <a:ext cx="584200" cy="156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i="1" spc="125" dirty="0">
                <a:latin typeface="Arial"/>
                <a:cs typeface="Arial"/>
              </a:rPr>
              <a:t>P</a:t>
            </a:r>
            <a:r>
              <a:rPr sz="950" i="1" spc="45" dirty="0">
                <a:latin typeface="Arial"/>
                <a:cs typeface="Arial"/>
              </a:rPr>
              <a:t>l</a:t>
            </a:r>
            <a:r>
              <a:rPr sz="950" i="1" spc="95" dirty="0">
                <a:latin typeface="Arial"/>
                <a:cs typeface="Arial"/>
              </a:rPr>
              <a:t>a</a:t>
            </a:r>
            <a:r>
              <a:rPr sz="950" i="1" spc="35" dirty="0">
                <a:latin typeface="Arial"/>
                <a:cs typeface="Arial"/>
              </a:rPr>
              <a:t>i</a:t>
            </a:r>
            <a:r>
              <a:rPr sz="950" i="1" spc="80" dirty="0">
                <a:latin typeface="Arial"/>
                <a:cs typeface="Arial"/>
              </a:rPr>
              <a:t>nt</a:t>
            </a:r>
            <a:r>
              <a:rPr sz="950" i="1" spc="95" dirty="0">
                <a:latin typeface="Arial"/>
                <a:cs typeface="Arial"/>
              </a:rPr>
              <a:t>e</a:t>
            </a:r>
            <a:r>
              <a:rPr sz="950" i="1" spc="75" dirty="0">
                <a:latin typeface="Arial"/>
                <a:cs typeface="Arial"/>
              </a:rPr>
              <a:t>xt</a:t>
            </a:r>
            <a:endParaRPr sz="95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953000" y="4820920"/>
            <a:ext cx="1875789" cy="458470"/>
          </a:xfrm>
          <a:custGeom>
            <a:avLst/>
            <a:gdLst/>
            <a:ahLst/>
            <a:cxnLst/>
            <a:rect l="l" t="t" r="r" b="b"/>
            <a:pathLst>
              <a:path w="1875790" h="458470">
                <a:moveTo>
                  <a:pt x="0" y="0"/>
                </a:moveTo>
                <a:lnTo>
                  <a:pt x="1875790" y="0"/>
                </a:lnTo>
                <a:lnTo>
                  <a:pt x="1875790" y="458469"/>
                </a:lnTo>
              </a:path>
            </a:pathLst>
          </a:custGeom>
          <a:ln w="104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780530" y="5269229"/>
            <a:ext cx="95250" cy="80010"/>
          </a:xfrm>
          <a:custGeom>
            <a:avLst/>
            <a:gdLst/>
            <a:ahLst/>
            <a:cxnLst/>
            <a:rect l="l" t="t" r="r" b="b"/>
            <a:pathLst>
              <a:path w="95250" h="80010">
                <a:moveTo>
                  <a:pt x="95250" y="0"/>
                </a:moveTo>
                <a:lnTo>
                  <a:pt x="0" y="0"/>
                </a:lnTo>
                <a:lnTo>
                  <a:pt x="48260" y="80010"/>
                </a:lnTo>
                <a:lnTo>
                  <a:pt x="952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53100" y="4734559"/>
            <a:ext cx="899160" cy="167640"/>
          </a:xfrm>
          <a:custGeom>
            <a:avLst/>
            <a:gdLst/>
            <a:ahLst/>
            <a:cxnLst/>
            <a:rect l="l" t="t" r="r" b="b"/>
            <a:pathLst>
              <a:path w="899159" h="167639">
                <a:moveTo>
                  <a:pt x="0" y="167639"/>
                </a:moveTo>
                <a:lnTo>
                  <a:pt x="899159" y="167639"/>
                </a:lnTo>
                <a:lnTo>
                  <a:pt x="899159" y="0"/>
                </a:lnTo>
                <a:lnTo>
                  <a:pt x="0" y="0"/>
                </a:lnTo>
                <a:lnTo>
                  <a:pt x="0" y="1676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756909" y="4738370"/>
            <a:ext cx="892175" cy="156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i="1" spc="95" dirty="0">
                <a:latin typeface="Arial"/>
                <a:cs typeface="Arial"/>
              </a:rPr>
              <a:t>Ciphered</a:t>
            </a:r>
            <a:r>
              <a:rPr sz="950" i="1" spc="-25" dirty="0">
                <a:latin typeface="Arial"/>
                <a:cs typeface="Arial"/>
              </a:rPr>
              <a:t> </a:t>
            </a:r>
            <a:r>
              <a:rPr sz="950" i="1" spc="75" dirty="0">
                <a:latin typeface="Arial"/>
                <a:cs typeface="Arial"/>
              </a:rPr>
              <a:t>text</a:t>
            </a:r>
            <a:endParaRPr sz="950">
              <a:latin typeface="Arial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29" name="object 29"/>
          <p:cNvSpPr txBox="1"/>
          <p:nvPr/>
        </p:nvSpPr>
        <p:spPr>
          <a:xfrm>
            <a:off x="1723389" y="3294379"/>
            <a:ext cx="2535555" cy="1179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70760">
              <a:lnSpc>
                <a:spcPct val="100000"/>
              </a:lnSpc>
            </a:pPr>
            <a:r>
              <a:rPr sz="950" i="1" spc="125" dirty="0">
                <a:latin typeface="Arial"/>
                <a:cs typeface="Arial"/>
              </a:rPr>
              <a:t>K</a:t>
            </a:r>
            <a:r>
              <a:rPr sz="950" i="1" spc="100" dirty="0">
                <a:latin typeface="Arial"/>
                <a:cs typeface="Arial"/>
              </a:rPr>
              <a:t>ey</a:t>
            </a: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00">
              <a:latin typeface="Times New Roman"/>
              <a:cs typeface="Times New Roman"/>
            </a:endParaRPr>
          </a:p>
          <a:p>
            <a:pPr marL="12065" marR="2230120" algn="ctr">
              <a:lnSpc>
                <a:spcPct val="101899"/>
              </a:lnSpc>
            </a:pPr>
            <a:r>
              <a:rPr sz="1150" spc="105" dirty="0">
                <a:latin typeface="Arial"/>
                <a:cs typeface="Arial"/>
              </a:rPr>
              <a:t>hel  </a:t>
            </a:r>
            <a:r>
              <a:rPr sz="1150" spc="85" dirty="0">
                <a:latin typeface="Arial"/>
                <a:cs typeface="Arial"/>
              </a:rPr>
              <a:t>lo  </a:t>
            </a:r>
            <a:r>
              <a:rPr sz="1150" spc="160" dirty="0">
                <a:latin typeface="Arial"/>
                <a:cs typeface="Arial"/>
              </a:rPr>
              <a:t>w</a:t>
            </a:r>
            <a:r>
              <a:rPr sz="1150" spc="135" dirty="0">
                <a:latin typeface="Arial"/>
                <a:cs typeface="Arial"/>
              </a:rPr>
              <a:t>o</a:t>
            </a:r>
            <a:r>
              <a:rPr sz="1150" spc="70" dirty="0">
                <a:latin typeface="Arial"/>
                <a:cs typeface="Arial"/>
              </a:rPr>
              <a:t>r  </a:t>
            </a:r>
            <a:r>
              <a:rPr sz="1150" spc="80" dirty="0">
                <a:latin typeface="Arial"/>
                <a:cs typeface="Arial"/>
              </a:rPr>
              <a:t>ld!</a:t>
            </a:r>
            <a:endParaRPr sz="11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459220" y="5087620"/>
            <a:ext cx="308610" cy="72453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 indent="17780" algn="just">
              <a:lnSpc>
                <a:spcPts val="1410"/>
              </a:lnSpc>
              <a:spcBef>
                <a:spcPts val="20"/>
              </a:spcBef>
            </a:pPr>
            <a:r>
              <a:rPr sz="1150" spc="114" dirty="0">
                <a:latin typeface="Arial"/>
                <a:cs typeface="Arial"/>
              </a:rPr>
              <a:t>dfg  </a:t>
            </a:r>
            <a:r>
              <a:rPr sz="1150" spc="95" dirty="0">
                <a:latin typeface="Arial"/>
                <a:cs typeface="Arial"/>
              </a:rPr>
              <a:t>tyu  </a:t>
            </a:r>
            <a:r>
              <a:rPr sz="1150" spc="110" dirty="0">
                <a:latin typeface="Arial"/>
                <a:cs typeface="Arial"/>
              </a:rPr>
              <a:t>opt  </a:t>
            </a:r>
            <a:r>
              <a:rPr sz="1150" spc="150" dirty="0">
                <a:latin typeface="Arial"/>
                <a:cs typeface="Arial"/>
              </a:rPr>
              <a:t>w</a:t>
            </a:r>
            <a:r>
              <a:rPr sz="1150" spc="135" dirty="0">
                <a:latin typeface="Arial"/>
                <a:cs typeface="Arial"/>
              </a:rPr>
              <a:t>e</a:t>
            </a:r>
            <a:r>
              <a:rPr sz="1150" spc="75" dirty="0">
                <a:latin typeface="Arial"/>
                <a:cs typeface="Arial"/>
              </a:rPr>
              <a:t>r</a:t>
            </a:r>
            <a:endParaRPr sz="1150">
              <a:latin typeface="Arial"/>
              <a:cs typeface="Arial"/>
            </a:endParaRPr>
          </a:p>
        </p:txBody>
      </p:sp>
      <p:sp>
        <p:nvSpPr>
          <p:cNvPr id="32" name="object 3">
            <a:extLst>
              <a:ext uri="{FF2B5EF4-FFF2-40B4-BE49-F238E27FC236}">
                <a16:creationId xmlns:a16="http://schemas.microsoft.com/office/drawing/2014/main" id="{DB72B69C-54B4-4900-914D-1C1C82812ED5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Block</a:t>
            </a:r>
            <a:r>
              <a:rPr spc="-80" dirty="0"/>
              <a:t> </a:t>
            </a:r>
            <a:r>
              <a:rPr spc="-5" dirty="0"/>
              <a:t>ciphering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5" name="object 5"/>
          <p:cNvSpPr txBox="1"/>
          <p:nvPr/>
        </p:nvSpPr>
        <p:spPr>
          <a:xfrm>
            <a:off x="311150" y="1690370"/>
            <a:ext cx="8235315" cy="2936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strong </a:t>
            </a:r>
            <a:r>
              <a:rPr sz="2400" spc="-10" dirty="0">
                <a:latin typeface="Arial"/>
                <a:cs typeface="Arial"/>
              </a:rPr>
              <a:t>cipher </a:t>
            </a:r>
            <a:r>
              <a:rPr sz="2400" spc="-5" dirty="0">
                <a:latin typeface="Arial"/>
                <a:cs typeface="Arial"/>
              </a:rPr>
              <a:t>contains the right </a:t>
            </a:r>
            <a:r>
              <a:rPr sz="2400" spc="-10" dirty="0">
                <a:latin typeface="Arial"/>
                <a:cs typeface="Arial"/>
              </a:rPr>
              <a:t>level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two main </a:t>
            </a:r>
            <a:r>
              <a:rPr sz="2400" spc="-5" dirty="0">
                <a:latin typeface="Arial"/>
                <a:cs typeface="Arial"/>
              </a:rPr>
              <a:t>attributes:  confusion and </a:t>
            </a:r>
            <a:r>
              <a:rPr sz="2400" spc="-10" dirty="0">
                <a:latin typeface="Arial"/>
                <a:cs typeface="Arial"/>
              </a:rPr>
              <a:t>diffusion. </a:t>
            </a:r>
            <a:r>
              <a:rPr sz="2400" spc="-5" dirty="0">
                <a:latin typeface="Arial"/>
                <a:cs typeface="Arial"/>
              </a:rPr>
              <a:t>Confusion </a:t>
            </a:r>
            <a:r>
              <a:rPr sz="2400" spc="-10" dirty="0">
                <a:latin typeface="Arial"/>
                <a:cs typeface="Arial"/>
              </a:rPr>
              <a:t>is </a:t>
            </a:r>
            <a:r>
              <a:rPr sz="2400" dirty="0">
                <a:latin typeface="Arial"/>
                <a:cs typeface="Arial"/>
              </a:rPr>
              <a:t>commonly </a:t>
            </a:r>
            <a:r>
              <a:rPr sz="2400" spc="-5" dirty="0">
                <a:latin typeface="Arial"/>
                <a:cs typeface="Arial"/>
              </a:rPr>
              <a:t>carried out  through substitution, while </a:t>
            </a:r>
            <a:r>
              <a:rPr sz="2400" spc="-10" dirty="0">
                <a:latin typeface="Arial"/>
                <a:cs typeface="Arial"/>
              </a:rPr>
              <a:t>diffusion </a:t>
            </a:r>
            <a:r>
              <a:rPr sz="2400" spc="-5" dirty="0">
                <a:latin typeface="Arial"/>
                <a:cs typeface="Arial"/>
              </a:rPr>
              <a:t>is carried out by using  transposition. For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10" dirty="0">
                <a:latin typeface="Arial"/>
                <a:cs typeface="Arial"/>
              </a:rPr>
              <a:t>cipher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be considered strong, it </a:t>
            </a:r>
            <a:r>
              <a:rPr sz="2400" dirty="0">
                <a:latin typeface="Arial"/>
                <a:cs typeface="Arial"/>
              </a:rPr>
              <a:t>must  </a:t>
            </a:r>
            <a:r>
              <a:rPr sz="2400" spc="-5" dirty="0">
                <a:latin typeface="Arial"/>
                <a:cs typeface="Arial"/>
              </a:rPr>
              <a:t>contain both of these attributes </a:t>
            </a:r>
            <a:r>
              <a:rPr sz="2400" spc="5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ensure that reverse-  </a:t>
            </a:r>
            <a:r>
              <a:rPr sz="2400" spc="-10" dirty="0">
                <a:latin typeface="Arial"/>
                <a:cs typeface="Arial"/>
              </a:rPr>
              <a:t>engineering </a:t>
            </a:r>
            <a:r>
              <a:rPr sz="2400" spc="-5" dirty="0">
                <a:latin typeface="Arial"/>
                <a:cs typeface="Arial"/>
              </a:rPr>
              <a:t>is basically impossible.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randomness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the  key </a:t>
            </a:r>
            <a:r>
              <a:rPr sz="2400" spc="-10" dirty="0">
                <a:latin typeface="Arial"/>
                <a:cs typeface="Arial"/>
              </a:rPr>
              <a:t>values and </a:t>
            </a:r>
            <a:r>
              <a:rPr sz="2400" spc="-5" dirty="0">
                <a:latin typeface="Arial"/>
                <a:cs typeface="Arial"/>
              </a:rPr>
              <a:t>the complexity of </a:t>
            </a:r>
            <a:r>
              <a:rPr sz="2400" dirty="0">
                <a:latin typeface="Arial"/>
                <a:cs typeface="Arial"/>
              </a:rPr>
              <a:t>the mathematical </a:t>
            </a:r>
            <a:r>
              <a:rPr sz="2400" spc="-5" dirty="0">
                <a:latin typeface="Arial"/>
                <a:cs typeface="Arial"/>
              </a:rPr>
              <a:t>functions  dictate the </a:t>
            </a:r>
            <a:r>
              <a:rPr sz="2400" spc="-10" dirty="0">
                <a:latin typeface="Arial"/>
                <a:cs typeface="Arial"/>
              </a:rPr>
              <a:t>level </a:t>
            </a:r>
            <a:r>
              <a:rPr sz="2400" spc="-5" dirty="0">
                <a:latin typeface="Arial"/>
                <a:cs typeface="Arial"/>
              </a:rPr>
              <a:t>of confusion </a:t>
            </a:r>
            <a:r>
              <a:rPr sz="2400" spc="-10" dirty="0">
                <a:latin typeface="Arial"/>
                <a:cs typeface="Arial"/>
              </a:rPr>
              <a:t>and diffusion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involved.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74B8624B-CC6A-4204-8D54-36C670D8E280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EBC</a:t>
            </a:r>
            <a:r>
              <a:rPr spc="-95" dirty="0"/>
              <a:t> </a:t>
            </a:r>
            <a:r>
              <a:rPr spc="-5" dirty="0"/>
              <a:t>Mode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11150" y="1398402"/>
            <a:ext cx="2941320" cy="1024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3100"/>
              </a:lnSpc>
            </a:pPr>
            <a:r>
              <a:rPr sz="1800" b="1" spc="-5" dirty="0">
                <a:latin typeface="Arial"/>
                <a:cs typeface="Arial"/>
              </a:rPr>
              <a:t>Electronic Book Code  </a:t>
            </a:r>
            <a:r>
              <a:rPr sz="1800" spc="-5" dirty="0">
                <a:latin typeface="Arial"/>
                <a:cs typeface="Arial"/>
              </a:rPr>
              <a:t>Each </a:t>
            </a:r>
            <a:r>
              <a:rPr sz="1800" spc="-10" dirty="0">
                <a:latin typeface="Arial"/>
                <a:cs typeface="Arial"/>
              </a:rPr>
              <a:t>block </a:t>
            </a:r>
            <a:r>
              <a:rPr sz="1800" spc="-5" dirty="0">
                <a:latin typeface="Arial"/>
                <a:cs typeface="Arial"/>
              </a:rPr>
              <a:t>of 64 bits </a:t>
            </a:r>
            <a:r>
              <a:rPr sz="1800" spc="-10" dirty="0">
                <a:latin typeface="Arial"/>
                <a:cs typeface="Arial"/>
              </a:rPr>
              <a:t>encode  </a:t>
            </a:r>
            <a:r>
              <a:rPr sz="1800" spc="-5" dirty="0">
                <a:latin typeface="Arial"/>
                <a:cs typeface="Arial"/>
              </a:rPr>
              <a:t>Prone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10" dirty="0">
                <a:latin typeface="Arial"/>
                <a:cs typeface="Arial"/>
              </a:rPr>
              <a:t>Replay</a:t>
            </a:r>
            <a:r>
              <a:rPr sz="1800" spc="-2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Attack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89000" y="4381500"/>
            <a:ext cx="533400" cy="4038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68700" y="4419600"/>
            <a:ext cx="533400" cy="4038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12000" y="4419600"/>
            <a:ext cx="533400" cy="4038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26310" y="2921000"/>
            <a:ext cx="624840" cy="364490"/>
          </a:xfrm>
          <a:custGeom>
            <a:avLst/>
            <a:gdLst/>
            <a:ahLst/>
            <a:cxnLst/>
            <a:rect l="l" t="t" r="r" b="b"/>
            <a:pathLst>
              <a:path w="624839" h="364489">
                <a:moveTo>
                  <a:pt x="0" y="0"/>
                </a:moveTo>
                <a:lnTo>
                  <a:pt x="624839" y="0"/>
                </a:lnTo>
                <a:lnTo>
                  <a:pt x="624839" y="364489"/>
                </a:lnTo>
                <a:lnTo>
                  <a:pt x="0" y="364489"/>
                </a:lnTo>
                <a:lnTo>
                  <a:pt x="0" y="0"/>
                </a:lnTo>
                <a:close/>
              </a:path>
            </a:pathLst>
          </a:custGeom>
          <a:solidFill>
            <a:srgbClr val="EFA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226310" y="2921000"/>
            <a:ext cx="624840" cy="36449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350"/>
              </a:spcBef>
            </a:pPr>
            <a:r>
              <a:rPr sz="1800" spc="-5" dirty="0">
                <a:latin typeface="Arial"/>
                <a:cs typeface="Arial"/>
              </a:rPr>
              <a:t>HEL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04740" y="2933700"/>
            <a:ext cx="549910" cy="364490"/>
          </a:xfrm>
          <a:custGeom>
            <a:avLst/>
            <a:gdLst/>
            <a:ahLst/>
            <a:cxnLst/>
            <a:rect l="l" t="t" r="r" b="b"/>
            <a:pathLst>
              <a:path w="549910" h="364489">
                <a:moveTo>
                  <a:pt x="0" y="0"/>
                </a:moveTo>
                <a:lnTo>
                  <a:pt x="549910" y="0"/>
                </a:lnTo>
                <a:lnTo>
                  <a:pt x="549910" y="364489"/>
                </a:lnTo>
                <a:lnTo>
                  <a:pt x="0" y="364489"/>
                </a:lnTo>
                <a:lnTo>
                  <a:pt x="0" y="0"/>
                </a:lnTo>
                <a:close/>
              </a:path>
            </a:pathLst>
          </a:custGeom>
          <a:solidFill>
            <a:srgbClr val="89B4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904740" y="2933700"/>
            <a:ext cx="549910" cy="36449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50"/>
              </a:spcBef>
            </a:pPr>
            <a:r>
              <a:rPr sz="1800" spc="-5" dirty="0">
                <a:latin typeface="Arial"/>
                <a:cs typeface="Arial"/>
              </a:rPr>
              <a:t>LO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258809" y="2921000"/>
            <a:ext cx="637540" cy="364490"/>
          </a:xfrm>
          <a:custGeom>
            <a:avLst/>
            <a:gdLst/>
            <a:ahLst/>
            <a:cxnLst/>
            <a:rect l="l" t="t" r="r" b="b"/>
            <a:pathLst>
              <a:path w="637540" h="364489">
                <a:moveTo>
                  <a:pt x="0" y="0"/>
                </a:moveTo>
                <a:lnTo>
                  <a:pt x="637540" y="0"/>
                </a:lnTo>
                <a:lnTo>
                  <a:pt x="637540" y="364489"/>
                </a:lnTo>
                <a:lnTo>
                  <a:pt x="0" y="364489"/>
                </a:lnTo>
                <a:lnTo>
                  <a:pt x="0" y="0"/>
                </a:lnTo>
                <a:close/>
              </a:path>
            </a:pathLst>
          </a:custGeom>
          <a:solidFill>
            <a:srgbClr val="008E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258809" y="2921000"/>
            <a:ext cx="637540" cy="36449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50"/>
              </a:spcBef>
            </a:pPr>
            <a:r>
              <a:rPr sz="1800" spc="-10" dirty="0">
                <a:latin typeface="Arial"/>
                <a:cs typeface="Arial"/>
              </a:rPr>
              <a:t>RLD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353310" y="5308600"/>
            <a:ext cx="715010" cy="364490"/>
          </a:xfrm>
          <a:custGeom>
            <a:avLst/>
            <a:gdLst/>
            <a:ahLst/>
            <a:cxnLst/>
            <a:rect l="l" t="t" r="r" b="b"/>
            <a:pathLst>
              <a:path w="715010" h="364489">
                <a:moveTo>
                  <a:pt x="0" y="0"/>
                </a:moveTo>
                <a:lnTo>
                  <a:pt x="715009" y="0"/>
                </a:lnTo>
                <a:lnTo>
                  <a:pt x="715009" y="364490"/>
                </a:lnTo>
                <a:lnTo>
                  <a:pt x="0" y="364490"/>
                </a:lnTo>
                <a:lnTo>
                  <a:pt x="0" y="0"/>
                </a:lnTo>
                <a:close/>
              </a:path>
            </a:pathLst>
          </a:custGeom>
          <a:solidFill>
            <a:srgbClr val="EFA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353310" y="5308600"/>
            <a:ext cx="715010" cy="36449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350"/>
              </a:spcBef>
            </a:pPr>
            <a:r>
              <a:rPr sz="1800" spc="-5" dirty="0">
                <a:latin typeface="Arial"/>
                <a:cs typeface="Arial"/>
              </a:rPr>
              <a:t>WCS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853940" y="5346700"/>
            <a:ext cx="615950" cy="364490"/>
          </a:xfrm>
          <a:custGeom>
            <a:avLst/>
            <a:gdLst/>
            <a:ahLst/>
            <a:cxnLst/>
            <a:rect l="l" t="t" r="r" b="b"/>
            <a:pathLst>
              <a:path w="615950" h="364489">
                <a:moveTo>
                  <a:pt x="0" y="0"/>
                </a:moveTo>
                <a:lnTo>
                  <a:pt x="615950" y="0"/>
                </a:lnTo>
                <a:lnTo>
                  <a:pt x="615950" y="364490"/>
                </a:lnTo>
                <a:lnTo>
                  <a:pt x="0" y="364490"/>
                </a:lnTo>
                <a:lnTo>
                  <a:pt x="0" y="0"/>
                </a:lnTo>
                <a:close/>
              </a:path>
            </a:pathLst>
          </a:custGeom>
          <a:solidFill>
            <a:srgbClr val="89B4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853940" y="5346700"/>
            <a:ext cx="615950" cy="36449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50"/>
              </a:spcBef>
            </a:pPr>
            <a:r>
              <a:rPr sz="1800" spc="-5" dirty="0">
                <a:latin typeface="Arial"/>
                <a:cs typeface="Arial"/>
              </a:rPr>
              <a:t>TSF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257540" y="5359400"/>
            <a:ext cx="652780" cy="364490"/>
          </a:xfrm>
          <a:custGeom>
            <a:avLst/>
            <a:gdLst/>
            <a:ahLst/>
            <a:cxnLst/>
            <a:rect l="l" t="t" r="r" b="b"/>
            <a:pathLst>
              <a:path w="652779" h="364489">
                <a:moveTo>
                  <a:pt x="0" y="0"/>
                </a:moveTo>
                <a:lnTo>
                  <a:pt x="652779" y="0"/>
                </a:lnTo>
                <a:lnTo>
                  <a:pt x="652779" y="364490"/>
                </a:lnTo>
                <a:lnTo>
                  <a:pt x="0" y="364490"/>
                </a:lnTo>
                <a:lnTo>
                  <a:pt x="0" y="0"/>
                </a:lnTo>
                <a:close/>
              </a:path>
            </a:pathLst>
          </a:custGeom>
          <a:solidFill>
            <a:srgbClr val="008E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257540" y="5359400"/>
            <a:ext cx="652780" cy="36449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350"/>
              </a:spcBef>
            </a:pPr>
            <a:r>
              <a:rPr sz="1800" spc="-5" dirty="0">
                <a:latin typeface="Arial"/>
                <a:cs typeface="Arial"/>
              </a:rPr>
              <a:t>GFS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35940" y="4030979"/>
            <a:ext cx="829310" cy="533400"/>
          </a:xfrm>
          <a:custGeom>
            <a:avLst/>
            <a:gdLst/>
            <a:ahLst/>
            <a:cxnLst/>
            <a:rect l="l" t="t" r="r" b="b"/>
            <a:pathLst>
              <a:path w="829310" h="533400">
                <a:moveTo>
                  <a:pt x="0" y="533400"/>
                </a:moveTo>
                <a:lnTo>
                  <a:pt x="829310" y="533400"/>
                </a:lnTo>
                <a:lnTo>
                  <a:pt x="82931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35940" y="4030979"/>
            <a:ext cx="829310" cy="533400"/>
          </a:xfrm>
          <a:prstGeom prst="rect">
            <a:avLst/>
          </a:prstGeom>
          <a:ln w="4752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300" spc="20" dirty="0">
                <a:latin typeface="Arial"/>
                <a:cs typeface="Arial"/>
              </a:rPr>
              <a:t>K</a:t>
            </a:r>
            <a:endParaRPr sz="13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722120" y="3169920"/>
            <a:ext cx="830580" cy="534670"/>
          </a:xfrm>
          <a:custGeom>
            <a:avLst/>
            <a:gdLst/>
            <a:ahLst/>
            <a:cxnLst/>
            <a:rect l="l" t="t" r="r" b="b"/>
            <a:pathLst>
              <a:path w="830580" h="534670">
                <a:moveTo>
                  <a:pt x="0" y="534669"/>
                </a:moveTo>
                <a:lnTo>
                  <a:pt x="830580" y="534669"/>
                </a:lnTo>
                <a:lnTo>
                  <a:pt x="830580" y="0"/>
                </a:lnTo>
                <a:lnTo>
                  <a:pt x="0" y="0"/>
                </a:lnTo>
                <a:lnTo>
                  <a:pt x="0" y="5346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722120" y="3169920"/>
            <a:ext cx="830580" cy="534670"/>
          </a:xfrm>
          <a:prstGeom prst="rect">
            <a:avLst/>
          </a:prstGeom>
          <a:ln w="4752">
            <a:solidFill>
              <a:srgbClr val="00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300" spc="15" dirty="0">
                <a:latin typeface="Arial"/>
                <a:cs typeface="Arial"/>
              </a:rPr>
              <a:t>B1</a:t>
            </a:r>
            <a:endParaRPr sz="13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722120" y="4030979"/>
            <a:ext cx="830580" cy="533400"/>
          </a:xfrm>
          <a:prstGeom prst="rect">
            <a:avLst/>
          </a:prstGeom>
          <a:ln w="4752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</a:pPr>
            <a:r>
              <a:rPr sz="1300" spc="5" dirty="0">
                <a:latin typeface="Arial"/>
                <a:cs typeface="Arial"/>
              </a:rPr>
              <a:t>Cipher</a:t>
            </a:r>
            <a:endParaRPr sz="13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722120" y="4889500"/>
            <a:ext cx="830580" cy="535940"/>
          </a:xfrm>
          <a:custGeom>
            <a:avLst/>
            <a:gdLst/>
            <a:ahLst/>
            <a:cxnLst/>
            <a:rect l="l" t="t" r="r" b="b"/>
            <a:pathLst>
              <a:path w="830580" h="535939">
                <a:moveTo>
                  <a:pt x="0" y="535940"/>
                </a:moveTo>
                <a:lnTo>
                  <a:pt x="830580" y="535940"/>
                </a:lnTo>
                <a:lnTo>
                  <a:pt x="830580" y="0"/>
                </a:lnTo>
                <a:lnTo>
                  <a:pt x="0" y="0"/>
                </a:lnTo>
                <a:lnTo>
                  <a:pt x="0" y="5359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722120" y="4889500"/>
            <a:ext cx="830580" cy="535940"/>
          </a:xfrm>
          <a:prstGeom prst="rect">
            <a:avLst/>
          </a:prstGeom>
          <a:ln w="4752">
            <a:solidFill>
              <a:srgbClr val="00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000">
              <a:latin typeface="Times New Roman"/>
              <a:cs typeface="Times New Roman"/>
            </a:endParaRPr>
          </a:p>
          <a:p>
            <a:pPr marL="635" algn="ctr">
              <a:lnSpc>
                <a:spcPct val="100000"/>
              </a:lnSpc>
            </a:pPr>
            <a:r>
              <a:rPr sz="1300" spc="10" dirty="0">
                <a:latin typeface="Arial"/>
                <a:cs typeface="Arial"/>
              </a:rPr>
              <a:t>C1</a:t>
            </a:r>
            <a:endParaRPr sz="13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365250" y="4174490"/>
            <a:ext cx="356870" cy="248920"/>
          </a:xfrm>
          <a:custGeom>
            <a:avLst/>
            <a:gdLst/>
            <a:ahLst/>
            <a:cxnLst/>
            <a:rect l="l" t="t" r="r" b="b"/>
            <a:pathLst>
              <a:path w="356869" h="248920">
                <a:moveTo>
                  <a:pt x="231140" y="0"/>
                </a:moveTo>
                <a:lnTo>
                  <a:pt x="231140" y="80010"/>
                </a:lnTo>
                <a:lnTo>
                  <a:pt x="0" y="80010"/>
                </a:lnTo>
                <a:lnTo>
                  <a:pt x="0" y="165100"/>
                </a:lnTo>
                <a:lnTo>
                  <a:pt x="231140" y="165100"/>
                </a:lnTo>
                <a:lnTo>
                  <a:pt x="231140" y="248920"/>
                </a:lnTo>
                <a:lnTo>
                  <a:pt x="356869" y="123190"/>
                </a:lnTo>
                <a:lnTo>
                  <a:pt x="2311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65250" y="4174490"/>
            <a:ext cx="356870" cy="248920"/>
          </a:xfrm>
          <a:custGeom>
            <a:avLst/>
            <a:gdLst/>
            <a:ahLst/>
            <a:cxnLst/>
            <a:rect l="l" t="t" r="r" b="b"/>
            <a:pathLst>
              <a:path w="356869" h="248920">
                <a:moveTo>
                  <a:pt x="356869" y="123190"/>
                </a:moveTo>
                <a:lnTo>
                  <a:pt x="231140" y="0"/>
                </a:lnTo>
                <a:lnTo>
                  <a:pt x="231140" y="80010"/>
                </a:lnTo>
                <a:lnTo>
                  <a:pt x="0" y="80010"/>
                </a:lnTo>
                <a:lnTo>
                  <a:pt x="0" y="165100"/>
                </a:lnTo>
                <a:lnTo>
                  <a:pt x="231140" y="165100"/>
                </a:lnTo>
                <a:lnTo>
                  <a:pt x="231140" y="248920"/>
                </a:lnTo>
                <a:lnTo>
                  <a:pt x="356869" y="123190"/>
                </a:lnTo>
                <a:close/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012950" y="3704590"/>
            <a:ext cx="248920" cy="326390"/>
          </a:xfrm>
          <a:custGeom>
            <a:avLst/>
            <a:gdLst/>
            <a:ahLst/>
            <a:cxnLst/>
            <a:rect l="l" t="t" r="r" b="b"/>
            <a:pathLst>
              <a:path w="248919" h="326389">
                <a:moveTo>
                  <a:pt x="123189" y="326390"/>
                </a:moveTo>
                <a:lnTo>
                  <a:pt x="248919" y="200660"/>
                </a:lnTo>
                <a:lnTo>
                  <a:pt x="166369" y="200660"/>
                </a:lnTo>
                <a:lnTo>
                  <a:pt x="166369" y="0"/>
                </a:lnTo>
                <a:lnTo>
                  <a:pt x="81280" y="0"/>
                </a:lnTo>
                <a:lnTo>
                  <a:pt x="81280" y="200660"/>
                </a:lnTo>
                <a:lnTo>
                  <a:pt x="0" y="200660"/>
                </a:lnTo>
                <a:lnTo>
                  <a:pt x="123189" y="326390"/>
                </a:lnTo>
                <a:close/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012950" y="4564379"/>
            <a:ext cx="248920" cy="325120"/>
          </a:xfrm>
          <a:custGeom>
            <a:avLst/>
            <a:gdLst/>
            <a:ahLst/>
            <a:cxnLst/>
            <a:rect l="l" t="t" r="r" b="b"/>
            <a:pathLst>
              <a:path w="248919" h="325120">
                <a:moveTo>
                  <a:pt x="123189" y="325120"/>
                </a:moveTo>
                <a:lnTo>
                  <a:pt x="248919" y="201930"/>
                </a:lnTo>
                <a:lnTo>
                  <a:pt x="166369" y="201930"/>
                </a:lnTo>
                <a:lnTo>
                  <a:pt x="166369" y="0"/>
                </a:lnTo>
                <a:lnTo>
                  <a:pt x="81280" y="0"/>
                </a:lnTo>
                <a:lnTo>
                  <a:pt x="81280" y="201930"/>
                </a:lnTo>
                <a:lnTo>
                  <a:pt x="0" y="201930"/>
                </a:lnTo>
                <a:lnTo>
                  <a:pt x="123189" y="325120"/>
                </a:lnTo>
                <a:close/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026410" y="4025900"/>
            <a:ext cx="828040" cy="533400"/>
          </a:xfrm>
          <a:custGeom>
            <a:avLst/>
            <a:gdLst/>
            <a:ahLst/>
            <a:cxnLst/>
            <a:rect l="l" t="t" r="r" b="b"/>
            <a:pathLst>
              <a:path w="828039" h="533400">
                <a:moveTo>
                  <a:pt x="0" y="533400"/>
                </a:moveTo>
                <a:lnTo>
                  <a:pt x="828039" y="533400"/>
                </a:lnTo>
                <a:lnTo>
                  <a:pt x="828039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026410" y="4025900"/>
            <a:ext cx="828040" cy="533400"/>
          </a:xfrm>
          <a:prstGeom prst="rect">
            <a:avLst/>
          </a:prstGeom>
          <a:ln w="4752">
            <a:solidFill>
              <a:srgbClr val="000000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300" spc="20" dirty="0">
                <a:latin typeface="Arial"/>
                <a:cs typeface="Arial"/>
              </a:rPr>
              <a:t>K</a:t>
            </a:r>
            <a:endParaRPr sz="13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211320" y="3164839"/>
            <a:ext cx="830580" cy="534670"/>
          </a:xfrm>
          <a:custGeom>
            <a:avLst/>
            <a:gdLst/>
            <a:ahLst/>
            <a:cxnLst/>
            <a:rect l="l" t="t" r="r" b="b"/>
            <a:pathLst>
              <a:path w="830579" h="534670">
                <a:moveTo>
                  <a:pt x="0" y="534670"/>
                </a:moveTo>
                <a:lnTo>
                  <a:pt x="830579" y="534670"/>
                </a:lnTo>
                <a:lnTo>
                  <a:pt x="830579" y="0"/>
                </a:lnTo>
                <a:lnTo>
                  <a:pt x="0" y="0"/>
                </a:lnTo>
                <a:lnTo>
                  <a:pt x="0" y="5346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211320" y="3164839"/>
            <a:ext cx="830580" cy="534670"/>
          </a:xfrm>
          <a:prstGeom prst="rect">
            <a:avLst/>
          </a:prstGeom>
          <a:ln w="4752">
            <a:solidFill>
              <a:srgbClr val="000000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300" spc="15" dirty="0">
                <a:latin typeface="Arial"/>
                <a:cs typeface="Arial"/>
              </a:rPr>
              <a:t>B2</a:t>
            </a:r>
            <a:endParaRPr sz="13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211320" y="4025900"/>
            <a:ext cx="830580" cy="533400"/>
          </a:xfrm>
          <a:prstGeom prst="rect">
            <a:avLst/>
          </a:prstGeom>
          <a:ln w="4752">
            <a:solidFill>
              <a:srgbClr val="000000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00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</a:pPr>
            <a:r>
              <a:rPr sz="1300" spc="5" dirty="0">
                <a:latin typeface="Arial"/>
                <a:cs typeface="Arial"/>
              </a:rPr>
              <a:t>Cipher</a:t>
            </a:r>
            <a:endParaRPr sz="13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211320" y="4885690"/>
            <a:ext cx="830580" cy="534670"/>
          </a:xfrm>
          <a:custGeom>
            <a:avLst/>
            <a:gdLst/>
            <a:ahLst/>
            <a:cxnLst/>
            <a:rect l="l" t="t" r="r" b="b"/>
            <a:pathLst>
              <a:path w="830579" h="534670">
                <a:moveTo>
                  <a:pt x="0" y="534670"/>
                </a:moveTo>
                <a:lnTo>
                  <a:pt x="830579" y="534670"/>
                </a:lnTo>
                <a:lnTo>
                  <a:pt x="830579" y="0"/>
                </a:lnTo>
                <a:lnTo>
                  <a:pt x="0" y="0"/>
                </a:lnTo>
                <a:lnTo>
                  <a:pt x="0" y="5346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211320" y="4885690"/>
            <a:ext cx="830580" cy="534670"/>
          </a:xfrm>
          <a:prstGeom prst="rect">
            <a:avLst/>
          </a:prstGeom>
          <a:ln w="4752">
            <a:solidFill>
              <a:srgbClr val="000000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300" spc="5" dirty="0">
                <a:latin typeface="Arial"/>
                <a:cs typeface="Arial"/>
              </a:rPr>
              <a:t>C2</a:t>
            </a:r>
            <a:endParaRPr sz="13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854450" y="4166870"/>
            <a:ext cx="356870" cy="247650"/>
          </a:xfrm>
          <a:custGeom>
            <a:avLst/>
            <a:gdLst/>
            <a:ahLst/>
            <a:cxnLst/>
            <a:rect l="l" t="t" r="r" b="b"/>
            <a:pathLst>
              <a:path w="356870" h="247650">
                <a:moveTo>
                  <a:pt x="356870" y="125729"/>
                </a:moveTo>
                <a:lnTo>
                  <a:pt x="231139" y="0"/>
                </a:lnTo>
                <a:lnTo>
                  <a:pt x="231139" y="82549"/>
                </a:lnTo>
                <a:lnTo>
                  <a:pt x="0" y="82549"/>
                </a:lnTo>
                <a:lnTo>
                  <a:pt x="0" y="167639"/>
                </a:lnTo>
                <a:lnTo>
                  <a:pt x="231139" y="167639"/>
                </a:lnTo>
                <a:lnTo>
                  <a:pt x="231139" y="247649"/>
                </a:lnTo>
                <a:lnTo>
                  <a:pt x="356870" y="125729"/>
                </a:lnTo>
                <a:close/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502150" y="3699509"/>
            <a:ext cx="248920" cy="326390"/>
          </a:xfrm>
          <a:custGeom>
            <a:avLst/>
            <a:gdLst/>
            <a:ahLst/>
            <a:cxnLst/>
            <a:rect l="l" t="t" r="r" b="b"/>
            <a:pathLst>
              <a:path w="248920" h="326389">
                <a:moveTo>
                  <a:pt x="123189" y="326389"/>
                </a:moveTo>
                <a:lnTo>
                  <a:pt x="248920" y="200659"/>
                </a:lnTo>
                <a:lnTo>
                  <a:pt x="165100" y="200659"/>
                </a:lnTo>
                <a:lnTo>
                  <a:pt x="165100" y="0"/>
                </a:lnTo>
                <a:lnTo>
                  <a:pt x="82550" y="0"/>
                </a:lnTo>
                <a:lnTo>
                  <a:pt x="82550" y="200659"/>
                </a:lnTo>
                <a:lnTo>
                  <a:pt x="0" y="200659"/>
                </a:lnTo>
                <a:lnTo>
                  <a:pt x="123189" y="326389"/>
                </a:lnTo>
                <a:close/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502150" y="4559300"/>
            <a:ext cx="248920" cy="326390"/>
          </a:xfrm>
          <a:custGeom>
            <a:avLst/>
            <a:gdLst/>
            <a:ahLst/>
            <a:cxnLst/>
            <a:rect l="l" t="t" r="r" b="b"/>
            <a:pathLst>
              <a:path w="248920" h="326389">
                <a:moveTo>
                  <a:pt x="123189" y="326389"/>
                </a:moveTo>
                <a:lnTo>
                  <a:pt x="248920" y="200660"/>
                </a:lnTo>
                <a:lnTo>
                  <a:pt x="165100" y="200660"/>
                </a:lnTo>
                <a:lnTo>
                  <a:pt x="165100" y="0"/>
                </a:lnTo>
                <a:lnTo>
                  <a:pt x="82550" y="0"/>
                </a:lnTo>
                <a:lnTo>
                  <a:pt x="82550" y="200660"/>
                </a:lnTo>
                <a:lnTo>
                  <a:pt x="0" y="200660"/>
                </a:lnTo>
                <a:lnTo>
                  <a:pt x="123189" y="326389"/>
                </a:lnTo>
                <a:close/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521450" y="4025900"/>
            <a:ext cx="830580" cy="533400"/>
          </a:xfrm>
          <a:custGeom>
            <a:avLst/>
            <a:gdLst/>
            <a:ahLst/>
            <a:cxnLst/>
            <a:rect l="l" t="t" r="r" b="b"/>
            <a:pathLst>
              <a:path w="830579" h="533400">
                <a:moveTo>
                  <a:pt x="0" y="533400"/>
                </a:moveTo>
                <a:lnTo>
                  <a:pt x="830579" y="533400"/>
                </a:lnTo>
                <a:lnTo>
                  <a:pt x="830579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6521450" y="4025900"/>
            <a:ext cx="830580" cy="533400"/>
          </a:xfrm>
          <a:prstGeom prst="rect">
            <a:avLst/>
          </a:prstGeom>
          <a:ln w="4752">
            <a:solidFill>
              <a:srgbClr val="000000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000">
              <a:latin typeface="Times New Roman"/>
              <a:cs typeface="Times New Roman"/>
            </a:endParaRPr>
          </a:p>
          <a:p>
            <a:pPr marL="635" algn="ctr">
              <a:lnSpc>
                <a:spcPct val="100000"/>
              </a:lnSpc>
            </a:pPr>
            <a:r>
              <a:rPr sz="1300" spc="20" dirty="0">
                <a:latin typeface="Arial"/>
                <a:cs typeface="Arial"/>
              </a:rPr>
              <a:t>K</a:t>
            </a:r>
            <a:endParaRPr sz="13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708900" y="3164839"/>
            <a:ext cx="829310" cy="534670"/>
          </a:xfrm>
          <a:custGeom>
            <a:avLst/>
            <a:gdLst/>
            <a:ahLst/>
            <a:cxnLst/>
            <a:rect l="l" t="t" r="r" b="b"/>
            <a:pathLst>
              <a:path w="829309" h="534670">
                <a:moveTo>
                  <a:pt x="0" y="534670"/>
                </a:moveTo>
                <a:lnTo>
                  <a:pt x="829309" y="534670"/>
                </a:lnTo>
                <a:lnTo>
                  <a:pt x="829309" y="0"/>
                </a:lnTo>
                <a:lnTo>
                  <a:pt x="0" y="0"/>
                </a:lnTo>
                <a:lnTo>
                  <a:pt x="0" y="5346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7708900" y="3164839"/>
            <a:ext cx="829310" cy="534670"/>
          </a:xfrm>
          <a:prstGeom prst="rect">
            <a:avLst/>
          </a:prstGeom>
          <a:ln w="4752">
            <a:solidFill>
              <a:srgbClr val="000000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300" spc="15" dirty="0">
                <a:latin typeface="Arial"/>
                <a:cs typeface="Arial"/>
              </a:rPr>
              <a:t>Bn</a:t>
            </a:r>
            <a:endParaRPr sz="13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708900" y="4025900"/>
            <a:ext cx="829310" cy="533400"/>
          </a:xfrm>
          <a:prstGeom prst="rect">
            <a:avLst/>
          </a:prstGeom>
          <a:ln w="4752">
            <a:solidFill>
              <a:srgbClr val="000000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00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</a:pPr>
            <a:r>
              <a:rPr sz="1300" spc="5" dirty="0">
                <a:latin typeface="Arial"/>
                <a:cs typeface="Arial"/>
              </a:rPr>
              <a:t>Cipher</a:t>
            </a:r>
            <a:endParaRPr sz="130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708900" y="4885690"/>
            <a:ext cx="829310" cy="534670"/>
          </a:xfrm>
          <a:custGeom>
            <a:avLst/>
            <a:gdLst/>
            <a:ahLst/>
            <a:cxnLst/>
            <a:rect l="l" t="t" r="r" b="b"/>
            <a:pathLst>
              <a:path w="829309" h="534670">
                <a:moveTo>
                  <a:pt x="0" y="534670"/>
                </a:moveTo>
                <a:lnTo>
                  <a:pt x="829309" y="534670"/>
                </a:lnTo>
                <a:lnTo>
                  <a:pt x="829309" y="0"/>
                </a:lnTo>
                <a:lnTo>
                  <a:pt x="0" y="0"/>
                </a:lnTo>
                <a:lnTo>
                  <a:pt x="0" y="5346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7708900" y="4885690"/>
            <a:ext cx="829310" cy="534670"/>
          </a:xfrm>
          <a:prstGeom prst="rect">
            <a:avLst/>
          </a:prstGeom>
          <a:ln w="4752">
            <a:solidFill>
              <a:srgbClr val="000000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000">
              <a:latin typeface="Times New Roman"/>
              <a:cs typeface="Times New Roman"/>
            </a:endParaRPr>
          </a:p>
          <a:p>
            <a:pPr marL="635" algn="ctr">
              <a:lnSpc>
                <a:spcPct val="100000"/>
              </a:lnSpc>
            </a:pPr>
            <a:r>
              <a:rPr sz="1300" spc="5" dirty="0">
                <a:latin typeface="Arial"/>
                <a:cs typeface="Arial"/>
              </a:rPr>
              <a:t>Cn</a:t>
            </a:r>
            <a:endParaRPr sz="13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352030" y="4166870"/>
            <a:ext cx="356870" cy="247650"/>
          </a:xfrm>
          <a:custGeom>
            <a:avLst/>
            <a:gdLst/>
            <a:ahLst/>
            <a:cxnLst/>
            <a:rect l="l" t="t" r="r" b="b"/>
            <a:pathLst>
              <a:path w="356870" h="247650">
                <a:moveTo>
                  <a:pt x="356870" y="125729"/>
                </a:moveTo>
                <a:lnTo>
                  <a:pt x="231140" y="0"/>
                </a:lnTo>
                <a:lnTo>
                  <a:pt x="231140" y="82549"/>
                </a:lnTo>
                <a:lnTo>
                  <a:pt x="0" y="82549"/>
                </a:lnTo>
                <a:lnTo>
                  <a:pt x="0" y="167639"/>
                </a:lnTo>
                <a:lnTo>
                  <a:pt x="231140" y="167639"/>
                </a:lnTo>
                <a:lnTo>
                  <a:pt x="231140" y="247649"/>
                </a:lnTo>
                <a:lnTo>
                  <a:pt x="356870" y="125729"/>
                </a:lnTo>
                <a:close/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999730" y="3699509"/>
            <a:ext cx="247650" cy="326390"/>
          </a:xfrm>
          <a:custGeom>
            <a:avLst/>
            <a:gdLst/>
            <a:ahLst/>
            <a:cxnLst/>
            <a:rect l="l" t="t" r="r" b="b"/>
            <a:pathLst>
              <a:path w="247650" h="326389">
                <a:moveTo>
                  <a:pt x="123190" y="326389"/>
                </a:moveTo>
                <a:lnTo>
                  <a:pt x="247650" y="200659"/>
                </a:lnTo>
                <a:lnTo>
                  <a:pt x="165100" y="200659"/>
                </a:lnTo>
                <a:lnTo>
                  <a:pt x="165100" y="0"/>
                </a:lnTo>
                <a:lnTo>
                  <a:pt x="80010" y="0"/>
                </a:lnTo>
                <a:lnTo>
                  <a:pt x="80010" y="200659"/>
                </a:lnTo>
                <a:lnTo>
                  <a:pt x="0" y="200659"/>
                </a:lnTo>
                <a:lnTo>
                  <a:pt x="123190" y="326389"/>
                </a:lnTo>
                <a:close/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999730" y="4559300"/>
            <a:ext cx="247650" cy="326390"/>
          </a:xfrm>
          <a:custGeom>
            <a:avLst/>
            <a:gdLst/>
            <a:ahLst/>
            <a:cxnLst/>
            <a:rect l="l" t="t" r="r" b="b"/>
            <a:pathLst>
              <a:path w="247650" h="326389">
                <a:moveTo>
                  <a:pt x="123190" y="326389"/>
                </a:moveTo>
                <a:lnTo>
                  <a:pt x="247650" y="200660"/>
                </a:lnTo>
                <a:lnTo>
                  <a:pt x="165100" y="200660"/>
                </a:lnTo>
                <a:lnTo>
                  <a:pt x="165100" y="0"/>
                </a:lnTo>
                <a:lnTo>
                  <a:pt x="80010" y="0"/>
                </a:lnTo>
                <a:lnTo>
                  <a:pt x="80010" y="200660"/>
                </a:lnTo>
                <a:lnTo>
                  <a:pt x="0" y="200660"/>
                </a:lnTo>
                <a:lnTo>
                  <a:pt x="123190" y="326389"/>
                </a:lnTo>
                <a:close/>
              </a:path>
            </a:pathLst>
          </a:custGeom>
          <a:ln w="47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5669279" y="4086859"/>
            <a:ext cx="166370" cy="210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dirty="0">
                <a:latin typeface="Arial"/>
                <a:cs typeface="Arial"/>
              </a:rPr>
              <a:t>...</a:t>
            </a:r>
            <a:endParaRPr sz="1300">
              <a:latin typeface="Arial"/>
              <a:cs typeface="Arial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54" name="object 3">
            <a:extLst>
              <a:ext uri="{FF2B5EF4-FFF2-40B4-BE49-F238E27FC236}">
                <a16:creationId xmlns:a16="http://schemas.microsoft.com/office/drawing/2014/main" id="{BCB86308-3EA9-472C-981E-235772739B8E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CBC</a:t>
            </a:r>
            <a:r>
              <a:rPr spc="-90" dirty="0"/>
              <a:t> </a:t>
            </a:r>
            <a:r>
              <a:rPr spc="-5" dirty="0"/>
              <a:t>Mode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98450" y="1652270"/>
            <a:ext cx="2978150" cy="960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Cipher Block</a:t>
            </a:r>
            <a:r>
              <a:rPr sz="1800" b="1" spc="-6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Chaining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23100"/>
              </a:lnSpc>
            </a:pPr>
            <a:r>
              <a:rPr sz="1800" spc="-5" dirty="0">
                <a:latin typeface="Arial"/>
                <a:cs typeface="Arial"/>
              </a:rPr>
              <a:t>Use the last </a:t>
            </a:r>
            <a:r>
              <a:rPr sz="1800" spc="-10" dirty="0">
                <a:latin typeface="Arial"/>
                <a:cs typeface="Arial"/>
              </a:rPr>
              <a:t>encrypted block  Need of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10" dirty="0">
                <a:latin typeface="Arial"/>
                <a:cs typeface="Arial"/>
              </a:rPr>
              <a:t>Initialization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Vector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26310" y="2921000"/>
            <a:ext cx="624840" cy="364490"/>
          </a:xfrm>
          <a:custGeom>
            <a:avLst/>
            <a:gdLst/>
            <a:ahLst/>
            <a:cxnLst/>
            <a:rect l="l" t="t" r="r" b="b"/>
            <a:pathLst>
              <a:path w="624839" h="364489">
                <a:moveTo>
                  <a:pt x="0" y="0"/>
                </a:moveTo>
                <a:lnTo>
                  <a:pt x="624839" y="0"/>
                </a:lnTo>
                <a:lnTo>
                  <a:pt x="624839" y="364489"/>
                </a:lnTo>
                <a:lnTo>
                  <a:pt x="0" y="364489"/>
                </a:lnTo>
                <a:lnTo>
                  <a:pt x="0" y="0"/>
                </a:lnTo>
                <a:close/>
              </a:path>
            </a:pathLst>
          </a:custGeom>
          <a:solidFill>
            <a:srgbClr val="EFA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03779" y="2965450"/>
            <a:ext cx="470534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HEL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04740" y="2933700"/>
            <a:ext cx="549910" cy="364490"/>
          </a:xfrm>
          <a:custGeom>
            <a:avLst/>
            <a:gdLst/>
            <a:ahLst/>
            <a:cxnLst/>
            <a:rect l="l" t="t" r="r" b="b"/>
            <a:pathLst>
              <a:path w="549910" h="364489">
                <a:moveTo>
                  <a:pt x="0" y="0"/>
                </a:moveTo>
                <a:lnTo>
                  <a:pt x="549910" y="0"/>
                </a:lnTo>
                <a:lnTo>
                  <a:pt x="549910" y="364489"/>
                </a:lnTo>
                <a:lnTo>
                  <a:pt x="0" y="364489"/>
                </a:lnTo>
                <a:lnTo>
                  <a:pt x="0" y="0"/>
                </a:lnTo>
                <a:close/>
              </a:path>
            </a:pathLst>
          </a:custGeom>
          <a:solidFill>
            <a:srgbClr val="89B4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982209" y="2978150"/>
            <a:ext cx="33020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LO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433309" y="2908300"/>
            <a:ext cx="740410" cy="364490"/>
          </a:xfrm>
          <a:custGeom>
            <a:avLst/>
            <a:gdLst/>
            <a:ahLst/>
            <a:cxnLst/>
            <a:rect l="l" t="t" r="r" b="b"/>
            <a:pathLst>
              <a:path w="740409" h="364489">
                <a:moveTo>
                  <a:pt x="0" y="0"/>
                </a:moveTo>
                <a:lnTo>
                  <a:pt x="740410" y="0"/>
                </a:lnTo>
                <a:lnTo>
                  <a:pt x="740410" y="364489"/>
                </a:lnTo>
                <a:lnTo>
                  <a:pt x="0" y="364489"/>
                </a:lnTo>
                <a:lnTo>
                  <a:pt x="0" y="0"/>
                </a:lnTo>
                <a:close/>
              </a:path>
            </a:pathLst>
          </a:custGeom>
          <a:solidFill>
            <a:srgbClr val="008E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510780" y="2952750"/>
            <a:ext cx="5848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W</a:t>
            </a:r>
            <a:r>
              <a:rPr sz="1800" spc="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04439" y="5397500"/>
            <a:ext cx="652780" cy="364490"/>
          </a:xfrm>
          <a:custGeom>
            <a:avLst/>
            <a:gdLst/>
            <a:ahLst/>
            <a:cxnLst/>
            <a:rect l="l" t="t" r="r" b="b"/>
            <a:pathLst>
              <a:path w="652780" h="364489">
                <a:moveTo>
                  <a:pt x="0" y="0"/>
                </a:moveTo>
                <a:lnTo>
                  <a:pt x="652780" y="0"/>
                </a:lnTo>
                <a:lnTo>
                  <a:pt x="652780" y="364490"/>
                </a:lnTo>
                <a:lnTo>
                  <a:pt x="0" y="36449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581910" y="5441950"/>
            <a:ext cx="49657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A</a:t>
            </a:r>
            <a:r>
              <a:rPr sz="1800" spc="5" dirty="0">
                <a:latin typeface="Arial"/>
                <a:cs typeface="Arial"/>
              </a:rPr>
              <a:t>G</a:t>
            </a:r>
            <a:r>
              <a:rPr sz="1800" dirty="0">
                <a:latin typeface="Arial"/>
                <a:cs typeface="Arial"/>
              </a:rPr>
              <a:t>F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942840" y="5410200"/>
            <a:ext cx="652780" cy="364490"/>
          </a:xfrm>
          <a:custGeom>
            <a:avLst/>
            <a:gdLst/>
            <a:ahLst/>
            <a:cxnLst/>
            <a:rect l="l" t="t" r="r" b="b"/>
            <a:pathLst>
              <a:path w="652779" h="364489">
                <a:moveTo>
                  <a:pt x="0" y="0"/>
                </a:moveTo>
                <a:lnTo>
                  <a:pt x="652780" y="0"/>
                </a:lnTo>
                <a:lnTo>
                  <a:pt x="652780" y="364490"/>
                </a:lnTo>
                <a:lnTo>
                  <a:pt x="0" y="36449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020309" y="5454650"/>
            <a:ext cx="49657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G</a:t>
            </a:r>
            <a:r>
              <a:rPr sz="1800" spc="5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F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482840" y="5422900"/>
            <a:ext cx="652780" cy="364490"/>
          </a:xfrm>
          <a:custGeom>
            <a:avLst/>
            <a:gdLst/>
            <a:ahLst/>
            <a:cxnLst/>
            <a:rect l="l" t="t" r="r" b="b"/>
            <a:pathLst>
              <a:path w="652779" h="364489">
                <a:moveTo>
                  <a:pt x="0" y="0"/>
                </a:moveTo>
                <a:lnTo>
                  <a:pt x="652779" y="0"/>
                </a:lnTo>
                <a:lnTo>
                  <a:pt x="652779" y="364490"/>
                </a:lnTo>
                <a:lnTo>
                  <a:pt x="0" y="36449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560309" y="5467350"/>
            <a:ext cx="495934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" dirty="0">
                <a:latin typeface="Arial"/>
                <a:cs typeface="Arial"/>
              </a:rPr>
              <a:t>G</a:t>
            </a:r>
            <a:r>
              <a:rPr sz="1800" spc="-5" dirty="0">
                <a:latin typeface="Arial"/>
                <a:cs typeface="Arial"/>
              </a:rPr>
              <a:t>FS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44500" y="4457700"/>
            <a:ext cx="533400" cy="4038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46400" y="4406900"/>
            <a:ext cx="533400" cy="4038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448300" y="4419600"/>
            <a:ext cx="533400" cy="4038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60730" y="4132579"/>
            <a:ext cx="819150" cy="525780"/>
          </a:xfrm>
          <a:custGeom>
            <a:avLst/>
            <a:gdLst/>
            <a:ahLst/>
            <a:cxnLst/>
            <a:rect l="l" t="t" r="r" b="b"/>
            <a:pathLst>
              <a:path w="819150" h="525779">
                <a:moveTo>
                  <a:pt x="0" y="525780"/>
                </a:moveTo>
                <a:lnTo>
                  <a:pt x="819150" y="525780"/>
                </a:lnTo>
                <a:lnTo>
                  <a:pt x="819150" y="0"/>
                </a:lnTo>
                <a:lnTo>
                  <a:pt x="0" y="0"/>
                </a:lnTo>
                <a:lnTo>
                  <a:pt x="0" y="5257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60730" y="4132579"/>
            <a:ext cx="819150" cy="525780"/>
          </a:xfrm>
          <a:custGeom>
            <a:avLst/>
            <a:gdLst/>
            <a:ahLst/>
            <a:cxnLst/>
            <a:rect l="l" t="t" r="r" b="b"/>
            <a:pathLst>
              <a:path w="819150" h="525779">
                <a:moveTo>
                  <a:pt x="0" y="525780"/>
                </a:moveTo>
                <a:lnTo>
                  <a:pt x="819150" y="525780"/>
                </a:lnTo>
                <a:lnTo>
                  <a:pt x="819150" y="0"/>
                </a:lnTo>
                <a:lnTo>
                  <a:pt x="0" y="0"/>
                </a:lnTo>
                <a:lnTo>
                  <a:pt x="0" y="525780"/>
                </a:lnTo>
                <a:close/>
              </a:path>
            </a:pathLst>
          </a:custGeom>
          <a:ln w="4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101089" y="4278629"/>
            <a:ext cx="135890" cy="209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dirty="0">
                <a:latin typeface="Arial"/>
                <a:cs typeface="Arial"/>
              </a:rPr>
              <a:t>K</a:t>
            </a:r>
            <a:endParaRPr sz="13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930400" y="3129279"/>
            <a:ext cx="819150" cy="521970"/>
          </a:xfrm>
          <a:custGeom>
            <a:avLst/>
            <a:gdLst/>
            <a:ahLst/>
            <a:cxnLst/>
            <a:rect l="l" t="t" r="r" b="b"/>
            <a:pathLst>
              <a:path w="819150" h="521970">
                <a:moveTo>
                  <a:pt x="0" y="521970"/>
                </a:moveTo>
                <a:lnTo>
                  <a:pt x="819150" y="521970"/>
                </a:lnTo>
                <a:lnTo>
                  <a:pt x="819150" y="0"/>
                </a:lnTo>
                <a:lnTo>
                  <a:pt x="0" y="0"/>
                </a:lnTo>
                <a:lnTo>
                  <a:pt x="0" y="5219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30400" y="3129279"/>
            <a:ext cx="819150" cy="521970"/>
          </a:xfrm>
          <a:custGeom>
            <a:avLst/>
            <a:gdLst/>
            <a:ahLst/>
            <a:cxnLst/>
            <a:rect l="l" t="t" r="r" b="b"/>
            <a:pathLst>
              <a:path w="819150" h="521970">
                <a:moveTo>
                  <a:pt x="0" y="521970"/>
                </a:moveTo>
                <a:lnTo>
                  <a:pt x="819150" y="521970"/>
                </a:lnTo>
                <a:lnTo>
                  <a:pt x="819150" y="0"/>
                </a:lnTo>
                <a:lnTo>
                  <a:pt x="0" y="0"/>
                </a:lnTo>
                <a:lnTo>
                  <a:pt x="0" y="521970"/>
                </a:lnTo>
                <a:close/>
              </a:path>
            </a:pathLst>
          </a:custGeom>
          <a:ln w="4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225039" y="3274059"/>
            <a:ext cx="227965" cy="209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dirty="0">
                <a:latin typeface="Arial"/>
                <a:cs typeface="Arial"/>
              </a:rPr>
              <a:t>B1</a:t>
            </a:r>
            <a:endParaRPr sz="13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930400" y="4132579"/>
            <a:ext cx="819150" cy="525780"/>
          </a:xfrm>
          <a:custGeom>
            <a:avLst/>
            <a:gdLst/>
            <a:ahLst/>
            <a:cxnLst/>
            <a:rect l="l" t="t" r="r" b="b"/>
            <a:pathLst>
              <a:path w="819150" h="525779">
                <a:moveTo>
                  <a:pt x="0" y="525780"/>
                </a:moveTo>
                <a:lnTo>
                  <a:pt x="819150" y="525780"/>
                </a:lnTo>
                <a:lnTo>
                  <a:pt x="819150" y="0"/>
                </a:lnTo>
                <a:lnTo>
                  <a:pt x="0" y="0"/>
                </a:lnTo>
                <a:lnTo>
                  <a:pt x="0" y="525780"/>
                </a:lnTo>
                <a:close/>
              </a:path>
            </a:pathLst>
          </a:custGeom>
          <a:ln w="4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082800" y="4278629"/>
            <a:ext cx="508634" cy="209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-10" dirty="0">
                <a:latin typeface="Arial"/>
                <a:cs typeface="Arial"/>
              </a:rPr>
              <a:t>C</a:t>
            </a:r>
            <a:r>
              <a:rPr sz="1300" spc="-5" dirty="0">
                <a:latin typeface="Arial"/>
                <a:cs typeface="Arial"/>
              </a:rPr>
              <a:t>ip</a:t>
            </a:r>
            <a:r>
              <a:rPr sz="1300" spc="-15" dirty="0">
                <a:latin typeface="Arial"/>
                <a:cs typeface="Arial"/>
              </a:rPr>
              <a:t>h</a:t>
            </a:r>
            <a:r>
              <a:rPr sz="1300" spc="-5" dirty="0">
                <a:latin typeface="Arial"/>
                <a:cs typeface="Arial"/>
              </a:rPr>
              <a:t>e</a:t>
            </a:r>
            <a:r>
              <a:rPr sz="1300" dirty="0">
                <a:latin typeface="Arial"/>
                <a:cs typeface="Arial"/>
              </a:rPr>
              <a:t>r</a:t>
            </a:r>
            <a:endParaRPr sz="13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30400" y="4978400"/>
            <a:ext cx="819150" cy="523240"/>
          </a:xfrm>
          <a:custGeom>
            <a:avLst/>
            <a:gdLst/>
            <a:ahLst/>
            <a:cxnLst/>
            <a:rect l="l" t="t" r="r" b="b"/>
            <a:pathLst>
              <a:path w="819150" h="523239">
                <a:moveTo>
                  <a:pt x="0" y="523240"/>
                </a:moveTo>
                <a:lnTo>
                  <a:pt x="819150" y="523240"/>
                </a:lnTo>
                <a:lnTo>
                  <a:pt x="819150" y="0"/>
                </a:lnTo>
                <a:lnTo>
                  <a:pt x="0" y="0"/>
                </a:lnTo>
                <a:lnTo>
                  <a:pt x="0" y="5232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30400" y="4978400"/>
            <a:ext cx="819150" cy="523240"/>
          </a:xfrm>
          <a:custGeom>
            <a:avLst/>
            <a:gdLst/>
            <a:ahLst/>
            <a:cxnLst/>
            <a:rect l="l" t="t" r="r" b="b"/>
            <a:pathLst>
              <a:path w="819150" h="523239">
                <a:moveTo>
                  <a:pt x="0" y="523240"/>
                </a:moveTo>
                <a:lnTo>
                  <a:pt x="819150" y="523240"/>
                </a:lnTo>
                <a:lnTo>
                  <a:pt x="819150" y="0"/>
                </a:lnTo>
                <a:lnTo>
                  <a:pt x="0" y="0"/>
                </a:lnTo>
                <a:lnTo>
                  <a:pt x="0" y="523240"/>
                </a:lnTo>
                <a:close/>
              </a:path>
            </a:pathLst>
          </a:custGeom>
          <a:ln w="4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218689" y="5124450"/>
            <a:ext cx="235585" cy="209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-10" dirty="0">
                <a:latin typeface="Arial"/>
                <a:cs typeface="Arial"/>
              </a:rPr>
              <a:t>C</a:t>
            </a:r>
            <a:r>
              <a:rPr sz="1300" dirty="0">
                <a:latin typeface="Arial"/>
                <a:cs typeface="Arial"/>
              </a:rPr>
              <a:t>1</a:t>
            </a:r>
            <a:endParaRPr sz="13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215639" y="4132579"/>
            <a:ext cx="816610" cy="525780"/>
          </a:xfrm>
          <a:custGeom>
            <a:avLst/>
            <a:gdLst/>
            <a:ahLst/>
            <a:cxnLst/>
            <a:rect l="l" t="t" r="r" b="b"/>
            <a:pathLst>
              <a:path w="816610" h="525779">
                <a:moveTo>
                  <a:pt x="0" y="525780"/>
                </a:moveTo>
                <a:lnTo>
                  <a:pt x="816610" y="525780"/>
                </a:lnTo>
                <a:lnTo>
                  <a:pt x="816610" y="0"/>
                </a:lnTo>
                <a:lnTo>
                  <a:pt x="0" y="0"/>
                </a:lnTo>
                <a:lnTo>
                  <a:pt x="0" y="5257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215639" y="4132579"/>
            <a:ext cx="816610" cy="525780"/>
          </a:xfrm>
          <a:custGeom>
            <a:avLst/>
            <a:gdLst/>
            <a:ahLst/>
            <a:cxnLst/>
            <a:rect l="l" t="t" r="r" b="b"/>
            <a:pathLst>
              <a:path w="816610" h="525779">
                <a:moveTo>
                  <a:pt x="0" y="525780"/>
                </a:moveTo>
                <a:lnTo>
                  <a:pt x="816610" y="525780"/>
                </a:lnTo>
                <a:lnTo>
                  <a:pt x="816610" y="0"/>
                </a:lnTo>
                <a:lnTo>
                  <a:pt x="0" y="0"/>
                </a:lnTo>
                <a:lnTo>
                  <a:pt x="0" y="525780"/>
                </a:lnTo>
                <a:close/>
              </a:path>
            </a:pathLst>
          </a:custGeom>
          <a:ln w="4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554729" y="4278629"/>
            <a:ext cx="135890" cy="209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dirty="0">
                <a:latin typeface="Arial"/>
                <a:cs typeface="Arial"/>
              </a:rPr>
              <a:t>K</a:t>
            </a:r>
            <a:endParaRPr sz="13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384040" y="3143250"/>
            <a:ext cx="817880" cy="523240"/>
          </a:xfrm>
          <a:custGeom>
            <a:avLst/>
            <a:gdLst/>
            <a:ahLst/>
            <a:cxnLst/>
            <a:rect l="l" t="t" r="r" b="b"/>
            <a:pathLst>
              <a:path w="817879" h="523239">
                <a:moveTo>
                  <a:pt x="0" y="523239"/>
                </a:moveTo>
                <a:lnTo>
                  <a:pt x="817880" y="523239"/>
                </a:lnTo>
                <a:lnTo>
                  <a:pt x="817880" y="0"/>
                </a:lnTo>
                <a:lnTo>
                  <a:pt x="0" y="0"/>
                </a:lnTo>
                <a:lnTo>
                  <a:pt x="0" y="5232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384040" y="3143250"/>
            <a:ext cx="817880" cy="523240"/>
          </a:xfrm>
          <a:custGeom>
            <a:avLst/>
            <a:gdLst/>
            <a:ahLst/>
            <a:cxnLst/>
            <a:rect l="l" t="t" r="r" b="b"/>
            <a:pathLst>
              <a:path w="817879" h="523239">
                <a:moveTo>
                  <a:pt x="0" y="523239"/>
                </a:moveTo>
                <a:lnTo>
                  <a:pt x="817880" y="523239"/>
                </a:lnTo>
                <a:lnTo>
                  <a:pt x="817880" y="0"/>
                </a:lnTo>
                <a:lnTo>
                  <a:pt x="0" y="0"/>
                </a:lnTo>
                <a:lnTo>
                  <a:pt x="0" y="523239"/>
                </a:lnTo>
                <a:close/>
              </a:path>
            </a:pathLst>
          </a:custGeom>
          <a:ln w="4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677409" y="3289300"/>
            <a:ext cx="229235" cy="209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10" dirty="0">
                <a:latin typeface="Arial"/>
                <a:cs typeface="Arial"/>
              </a:rPr>
              <a:t>B</a:t>
            </a:r>
            <a:r>
              <a:rPr sz="1300" dirty="0">
                <a:latin typeface="Arial"/>
                <a:cs typeface="Arial"/>
              </a:rPr>
              <a:t>2</a:t>
            </a:r>
            <a:endParaRPr sz="13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384040" y="4127500"/>
            <a:ext cx="817880" cy="523240"/>
          </a:xfrm>
          <a:custGeom>
            <a:avLst/>
            <a:gdLst/>
            <a:ahLst/>
            <a:cxnLst/>
            <a:rect l="l" t="t" r="r" b="b"/>
            <a:pathLst>
              <a:path w="817879" h="523239">
                <a:moveTo>
                  <a:pt x="0" y="523239"/>
                </a:moveTo>
                <a:lnTo>
                  <a:pt x="817880" y="523239"/>
                </a:lnTo>
                <a:lnTo>
                  <a:pt x="817880" y="0"/>
                </a:lnTo>
                <a:lnTo>
                  <a:pt x="0" y="0"/>
                </a:lnTo>
                <a:lnTo>
                  <a:pt x="0" y="523239"/>
                </a:lnTo>
                <a:close/>
              </a:path>
            </a:pathLst>
          </a:custGeom>
          <a:ln w="4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536440" y="4273550"/>
            <a:ext cx="508634" cy="209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-20" dirty="0">
                <a:latin typeface="Arial"/>
                <a:cs typeface="Arial"/>
              </a:rPr>
              <a:t>C</a:t>
            </a:r>
            <a:r>
              <a:rPr sz="1300" spc="10" dirty="0">
                <a:latin typeface="Arial"/>
                <a:cs typeface="Arial"/>
              </a:rPr>
              <a:t>i</a:t>
            </a:r>
            <a:r>
              <a:rPr sz="1300" spc="-5" dirty="0">
                <a:latin typeface="Arial"/>
                <a:cs typeface="Arial"/>
              </a:rPr>
              <a:t>ph</a:t>
            </a:r>
            <a:r>
              <a:rPr sz="1300" spc="-15" dirty="0">
                <a:latin typeface="Arial"/>
                <a:cs typeface="Arial"/>
              </a:rPr>
              <a:t>e</a:t>
            </a:r>
            <a:r>
              <a:rPr sz="1300" dirty="0">
                <a:latin typeface="Arial"/>
                <a:cs typeface="Arial"/>
              </a:rPr>
              <a:t>r</a:t>
            </a:r>
            <a:endParaRPr sz="13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384040" y="4972050"/>
            <a:ext cx="817880" cy="525780"/>
          </a:xfrm>
          <a:custGeom>
            <a:avLst/>
            <a:gdLst/>
            <a:ahLst/>
            <a:cxnLst/>
            <a:rect l="l" t="t" r="r" b="b"/>
            <a:pathLst>
              <a:path w="817879" h="525779">
                <a:moveTo>
                  <a:pt x="0" y="525780"/>
                </a:moveTo>
                <a:lnTo>
                  <a:pt x="817880" y="525780"/>
                </a:lnTo>
                <a:lnTo>
                  <a:pt x="817880" y="0"/>
                </a:lnTo>
                <a:lnTo>
                  <a:pt x="0" y="0"/>
                </a:lnTo>
                <a:lnTo>
                  <a:pt x="0" y="5257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384040" y="4972050"/>
            <a:ext cx="817880" cy="525780"/>
          </a:xfrm>
          <a:custGeom>
            <a:avLst/>
            <a:gdLst/>
            <a:ahLst/>
            <a:cxnLst/>
            <a:rect l="l" t="t" r="r" b="b"/>
            <a:pathLst>
              <a:path w="817879" h="525779">
                <a:moveTo>
                  <a:pt x="0" y="525780"/>
                </a:moveTo>
                <a:lnTo>
                  <a:pt x="817880" y="525780"/>
                </a:lnTo>
                <a:lnTo>
                  <a:pt x="817880" y="0"/>
                </a:lnTo>
                <a:lnTo>
                  <a:pt x="0" y="0"/>
                </a:lnTo>
                <a:lnTo>
                  <a:pt x="0" y="525780"/>
                </a:lnTo>
                <a:close/>
              </a:path>
            </a:pathLst>
          </a:custGeom>
          <a:ln w="4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4674870" y="5120640"/>
            <a:ext cx="235585" cy="209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-10" dirty="0">
                <a:latin typeface="Arial"/>
                <a:cs typeface="Arial"/>
              </a:rPr>
              <a:t>C</a:t>
            </a:r>
            <a:r>
              <a:rPr sz="1300" dirty="0">
                <a:latin typeface="Arial"/>
                <a:cs typeface="Arial"/>
              </a:rPr>
              <a:t>2</a:t>
            </a:r>
            <a:endParaRPr sz="13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439150" y="4182109"/>
            <a:ext cx="165100" cy="209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5" dirty="0">
                <a:latin typeface="Arial"/>
                <a:cs typeface="Arial"/>
              </a:rPr>
              <a:t>..</a:t>
            </a:r>
            <a:r>
              <a:rPr sz="1300" dirty="0">
                <a:latin typeface="Arial"/>
                <a:cs typeface="Arial"/>
              </a:rPr>
              <a:t>.</a:t>
            </a:r>
            <a:endParaRPr sz="13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37869" y="3129279"/>
            <a:ext cx="819150" cy="521970"/>
          </a:xfrm>
          <a:custGeom>
            <a:avLst/>
            <a:gdLst/>
            <a:ahLst/>
            <a:cxnLst/>
            <a:rect l="l" t="t" r="r" b="b"/>
            <a:pathLst>
              <a:path w="819150" h="521970">
                <a:moveTo>
                  <a:pt x="0" y="521970"/>
                </a:moveTo>
                <a:lnTo>
                  <a:pt x="819150" y="521970"/>
                </a:lnTo>
                <a:lnTo>
                  <a:pt x="819150" y="0"/>
                </a:lnTo>
                <a:lnTo>
                  <a:pt x="0" y="0"/>
                </a:lnTo>
                <a:lnTo>
                  <a:pt x="0" y="521970"/>
                </a:lnTo>
                <a:close/>
              </a:path>
            </a:pathLst>
          </a:custGeom>
          <a:ln w="4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054100" y="3274059"/>
            <a:ext cx="182880" cy="209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5" dirty="0">
                <a:latin typeface="Arial"/>
                <a:cs typeface="Arial"/>
              </a:rPr>
              <a:t>I</a:t>
            </a:r>
            <a:r>
              <a:rPr sz="1300" dirty="0">
                <a:latin typeface="Arial"/>
                <a:cs typeface="Arial"/>
              </a:rPr>
              <a:t>V</a:t>
            </a:r>
            <a:endParaRPr sz="13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146810" y="3651250"/>
            <a:ext cx="1049020" cy="204470"/>
          </a:xfrm>
          <a:custGeom>
            <a:avLst/>
            <a:gdLst/>
            <a:ahLst/>
            <a:cxnLst/>
            <a:rect l="l" t="t" r="r" b="b"/>
            <a:pathLst>
              <a:path w="1049020" h="204470">
                <a:moveTo>
                  <a:pt x="0" y="0"/>
                </a:moveTo>
                <a:lnTo>
                  <a:pt x="0" y="204469"/>
                </a:lnTo>
                <a:lnTo>
                  <a:pt x="1049020" y="204469"/>
                </a:lnTo>
              </a:path>
            </a:pathLst>
          </a:custGeom>
          <a:ln w="4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167889" y="3799840"/>
            <a:ext cx="114300" cy="113030"/>
          </a:xfrm>
          <a:custGeom>
            <a:avLst/>
            <a:gdLst/>
            <a:ahLst/>
            <a:cxnLst/>
            <a:rect l="l" t="t" r="r" b="b"/>
            <a:pathLst>
              <a:path w="114300" h="113029">
                <a:moveTo>
                  <a:pt x="0" y="0"/>
                </a:moveTo>
                <a:lnTo>
                  <a:pt x="5080" y="12700"/>
                </a:lnTo>
                <a:lnTo>
                  <a:pt x="7620" y="20320"/>
                </a:lnTo>
                <a:lnTo>
                  <a:pt x="7620" y="24130"/>
                </a:lnTo>
                <a:lnTo>
                  <a:pt x="10160" y="31750"/>
                </a:lnTo>
                <a:lnTo>
                  <a:pt x="10160" y="39370"/>
                </a:lnTo>
                <a:lnTo>
                  <a:pt x="12700" y="46990"/>
                </a:lnTo>
                <a:lnTo>
                  <a:pt x="12700" y="66040"/>
                </a:lnTo>
                <a:lnTo>
                  <a:pt x="10160" y="73660"/>
                </a:lnTo>
                <a:lnTo>
                  <a:pt x="10160" y="81280"/>
                </a:lnTo>
                <a:lnTo>
                  <a:pt x="7620" y="86360"/>
                </a:lnTo>
                <a:lnTo>
                  <a:pt x="7620" y="93980"/>
                </a:lnTo>
                <a:lnTo>
                  <a:pt x="5080" y="101600"/>
                </a:lnTo>
                <a:lnTo>
                  <a:pt x="2540" y="105410"/>
                </a:lnTo>
                <a:lnTo>
                  <a:pt x="0" y="113030"/>
                </a:lnTo>
                <a:lnTo>
                  <a:pt x="114300" y="558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339339" y="3651250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0"/>
                </a:moveTo>
                <a:lnTo>
                  <a:pt x="0" y="146050"/>
                </a:lnTo>
              </a:path>
            </a:pathLst>
          </a:custGeom>
          <a:ln w="4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282189" y="3797300"/>
            <a:ext cx="115570" cy="118110"/>
          </a:xfrm>
          <a:custGeom>
            <a:avLst/>
            <a:gdLst/>
            <a:ahLst/>
            <a:cxnLst/>
            <a:rect l="l" t="t" r="r" b="b"/>
            <a:pathLst>
              <a:path w="115569" h="118110">
                <a:moveTo>
                  <a:pt x="0" y="58419"/>
                </a:moveTo>
                <a:lnTo>
                  <a:pt x="2540" y="36830"/>
                </a:lnTo>
                <a:lnTo>
                  <a:pt x="13970" y="17780"/>
                </a:lnTo>
                <a:lnTo>
                  <a:pt x="34290" y="5080"/>
                </a:lnTo>
                <a:lnTo>
                  <a:pt x="57150" y="0"/>
                </a:lnTo>
                <a:lnTo>
                  <a:pt x="78740" y="5080"/>
                </a:lnTo>
                <a:lnTo>
                  <a:pt x="97790" y="17780"/>
                </a:lnTo>
                <a:lnTo>
                  <a:pt x="110490" y="36830"/>
                </a:lnTo>
                <a:lnTo>
                  <a:pt x="115570" y="58419"/>
                </a:lnTo>
                <a:lnTo>
                  <a:pt x="110490" y="81280"/>
                </a:lnTo>
                <a:lnTo>
                  <a:pt x="97790" y="101600"/>
                </a:lnTo>
                <a:lnTo>
                  <a:pt x="78740" y="114300"/>
                </a:lnTo>
                <a:lnTo>
                  <a:pt x="57150" y="118110"/>
                </a:lnTo>
                <a:lnTo>
                  <a:pt x="34290" y="114300"/>
                </a:lnTo>
                <a:lnTo>
                  <a:pt x="13970" y="101600"/>
                </a:lnTo>
                <a:lnTo>
                  <a:pt x="2540" y="81280"/>
                </a:lnTo>
                <a:lnTo>
                  <a:pt x="0" y="58419"/>
                </a:lnTo>
                <a:close/>
              </a:path>
            </a:pathLst>
          </a:custGeom>
          <a:ln w="4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339339" y="3915409"/>
            <a:ext cx="0" cy="130810"/>
          </a:xfrm>
          <a:custGeom>
            <a:avLst/>
            <a:gdLst/>
            <a:ahLst/>
            <a:cxnLst/>
            <a:rect l="l" t="t" r="r" b="b"/>
            <a:pathLst>
              <a:path h="130810">
                <a:moveTo>
                  <a:pt x="0" y="130809"/>
                </a:moveTo>
                <a:lnTo>
                  <a:pt x="0" y="0"/>
                </a:lnTo>
              </a:path>
            </a:pathLst>
          </a:custGeom>
          <a:ln w="4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282189" y="4019550"/>
            <a:ext cx="113030" cy="113030"/>
          </a:xfrm>
          <a:custGeom>
            <a:avLst/>
            <a:gdLst/>
            <a:ahLst/>
            <a:cxnLst/>
            <a:rect l="l" t="t" r="r" b="b"/>
            <a:pathLst>
              <a:path w="113030" h="113029">
                <a:moveTo>
                  <a:pt x="0" y="0"/>
                </a:moveTo>
                <a:lnTo>
                  <a:pt x="57150" y="113030"/>
                </a:lnTo>
                <a:lnTo>
                  <a:pt x="105495" y="15239"/>
                </a:lnTo>
                <a:lnTo>
                  <a:pt x="53340" y="15239"/>
                </a:lnTo>
                <a:lnTo>
                  <a:pt x="46990" y="12700"/>
                </a:lnTo>
                <a:lnTo>
                  <a:pt x="31750" y="12700"/>
                </a:lnTo>
                <a:lnTo>
                  <a:pt x="26670" y="10160"/>
                </a:lnTo>
                <a:lnTo>
                  <a:pt x="19050" y="7619"/>
                </a:lnTo>
                <a:lnTo>
                  <a:pt x="0" y="0"/>
                </a:lnTo>
                <a:close/>
              </a:path>
              <a:path w="113030" h="113029">
                <a:moveTo>
                  <a:pt x="113030" y="0"/>
                </a:moveTo>
                <a:lnTo>
                  <a:pt x="107950" y="2539"/>
                </a:lnTo>
                <a:lnTo>
                  <a:pt x="100330" y="5080"/>
                </a:lnTo>
                <a:lnTo>
                  <a:pt x="93980" y="7619"/>
                </a:lnTo>
                <a:lnTo>
                  <a:pt x="88900" y="10160"/>
                </a:lnTo>
                <a:lnTo>
                  <a:pt x="81280" y="12700"/>
                </a:lnTo>
                <a:lnTo>
                  <a:pt x="66040" y="12700"/>
                </a:lnTo>
                <a:lnTo>
                  <a:pt x="60960" y="15239"/>
                </a:lnTo>
                <a:lnTo>
                  <a:pt x="105495" y="15239"/>
                </a:lnTo>
                <a:lnTo>
                  <a:pt x="1130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82189" y="3855720"/>
            <a:ext cx="115570" cy="0"/>
          </a:xfrm>
          <a:custGeom>
            <a:avLst/>
            <a:gdLst/>
            <a:ahLst/>
            <a:cxnLst/>
            <a:rect l="l" t="t" r="r" b="b"/>
            <a:pathLst>
              <a:path w="115569">
                <a:moveTo>
                  <a:pt x="0" y="0"/>
                </a:moveTo>
                <a:lnTo>
                  <a:pt x="115570" y="0"/>
                </a:lnTo>
              </a:path>
            </a:pathLst>
          </a:custGeom>
          <a:ln w="4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339339" y="3797300"/>
            <a:ext cx="0" cy="118110"/>
          </a:xfrm>
          <a:custGeom>
            <a:avLst/>
            <a:gdLst/>
            <a:ahLst/>
            <a:cxnLst/>
            <a:rect l="l" t="t" r="r" b="b"/>
            <a:pathLst>
              <a:path h="118110">
                <a:moveTo>
                  <a:pt x="0" y="118110"/>
                </a:moveTo>
                <a:lnTo>
                  <a:pt x="0" y="0"/>
                </a:lnTo>
              </a:path>
            </a:pathLst>
          </a:custGeom>
          <a:ln w="4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339339" y="4658359"/>
            <a:ext cx="0" cy="234950"/>
          </a:xfrm>
          <a:custGeom>
            <a:avLst/>
            <a:gdLst/>
            <a:ahLst/>
            <a:cxnLst/>
            <a:rect l="l" t="t" r="r" b="b"/>
            <a:pathLst>
              <a:path h="234950">
                <a:moveTo>
                  <a:pt x="0" y="0"/>
                </a:moveTo>
                <a:lnTo>
                  <a:pt x="0" y="234950"/>
                </a:lnTo>
              </a:path>
            </a:pathLst>
          </a:custGeom>
          <a:ln w="4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282189" y="4865370"/>
            <a:ext cx="113030" cy="113030"/>
          </a:xfrm>
          <a:custGeom>
            <a:avLst/>
            <a:gdLst/>
            <a:ahLst/>
            <a:cxnLst/>
            <a:rect l="l" t="t" r="r" b="b"/>
            <a:pathLst>
              <a:path w="113030" h="113029">
                <a:moveTo>
                  <a:pt x="0" y="0"/>
                </a:moveTo>
                <a:lnTo>
                  <a:pt x="57150" y="113029"/>
                </a:lnTo>
                <a:lnTo>
                  <a:pt x="106751" y="12699"/>
                </a:lnTo>
                <a:lnTo>
                  <a:pt x="39370" y="12699"/>
                </a:lnTo>
                <a:lnTo>
                  <a:pt x="31750" y="10159"/>
                </a:lnTo>
                <a:lnTo>
                  <a:pt x="26670" y="10159"/>
                </a:lnTo>
                <a:lnTo>
                  <a:pt x="19050" y="7619"/>
                </a:lnTo>
                <a:lnTo>
                  <a:pt x="0" y="0"/>
                </a:lnTo>
                <a:close/>
              </a:path>
              <a:path w="113030" h="113029">
                <a:moveTo>
                  <a:pt x="113030" y="0"/>
                </a:moveTo>
                <a:lnTo>
                  <a:pt x="107950" y="2539"/>
                </a:lnTo>
                <a:lnTo>
                  <a:pt x="100330" y="5079"/>
                </a:lnTo>
                <a:lnTo>
                  <a:pt x="93980" y="7619"/>
                </a:lnTo>
                <a:lnTo>
                  <a:pt x="88900" y="10159"/>
                </a:lnTo>
                <a:lnTo>
                  <a:pt x="81280" y="10159"/>
                </a:lnTo>
                <a:lnTo>
                  <a:pt x="73660" y="12699"/>
                </a:lnTo>
                <a:lnTo>
                  <a:pt x="106751" y="12699"/>
                </a:lnTo>
                <a:lnTo>
                  <a:pt x="1130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579880" y="4394200"/>
            <a:ext cx="264160" cy="0"/>
          </a:xfrm>
          <a:custGeom>
            <a:avLst/>
            <a:gdLst/>
            <a:ahLst/>
            <a:cxnLst/>
            <a:rect l="l" t="t" r="r" b="b"/>
            <a:pathLst>
              <a:path w="264160">
                <a:moveTo>
                  <a:pt x="0" y="0"/>
                </a:moveTo>
                <a:lnTo>
                  <a:pt x="264159" y="0"/>
                </a:lnTo>
              </a:path>
            </a:pathLst>
          </a:custGeom>
          <a:ln w="4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817370" y="4337050"/>
            <a:ext cx="113030" cy="114300"/>
          </a:xfrm>
          <a:custGeom>
            <a:avLst/>
            <a:gdLst/>
            <a:ahLst/>
            <a:cxnLst/>
            <a:rect l="l" t="t" r="r" b="b"/>
            <a:pathLst>
              <a:path w="113030" h="114300">
                <a:moveTo>
                  <a:pt x="0" y="0"/>
                </a:moveTo>
                <a:lnTo>
                  <a:pt x="1269" y="7619"/>
                </a:lnTo>
                <a:lnTo>
                  <a:pt x="3810" y="15239"/>
                </a:lnTo>
                <a:lnTo>
                  <a:pt x="10160" y="27939"/>
                </a:lnTo>
                <a:lnTo>
                  <a:pt x="10160" y="35560"/>
                </a:lnTo>
                <a:lnTo>
                  <a:pt x="11430" y="39369"/>
                </a:lnTo>
                <a:lnTo>
                  <a:pt x="11430" y="74930"/>
                </a:lnTo>
                <a:lnTo>
                  <a:pt x="10160" y="82550"/>
                </a:lnTo>
                <a:lnTo>
                  <a:pt x="10160" y="88900"/>
                </a:lnTo>
                <a:lnTo>
                  <a:pt x="3810" y="101600"/>
                </a:lnTo>
                <a:lnTo>
                  <a:pt x="1269" y="109219"/>
                </a:lnTo>
                <a:lnTo>
                  <a:pt x="0" y="114300"/>
                </a:lnTo>
                <a:lnTo>
                  <a:pt x="11303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032250" y="4394200"/>
            <a:ext cx="264160" cy="0"/>
          </a:xfrm>
          <a:custGeom>
            <a:avLst/>
            <a:gdLst/>
            <a:ahLst/>
            <a:cxnLst/>
            <a:rect l="l" t="t" r="r" b="b"/>
            <a:pathLst>
              <a:path w="264160">
                <a:moveTo>
                  <a:pt x="0" y="0"/>
                </a:moveTo>
                <a:lnTo>
                  <a:pt x="264160" y="0"/>
                </a:lnTo>
              </a:path>
            </a:pathLst>
          </a:custGeom>
          <a:ln w="4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269740" y="433705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0"/>
                </a:moveTo>
                <a:lnTo>
                  <a:pt x="5080" y="15239"/>
                </a:lnTo>
                <a:lnTo>
                  <a:pt x="7620" y="20319"/>
                </a:lnTo>
                <a:lnTo>
                  <a:pt x="10160" y="27939"/>
                </a:lnTo>
                <a:lnTo>
                  <a:pt x="10160" y="35560"/>
                </a:lnTo>
                <a:lnTo>
                  <a:pt x="12700" y="39369"/>
                </a:lnTo>
                <a:lnTo>
                  <a:pt x="12700" y="74930"/>
                </a:lnTo>
                <a:lnTo>
                  <a:pt x="10160" y="82550"/>
                </a:lnTo>
                <a:lnTo>
                  <a:pt x="10160" y="88900"/>
                </a:lnTo>
                <a:lnTo>
                  <a:pt x="7620" y="96519"/>
                </a:lnTo>
                <a:lnTo>
                  <a:pt x="5080" y="101600"/>
                </a:lnTo>
                <a:lnTo>
                  <a:pt x="2539" y="109219"/>
                </a:lnTo>
                <a:lnTo>
                  <a:pt x="0" y="114300"/>
                </a:lnTo>
                <a:lnTo>
                  <a:pt x="11430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749550" y="3876040"/>
            <a:ext cx="1898650" cy="1365250"/>
          </a:xfrm>
          <a:custGeom>
            <a:avLst/>
            <a:gdLst/>
            <a:ahLst/>
            <a:cxnLst/>
            <a:rect l="l" t="t" r="r" b="b"/>
            <a:pathLst>
              <a:path w="1898650" h="1365250">
                <a:moveTo>
                  <a:pt x="0" y="1365250"/>
                </a:moveTo>
                <a:lnTo>
                  <a:pt x="217169" y="1365250"/>
                </a:lnTo>
                <a:lnTo>
                  <a:pt x="217169" y="0"/>
                </a:lnTo>
                <a:lnTo>
                  <a:pt x="1898650" y="0"/>
                </a:lnTo>
              </a:path>
            </a:pathLst>
          </a:custGeom>
          <a:ln w="4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621529" y="3820159"/>
            <a:ext cx="113030" cy="113030"/>
          </a:xfrm>
          <a:custGeom>
            <a:avLst/>
            <a:gdLst/>
            <a:ahLst/>
            <a:cxnLst/>
            <a:rect l="l" t="t" r="r" b="b"/>
            <a:pathLst>
              <a:path w="113029" h="113029">
                <a:moveTo>
                  <a:pt x="0" y="0"/>
                </a:moveTo>
                <a:lnTo>
                  <a:pt x="2540" y="6350"/>
                </a:lnTo>
                <a:lnTo>
                  <a:pt x="5080" y="11429"/>
                </a:lnTo>
                <a:lnTo>
                  <a:pt x="7620" y="19050"/>
                </a:lnTo>
                <a:lnTo>
                  <a:pt x="8890" y="26669"/>
                </a:lnTo>
                <a:lnTo>
                  <a:pt x="8890" y="31750"/>
                </a:lnTo>
                <a:lnTo>
                  <a:pt x="11430" y="38100"/>
                </a:lnTo>
                <a:lnTo>
                  <a:pt x="11430" y="73659"/>
                </a:lnTo>
                <a:lnTo>
                  <a:pt x="8890" y="81279"/>
                </a:lnTo>
                <a:lnTo>
                  <a:pt x="8890" y="87629"/>
                </a:lnTo>
                <a:lnTo>
                  <a:pt x="7620" y="92709"/>
                </a:lnTo>
                <a:lnTo>
                  <a:pt x="2540" y="107950"/>
                </a:lnTo>
                <a:lnTo>
                  <a:pt x="0" y="113029"/>
                </a:lnTo>
                <a:lnTo>
                  <a:pt x="113030" y="558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734559" y="3820159"/>
            <a:ext cx="116839" cy="115570"/>
          </a:xfrm>
          <a:custGeom>
            <a:avLst/>
            <a:gdLst/>
            <a:ahLst/>
            <a:cxnLst/>
            <a:rect l="l" t="t" r="r" b="b"/>
            <a:pathLst>
              <a:path w="116839" h="115570">
                <a:moveTo>
                  <a:pt x="0" y="55879"/>
                </a:moveTo>
                <a:lnTo>
                  <a:pt x="5079" y="34289"/>
                </a:lnTo>
                <a:lnTo>
                  <a:pt x="17779" y="16509"/>
                </a:lnTo>
                <a:lnTo>
                  <a:pt x="34289" y="2539"/>
                </a:lnTo>
                <a:lnTo>
                  <a:pt x="57150" y="0"/>
                </a:lnTo>
                <a:lnTo>
                  <a:pt x="78739" y="2539"/>
                </a:lnTo>
                <a:lnTo>
                  <a:pt x="99060" y="16509"/>
                </a:lnTo>
                <a:lnTo>
                  <a:pt x="111760" y="34289"/>
                </a:lnTo>
                <a:lnTo>
                  <a:pt x="116839" y="55879"/>
                </a:lnTo>
                <a:lnTo>
                  <a:pt x="111760" y="78739"/>
                </a:lnTo>
                <a:lnTo>
                  <a:pt x="99060" y="97789"/>
                </a:lnTo>
                <a:lnTo>
                  <a:pt x="78739" y="110489"/>
                </a:lnTo>
                <a:lnTo>
                  <a:pt x="57150" y="115569"/>
                </a:lnTo>
                <a:lnTo>
                  <a:pt x="34289" y="110489"/>
                </a:lnTo>
                <a:lnTo>
                  <a:pt x="17779" y="97789"/>
                </a:lnTo>
                <a:lnTo>
                  <a:pt x="5079" y="78739"/>
                </a:lnTo>
                <a:lnTo>
                  <a:pt x="0" y="55879"/>
                </a:lnTo>
                <a:close/>
              </a:path>
            </a:pathLst>
          </a:custGeom>
          <a:ln w="4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734559" y="3876040"/>
            <a:ext cx="116839" cy="0"/>
          </a:xfrm>
          <a:custGeom>
            <a:avLst/>
            <a:gdLst/>
            <a:ahLst/>
            <a:cxnLst/>
            <a:rect l="l" t="t" r="r" b="b"/>
            <a:pathLst>
              <a:path w="116839">
                <a:moveTo>
                  <a:pt x="0" y="0"/>
                </a:moveTo>
                <a:lnTo>
                  <a:pt x="116839" y="0"/>
                </a:lnTo>
              </a:path>
            </a:pathLst>
          </a:custGeom>
          <a:ln w="4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791709" y="3820159"/>
            <a:ext cx="0" cy="115570"/>
          </a:xfrm>
          <a:custGeom>
            <a:avLst/>
            <a:gdLst/>
            <a:ahLst/>
            <a:cxnLst/>
            <a:rect l="l" t="t" r="r" b="b"/>
            <a:pathLst>
              <a:path h="115570">
                <a:moveTo>
                  <a:pt x="0" y="115569"/>
                </a:moveTo>
                <a:lnTo>
                  <a:pt x="0" y="0"/>
                </a:lnTo>
              </a:path>
            </a:pathLst>
          </a:custGeom>
          <a:ln w="4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791709" y="3666490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0"/>
                </a:moveTo>
                <a:lnTo>
                  <a:pt x="0" y="146050"/>
                </a:lnTo>
              </a:path>
            </a:pathLst>
          </a:custGeom>
          <a:ln w="4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791709" y="3928109"/>
            <a:ext cx="0" cy="133350"/>
          </a:xfrm>
          <a:custGeom>
            <a:avLst/>
            <a:gdLst/>
            <a:ahLst/>
            <a:cxnLst/>
            <a:rect l="l" t="t" r="r" b="b"/>
            <a:pathLst>
              <a:path h="133350">
                <a:moveTo>
                  <a:pt x="0" y="133350"/>
                </a:moveTo>
                <a:lnTo>
                  <a:pt x="0" y="0"/>
                </a:lnTo>
              </a:path>
            </a:pathLst>
          </a:custGeom>
          <a:ln w="4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34559" y="4034790"/>
            <a:ext cx="114300" cy="113030"/>
          </a:xfrm>
          <a:custGeom>
            <a:avLst/>
            <a:gdLst/>
            <a:ahLst/>
            <a:cxnLst/>
            <a:rect l="l" t="t" r="r" b="b"/>
            <a:pathLst>
              <a:path w="114300" h="113029">
                <a:moveTo>
                  <a:pt x="0" y="0"/>
                </a:moveTo>
                <a:lnTo>
                  <a:pt x="57150" y="113030"/>
                </a:lnTo>
                <a:lnTo>
                  <a:pt x="108520" y="11430"/>
                </a:lnTo>
                <a:lnTo>
                  <a:pt x="34289" y="11430"/>
                </a:lnTo>
                <a:lnTo>
                  <a:pt x="27939" y="8890"/>
                </a:lnTo>
                <a:lnTo>
                  <a:pt x="12700" y="3810"/>
                </a:lnTo>
                <a:lnTo>
                  <a:pt x="7619" y="1270"/>
                </a:lnTo>
                <a:lnTo>
                  <a:pt x="0" y="0"/>
                </a:lnTo>
                <a:close/>
              </a:path>
              <a:path w="114300" h="113029">
                <a:moveTo>
                  <a:pt x="114300" y="0"/>
                </a:moveTo>
                <a:lnTo>
                  <a:pt x="109219" y="1270"/>
                </a:lnTo>
                <a:lnTo>
                  <a:pt x="101600" y="3810"/>
                </a:lnTo>
                <a:lnTo>
                  <a:pt x="96519" y="6350"/>
                </a:lnTo>
                <a:lnTo>
                  <a:pt x="88900" y="8890"/>
                </a:lnTo>
                <a:lnTo>
                  <a:pt x="82550" y="11430"/>
                </a:lnTo>
                <a:lnTo>
                  <a:pt x="108520" y="11430"/>
                </a:lnTo>
                <a:lnTo>
                  <a:pt x="114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791709" y="4650740"/>
            <a:ext cx="0" cy="237490"/>
          </a:xfrm>
          <a:custGeom>
            <a:avLst/>
            <a:gdLst/>
            <a:ahLst/>
            <a:cxnLst/>
            <a:rect l="l" t="t" r="r" b="b"/>
            <a:pathLst>
              <a:path h="237489">
                <a:moveTo>
                  <a:pt x="0" y="0"/>
                </a:moveTo>
                <a:lnTo>
                  <a:pt x="0" y="237490"/>
                </a:lnTo>
              </a:path>
            </a:pathLst>
          </a:custGeom>
          <a:ln w="4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734559" y="4859020"/>
            <a:ext cx="114300" cy="113030"/>
          </a:xfrm>
          <a:custGeom>
            <a:avLst/>
            <a:gdLst/>
            <a:ahLst/>
            <a:cxnLst/>
            <a:rect l="l" t="t" r="r" b="b"/>
            <a:pathLst>
              <a:path w="114300" h="113029">
                <a:moveTo>
                  <a:pt x="0" y="0"/>
                </a:moveTo>
                <a:lnTo>
                  <a:pt x="57150" y="113029"/>
                </a:lnTo>
                <a:lnTo>
                  <a:pt x="107236" y="13969"/>
                </a:lnTo>
                <a:lnTo>
                  <a:pt x="48260" y="13969"/>
                </a:lnTo>
                <a:lnTo>
                  <a:pt x="39369" y="11429"/>
                </a:lnTo>
                <a:lnTo>
                  <a:pt x="34289" y="11429"/>
                </a:lnTo>
                <a:lnTo>
                  <a:pt x="27939" y="8889"/>
                </a:lnTo>
                <a:lnTo>
                  <a:pt x="20319" y="6349"/>
                </a:lnTo>
                <a:lnTo>
                  <a:pt x="12700" y="6349"/>
                </a:lnTo>
                <a:lnTo>
                  <a:pt x="0" y="0"/>
                </a:lnTo>
                <a:close/>
              </a:path>
              <a:path w="114300" h="113029">
                <a:moveTo>
                  <a:pt x="114300" y="0"/>
                </a:moveTo>
                <a:lnTo>
                  <a:pt x="109219" y="3809"/>
                </a:lnTo>
                <a:lnTo>
                  <a:pt x="101600" y="6349"/>
                </a:lnTo>
                <a:lnTo>
                  <a:pt x="96519" y="6349"/>
                </a:lnTo>
                <a:lnTo>
                  <a:pt x="88900" y="8889"/>
                </a:lnTo>
                <a:lnTo>
                  <a:pt x="82550" y="11429"/>
                </a:lnTo>
                <a:lnTo>
                  <a:pt x="74929" y="11429"/>
                </a:lnTo>
                <a:lnTo>
                  <a:pt x="69850" y="13969"/>
                </a:lnTo>
                <a:lnTo>
                  <a:pt x="107236" y="13969"/>
                </a:lnTo>
                <a:lnTo>
                  <a:pt x="114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669279" y="4132579"/>
            <a:ext cx="816610" cy="525780"/>
          </a:xfrm>
          <a:custGeom>
            <a:avLst/>
            <a:gdLst/>
            <a:ahLst/>
            <a:cxnLst/>
            <a:rect l="l" t="t" r="r" b="b"/>
            <a:pathLst>
              <a:path w="816610" h="525779">
                <a:moveTo>
                  <a:pt x="0" y="525780"/>
                </a:moveTo>
                <a:lnTo>
                  <a:pt x="816610" y="525780"/>
                </a:lnTo>
                <a:lnTo>
                  <a:pt x="816610" y="0"/>
                </a:lnTo>
                <a:lnTo>
                  <a:pt x="0" y="0"/>
                </a:lnTo>
                <a:lnTo>
                  <a:pt x="0" y="5257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669279" y="4132579"/>
            <a:ext cx="816610" cy="525780"/>
          </a:xfrm>
          <a:custGeom>
            <a:avLst/>
            <a:gdLst/>
            <a:ahLst/>
            <a:cxnLst/>
            <a:rect l="l" t="t" r="r" b="b"/>
            <a:pathLst>
              <a:path w="816610" h="525779">
                <a:moveTo>
                  <a:pt x="0" y="525780"/>
                </a:moveTo>
                <a:lnTo>
                  <a:pt x="816610" y="525780"/>
                </a:lnTo>
                <a:lnTo>
                  <a:pt x="816610" y="0"/>
                </a:lnTo>
                <a:lnTo>
                  <a:pt x="0" y="0"/>
                </a:lnTo>
                <a:lnTo>
                  <a:pt x="0" y="525780"/>
                </a:lnTo>
                <a:close/>
              </a:path>
            </a:pathLst>
          </a:custGeom>
          <a:ln w="4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6008370" y="4278629"/>
            <a:ext cx="135890" cy="209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dirty="0">
                <a:latin typeface="Arial"/>
                <a:cs typeface="Arial"/>
              </a:rPr>
              <a:t>K</a:t>
            </a:r>
            <a:endParaRPr sz="1300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6837680" y="3143250"/>
            <a:ext cx="817880" cy="523240"/>
          </a:xfrm>
          <a:custGeom>
            <a:avLst/>
            <a:gdLst/>
            <a:ahLst/>
            <a:cxnLst/>
            <a:rect l="l" t="t" r="r" b="b"/>
            <a:pathLst>
              <a:path w="817879" h="523239">
                <a:moveTo>
                  <a:pt x="0" y="523239"/>
                </a:moveTo>
                <a:lnTo>
                  <a:pt x="817879" y="523239"/>
                </a:lnTo>
                <a:lnTo>
                  <a:pt x="817879" y="0"/>
                </a:lnTo>
                <a:lnTo>
                  <a:pt x="0" y="0"/>
                </a:lnTo>
                <a:lnTo>
                  <a:pt x="0" y="5232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837680" y="3143250"/>
            <a:ext cx="817880" cy="523240"/>
          </a:xfrm>
          <a:custGeom>
            <a:avLst/>
            <a:gdLst/>
            <a:ahLst/>
            <a:cxnLst/>
            <a:rect l="l" t="t" r="r" b="b"/>
            <a:pathLst>
              <a:path w="817879" h="523239">
                <a:moveTo>
                  <a:pt x="0" y="523239"/>
                </a:moveTo>
                <a:lnTo>
                  <a:pt x="817879" y="523239"/>
                </a:lnTo>
                <a:lnTo>
                  <a:pt x="817879" y="0"/>
                </a:lnTo>
                <a:lnTo>
                  <a:pt x="0" y="0"/>
                </a:lnTo>
                <a:lnTo>
                  <a:pt x="0" y="523239"/>
                </a:lnTo>
                <a:close/>
              </a:path>
            </a:pathLst>
          </a:custGeom>
          <a:ln w="4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7131050" y="3289300"/>
            <a:ext cx="227965" cy="209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dirty="0">
                <a:latin typeface="Arial"/>
                <a:cs typeface="Arial"/>
              </a:rPr>
              <a:t>B3</a:t>
            </a:r>
            <a:endParaRPr sz="1300">
              <a:latin typeface="Arial"/>
              <a:cs typeface="Arial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6837680" y="4127500"/>
            <a:ext cx="817880" cy="523240"/>
          </a:xfrm>
          <a:custGeom>
            <a:avLst/>
            <a:gdLst/>
            <a:ahLst/>
            <a:cxnLst/>
            <a:rect l="l" t="t" r="r" b="b"/>
            <a:pathLst>
              <a:path w="817879" h="523239">
                <a:moveTo>
                  <a:pt x="0" y="523239"/>
                </a:moveTo>
                <a:lnTo>
                  <a:pt x="817879" y="523239"/>
                </a:lnTo>
                <a:lnTo>
                  <a:pt x="817879" y="0"/>
                </a:lnTo>
                <a:lnTo>
                  <a:pt x="0" y="0"/>
                </a:lnTo>
                <a:lnTo>
                  <a:pt x="0" y="523239"/>
                </a:lnTo>
                <a:close/>
              </a:path>
            </a:pathLst>
          </a:custGeom>
          <a:ln w="4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6990080" y="4273550"/>
            <a:ext cx="508634" cy="209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-10" dirty="0">
                <a:latin typeface="Arial"/>
                <a:cs typeface="Arial"/>
              </a:rPr>
              <a:t>Ci</a:t>
            </a:r>
            <a:r>
              <a:rPr sz="1300" spc="-5" dirty="0">
                <a:latin typeface="Arial"/>
                <a:cs typeface="Arial"/>
              </a:rPr>
              <a:t>p</a:t>
            </a:r>
            <a:r>
              <a:rPr sz="1300" spc="5" dirty="0">
                <a:latin typeface="Arial"/>
                <a:cs typeface="Arial"/>
              </a:rPr>
              <a:t>h</a:t>
            </a:r>
            <a:r>
              <a:rPr sz="1300" spc="-15" dirty="0">
                <a:latin typeface="Arial"/>
                <a:cs typeface="Arial"/>
              </a:rPr>
              <a:t>e</a:t>
            </a:r>
            <a:r>
              <a:rPr sz="1300" dirty="0">
                <a:latin typeface="Arial"/>
                <a:cs typeface="Arial"/>
              </a:rPr>
              <a:t>r</a:t>
            </a:r>
            <a:endParaRPr sz="1300">
              <a:latin typeface="Arial"/>
              <a:cs typeface="Arial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6837680" y="4972050"/>
            <a:ext cx="817880" cy="525780"/>
          </a:xfrm>
          <a:custGeom>
            <a:avLst/>
            <a:gdLst/>
            <a:ahLst/>
            <a:cxnLst/>
            <a:rect l="l" t="t" r="r" b="b"/>
            <a:pathLst>
              <a:path w="817879" h="525779">
                <a:moveTo>
                  <a:pt x="0" y="525780"/>
                </a:moveTo>
                <a:lnTo>
                  <a:pt x="817879" y="525780"/>
                </a:lnTo>
                <a:lnTo>
                  <a:pt x="817879" y="0"/>
                </a:lnTo>
                <a:lnTo>
                  <a:pt x="0" y="0"/>
                </a:lnTo>
                <a:lnTo>
                  <a:pt x="0" y="5257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837680" y="4972050"/>
            <a:ext cx="817880" cy="525780"/>
          </a:xfrm>
          <a:custGeom>
            <a:avLst/>
            <a:gdLst/>
            <a:ahLst/>
            <a:cxnLst/>
            <a:rect l="l" t="t" r="r" b="b"/>
            <a:pathLst>
              <a:path w="817879" h="525779">
                <a:moveTo>
                  <a:pt x="0" y="525780"/>
                </a:moveTo>
                <a:lnTo>
                  <a:pt x="817879" y="525780"/>
                </a:lnTo>
                <a:lnTo>
                  <a:pt x="817879" y="0"/>
                </a:lnTo>
                <a:lnTo>
                  <a:pt x="0" y="0"/>
                </a:lnTo>
                <a:lnTo>
                  <a:pt x="0" y="525780"/>
                </a:lnTo>
                <a:close/>
              </a:path>
            </a:pathLst>
          </a:custGeom>
          <a:ln w="4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7128509" y="5120640"/>
            <a:ext cx="235585" cy="209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-10" dirty="0">
                <a:latin typeface="Arial"/>
                <a:cs typeface="Arial"/>
              </a:rPr>
              <a:t>C</a:t>
            </a:r>
            <a:r>
              <a:rPr sz="1300" dirty="0">
                <a:latin typeface="Arial"/>
                <a:cs typeface="Arial"/>
              </a:rPr>
              <a:t>3</a:t>
            </a:r>
            <a:endParaRPr sz="1300">
              <a:latin typeface="Arial"/>
              <a:cs typeface="Arial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6485890" y="4394200"/>
            <a:ext cx="264160" cy="0"/>
          </a:xfrm>
          <a:custGeom>
            <a:avLst/>
            <a:gdLst/>
            <a:ahLst/>
            <a:cxnLst/>
            <a:rect l="l" t="t" r="r" b="b"/>
            <a:pathLst>
              <a:path w="264159">
                <a:moveTo>
                  <a:pt x="0" y="0"/>
                </a:moveTo>
                <a:lnTo>
                  <a:pt x="264160" y="0"/>
                </a:lnTo>
              </a:path>
            </a:pathLst>
          </a:custGeom>
          <a:ln w="4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723380" y="4337050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0"/>
                </a:moveTo>
                <a:lnTo>
                  <a:pt x="5079" y="15239"/>
                </a:lnTo>
                <a:lnTo>
                  <a:pt x="7620" y="20319"/>
                </a:lnTo>
                <a:lnTo>
                  <a:pt x="8890" y="27939"/>
                </a:lnTo>
                <a:lnTo>
                  <a:pt x="12700" y="35560"/>
                </a:lnTo>
                <a:lnTo>
                  <a:pt x="12700" y="46989"/>
                </a:lnTo>
                <a:lnTo>
                  <a:pt x="15240" y="54610"/>
                </a:lnTo>
                <a:lnTo>
                  <a:pt x="15240" y="62230"/>
                </a:lnTo>
                <a:lnTo>
                  <a:pt x="12700" y="69850"/>
                </a:lnTo>
                <a:lnTo>
                  <a:pt x="12700" y="82550"/>
                </a:lnTo>
                <a:lnTo>
                  <a:pt x="8890" y="88900"/>
                </a:lnTo>
                <a:lnTo>
                  <a:pt x="7620" y="96519"/>
                </a:lnTo>
                <a:lnTo>
                  <a:pt x="5079" y="101600"/>
                </a:lnTo>
                <a:lnTo>
                  <a:pt x="2540" y="109219"/>
                </a:lnTo>
                <a:lnTo>
                  <a:pt x="0" y="114300"/>
                </a:lnTo>
                <a:lnTo>
                  <a:pt x="11430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201920" y="3876040"/>
            <a:ext cx="1899920" cy="1365250"/>
          </a:xfrm>
          <a:custGeom>
            <a:avLst/>
            <a:gdLst/>
            <a:ahLst/>
            <a:cxnLst/>
            <a:rect l="l" t="t" r="r" b="b"/>
            <a:pathLst>
              <a:path w="1899920" h="1365250">
                <a:moveTo>
                  <a:pt x="0" y="1365250"/>
                </a:moveTo>
                <a:lnTo>
                  <a:pt x="217169" y="1365250"/>
                </a:lnTo>
                <a:lnTo>
                  <a:pt x="217169" y="0"/>
                </a:lnTo>
                <a:lnTo>
                  <a:pt x="1899920" y="0"/>
                </a:lnTo>
              </a:path>
            </a:pathLst>
          </a:custGeom>
          <a:ln w="4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73900" y="3820159"/>
            <a:ext cx="114300" cy="113030"/>
          </a:xfrm>
          <a:custGeom>
            <a:avLst/>
            <a:gdLst/>
            <a:ahLst/>
            <a:cxnLst/>
            <a:rect l="l" t="t" r="r" b="b"/>
            <a:pathLst>
              <a:path w="114300" h="113029">
                <a:moveTo>
                  <a:pt x="0" y="0"/>
                </a:moveTo>
                <a:lnTo>
                  <a:pt x="2540" y="6350"/>
                </a:lnTo>
                <a:lnTo>
                  <a:pt x="5079" y="11429"/>
                </a:lnTo>
                <a:lnTo>
                  <a:pt x="10159" y="26669"/>
                </a:lnTo>
                <a:lnTo>
                  <a:pt x="10159" y="31750"/>
                </a:lnTo>
                <a:lnTo>
                  <a:pt x="12700" y="38100"/>
                </a:lnTo>
                <a:lnTo>
                  <a:pt x="12700" y="73659"/>
                </a:lnTo>
                <a:lnTo>
                  <a:pt x="10159" y="81279"/>
                </a:lnTo>
                <a:lnTo>
                  <a:pt x="10159" y="87629"/>
                </a:lnTo>
                <a:lnTo>
                  <a:pt x="7620" y="92709"/>
                </a:lnTo>
                <a:lnTo>
                  <a:pt x="2540" y="107950"/>
                </a:lnTo>
                <a:lnTo>
                  <a:pt x="0" y="113029"/>
                </a:lnTo>
                <a:lnTo>
                  <a:pt x="114300" y="558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188200" y="3820159"/>
            <a:ext cx="115570" cy="115570"/>
          </a:xfrm>
          <a:custGeom>
            <a:avLst/>
            <a:gdLst/>
            <a:ahLst/>
            <a:cxnLst/>
            <a:rect l="l" t="t" r="r" b="b"/>
            <a:pathLst>
              <a:path w="115570" h="115570">
                <a:moveTo>
                  <a:pt x="0" y="55879"/>
                </a:moveTo>
                <a:lnTo>
                  <a:pt x="5079" y="34289"/>
                </a:lnTo>
                <a:lnTo>
                  <a:pt x="17779" y="16509"/>
                </a:lnTo>
                <a:lnTo>
                  <a:pt x="34290" y="2539"/>
                </a:lnTo>
                <a:lnTo>
                  <a:pt x="58420" y="0"/>
                </a:lnTo>
                <a:lnTo>
                  <a:pt x="81279" y="2539"/>
                </a:lnTo>
                <a:lnTo>
                  <a:pt x="99059" y="16509"/>
                </a:lnTo>
                <a:lnTo>
                  <a:pt x="111759" y="34289"/>
                </a:lnTo>
                <a:lnTo>
                  <a:pt x="115570" y="55879"/>
                </a:lnTo>
                <a:lnTo>
                  <a:pt x="111759" y="78739"/>
                </a:lnTo>
                <a:lnTo>
                  <a:pt x="99059" y="97789"/>
                </a:lnTo>
                <a:lnTo>
                  <a:pt x="81279" y="110489"/>
                </a:lnTo>
                <a:lnTo>
                  <a:pt x="58420" y="115569"/>
                </a:lnTo>
                <a:lnTo>
                  <a:pt x="34290" y="110489"/>
                </a:lnTo>
                <a:lnTo>
                  <a:pt x="17779" y="97789"/>
                </a:lnTo>
                <a:lnTo>
                  <a:pt x="5079" y="78739"/>
                </a:lnTo>
                <a:lnTo>
                  <a:pt x="0" y="55879"/>
                </a:lnTo>
                <a:close/>
              </a:path>
            </a:pathLst>
          </a:custGeom>
          <a:ln w="4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188200" y="3876040"/>
            <a:ext cx="115570" cy="0"/>
          </a:xfrm>
          <a:custGeom>
            <a:avLst/>
            <a:gdLst/>
            <a:ahLst/>
            <a:cxnLst/>
            <a:rect l="l" t="t" r="r" b="b"/>
            <a:pathLst>
              <a:path w="115570">
                <a:moveTo>
                  <a:pt x="0" y="0"/>
                </a:moveTo>
                <a:lnTo>
                  <a:pt x="115570" y="0"/>
                </a:lnTo>
              </a:path>
            </a:pathLst>
          </a:custGeom>
          <a:ln w="4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246619" y="3820159"/>
            <a:ext cx="0" cy="115570"/>
          </a:xfrm>
          <a:custGeom>
            <a:avLst/>
            <a:gdLst/>
            <a:ahLst/>
            <a:cxnLst/>
            <a:rect l="l" t="t" r="r" b="b"/>
            <a:pathLst>
              <a:path h="115570">
                <a:moveTo>
                  <a:pt x="0" y="115569"/>
                </a:moveTo>
                <a:lnTo>
                  <a:pt x="0" y="0"/>
                </a:lnTo>
              </a:path>
            </a:pathLst>
          </a:custGeom>
          <a:ln w="4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246619" y="3666490"/>
            <a:ext cx="0" cy="146050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0"/>
                </a:moveTo>
                <a:lnTo>
                  <a:pt x="0" y="146050"/>
                </a:lnTo>
              </a:path>
            </a:pathLst>
          </a:custGeom>
          <a:ln w="4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246619" y="3928109"/>
            <a:ext cx="0" cy="133350"/>
          </a:xfrm>
          <a:custGeom>
            <a:avLst/>
            <a:gdLst/>
            <a:ahLst/>
            <a:cxnLst/>
            <a:rect l="l" t="t" r="r" b="b"/>
            <a:pathLst>
              <a:path h="133350">
                <a:moveTo>
                  <a:pt x="0" y="133350"/>
                </a:moveTo>
                <a:lnTo>
                  <a:pt x="0" y="0"/>
                </a:lnTo>
              </a:path>
            </a:pathLst>
          </a:custGeom>
          <a:ln w="4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190740" y="4034790"/>
            <a:ext cx="113030" cy="113030"/>
          </a:xfrm>
          <a:custGeom>
            <a:avLst/>
            <a:gdLst/>
            <a:ahLst/>
            <a:cxnLst/>
            <a:rect l="l" t="t" r="r" b="b"/>
            <a:pathLst>
              <a:path w="113029" h="113029">
                <a:moveTo>
                  <a:pt x="0" y="0"/>
                </a:moveTo>
                <a:lnTo>
                  <a:pt x="55879" y="113030"/>
                </a:lnTo>
                <a:lnTo>
                  <a:pt x="107250" y="11430"/>
                </a:lnTo>
                <a:lnTo>
                  <a:pt x="31750" y="11430"/>
                </a:lnTo>
                <a:lnTo>
                  <a:pt x="24129" y="8890"/>
                </a:lnTo>
                <a:lnTo>
                  <a:pt x="17779" y="6350"/>
                </a:lnTo>
                <a:lnTo>
                  <a:pt x="12700" y="3810"/>
                </a:lnTo>
                <a:lnTo>
                  <a:pt x="5079" y="1270"/>
                </a:lnTo>
                <a:lnTo>
                  <a:pt x="0" y="0"/>
                </a:lnTo>
                <a:close/>
              </a:path>
              <a:path w="113029" h="113029">
                <a:moveTo>
                  <a:pt x="113029" y="0"/>
                </a:moveTo>
                <a:lnTo>
                  <a:pt x="106679" y="1270"/>
                </a:lnTo>
                <a:lnTo>
                  <a:pt x="99059" y="3810"/>
                </a:lnTo>
                <a:lnTo>
                  <a:pt x="93979" y="6350"/>
                </a:lnTo>
                <a:lnTo>
                  <a:pt x="78739" y="11430"/>
                </a:lnTo>
                <a:lnTo>
                  <a:pt x="107250" y="11430"/>
                </a:lnTo>
                <a:lnTo>
                  <a:pt x="1130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246619" y="4650740"/>
            <a:ext cx="0" cy="237490"/>
          </a:xfrm>
          <a:custGeom>
            <a:avLst/>
            <a:gdLst/>
            <a:ahLst/>
            <a:cxnLst/>
            <a:rect l="l" t="t" r="r" b="b"/>
            <a:pathLst>
              <a:path h="237489">
                <a:moveTo>
                  <a:pt x="0" y="0"/>
                </a:moveTo>
                <a:lnTo>
                  <a:pt x="0" y="237490"/>
                </a:lnTo>
              </a:path>
            </a:pathLst>
          </a:custGeom>
          <a:ln w="4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190740" y="4859020"/>
            <a:ext cx="113030" cy="113030"/>
          </a:xfrm>
          <a:custGeom>
            <a:avLst/>
            <a:gdLst/>
            <a:ahLst/>
            <a:cxnLst/>
            <a:rect l="l" t="t" r="r" b="b"/>
            <a:pathLst>
              <a:path w="113029" h="113029">
                <a:moveTo>
                  <a:pt x="0" y="0"/>
                </a:moveTo>
                <a:lnTo>
                  <a:pt x="55879" y="113029"/>
                </a:lnTo>
                <a:lnTo>
                  <a:pt x="105966" y="13969"/>
                </a:lnTo>
                <a:lnTo>
                  <a:pt x="44450" y="13969"/>
                </a:lnTo>
                <a:lnTo>
                  <a:pt x="39369" y="11429"/>
                </a:lnTo>
                <a:lnTo>
                  <a:pt x="31750" y="11429"/>
                </a:lnTo>
                <a:lnTo>
                  <a:pt x="24129" y="8889"/>
                </a:lnTo>
                <a:lnTo>
                  <a:pt x="17779" y="6349"/>
                </a:lnTo>
                <a:lnTo>
                  <a:pt x="12700" y="6349"/>
                </a:lnTo>
                <a:lnTo>
                  <a:pt x="5079" y="3809"/>
                </a:lnTo>
                <a:lnTo>
                  <a:pt x="0" y="0"/>
                </a:lnTo>
                <a:close/>
              </a:path>
              <a:path w="113029" h="113029">
                <a:moveTo>
                  <a:pt x="113029" y="0"/>
                </a:moveTo>
                <a:lnTo>
                  <a:pt x="106679" y="3809"/>
                </a:lnTo>
                <a:lnTo>
                  <a:pt x="99059" y="6349"/>
                </a:lnTo>
                <a:lnTo>
                  <a:pt x="93979" y="6349"/>
                </a:lnTo>
                <a:lnTo>
                  <a:pt x="78739" y="11429"/>
                </a:lnTo>
                <a:lnTo>
                  <a:pt x="73659" y="11429"/>
                </a:lnTo>
                <a:lnTo>
                  <a:pt x="66039" y="13969"/>
                </a:lnTo>
                <a:lnTo>
                  <a:pt x="105966" y="13969"/>
                </a:lnTo>
                <a:lnTo>
                  <a:pt x="1130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94" name="object 3">
            <a:extLst>
              <a:ext uri="{FF2B5EF4-FFF2-40B4-BE49-F238E27FC236}">
                <a16:creationId xmlns:a16="http://schemas.microsoft.com/office/drawing/2014/main" id="{D441C504-F46D-4260-AB75-2EDB17E16099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Message.length mod </a:t>
            </a:r>
            <a:r>
              <a:rPr spc="-30" dirty="0"/>
              <a:t>Key.size </a:t>
            </a:r>
            <a:r>
              <a:rPr dirty="0"/>
              <a:t>!=0</a:t>
            </a:r>
            <a:r>
              <a:rPr spc="-20" dirty="0"/>
              <a:t> </a:t>
            </a:r>
            <a:r>
              <a:rPr spc="-5" dirty="0"/>
              <a:t>???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5" name="object 5"/>
          <p:cNvSpPr txBox="1"/>
          <p:nvPr/>
        </p:nvSpPr>
        <p:spPr>
          <a:xfrm>
            <a:off x="311150" y="1690370"/>
            <a:ext cx="7480300" cy="3272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Pad with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space</a:t>
            </a:r>
            <a:endParaRPr sz="1800">
              <a:latin typeface="Arial"/>
              <a:cs typeface="Arial"/>
            </a:endParaRPr>
          </a:p>
          <a:p>
            <a:pPr marL="12700" marR="3958590">
              <a:lnSpc>
                <a:spcPct val="123100"/>
              </a:lnSpc>
              <a:tabLst>
                <a:tab pos="1784985" algn="l"/>
                <a:tab pos="2432685" algn="l"/>
                <a:tab pos="2750820" algn="l"/>
                <a:tab pos="3068955" algn="l"/>
                <a:tab pos="3385820" algn="l"/>
              </a:tabLst>
            </a:pPr>
            <a:r>
              <a:rPr sz="1800" i="1" spc="5" dirty="0">
                <a:latin typeface="Arial"/>
                <a:cs typeface="Arial"/>
              </a:rPr>
              <a:t>I</a:t>
            </a:r>
            <a:r>
              <a:rPr sz="1800" i="1" spc="-15" dirty="0">
                <a:latin typeface="Arial"/>
                <a:cs typeface="Arial"/>
              </a:rPr>
              <a:t>n</a:t>
            </a:r>
            <a:r>
              <a:rPr sz="1800" i="1" spc="-5" dirty="0">
                <a:latin typeface="Arial"/>
                <a:cs typeface="Arial"/>
              </a:rPr>
              <a:t>p</a:t>
            </a:r>
            <a:r>
              <a:rPr sz="1800" i="1" spc="-15" dirty="0">
                <a:latin typeface="Arial"/>
                <a:cs typeface="Arial"/>
              </a:rPr>
              <a:t>u</a:t>
            </a:r>
            <a:r>
              <a:rPr sz="1800" i="1" dirty="0">
                <a:latin typeface="Arial"/>
                <a:cs typeface="Arial"/>
              </a:rPr>
              <a:t>t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b</a:t>
            </a:r>
            <a:r>
              <a:rPr sz="1800" i="1" spc="-10" dirty="0">
                <a:latin typeface="Arial"/>
                <a:cs typeface="Arial"/>
              </a:rPr>
              <a:t>l</a:t>
            </a:r>
            <a:r>
              <a:rPr sz="1800" i="1" spc="-5" dirty="0">
                <a:latin typeface="Arial"/>
                <a:cs typeface="Arial"/>
              </a:rPr>
              <a:t>ock</a:t>
            </a:r>
            <a:r>
              <a:rPr sz="1800" i="1" dirty="0">
                <a:latin typeface="Arial"/>
                <a:cs typeface="Arial"/>
              </a:rPr>
              <a:t>:</a:t>
            </a:r>
            <a:r>
              <a:rPr sz="1800" i="1" spc="-7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 </a:t>
            </a:r>
            <a:r>
              <a:rPr sz="1800" i="1" spc="-6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B	C 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D	_	_	_	_  </a:t>
            </a:r>
            <a:r>
              <a:rPr sz="1800" i="1" spc="-10" dirty="0">
                <a:latin typeface="Arial"/>
                <a:cs typeface="Arial"/>
              </a:rPr>
              <a:t>Hex </a:t>
            </a:r>
            <a:r>
              <a:rPr sz="1800" i="1" dirty="0">
                <a:latin typeface="Arial"/>
                <a:cs typeface="Arial"/>
              </a:rPr>
              <a:t>: </a:t>
            </a:r>
            <a:r>
              <a:rPr sz="1800" i="1" spc="-5" dirty="0">
                <a:latin typeface="Arial"/>
                <a:cs typeface="Arial"/>
              </a:rPr>
              <a:t>41 42 43 </a:t>
            </a:r>
            <a:r>
              <a:rPr sz="1800" i="1" spc="-10" dirty="0">
                <a:latin typeface="Arial"/>
                <a:cs typeface="Arial"/>
              </a:rPr>
              <a:t>44 </a:t>
            </a:r>
            <a:r>
              <a:rPr sz="1800" i="1" spc="-5" dirty="0">
                <a:latin typeface="Arial"/>
                <a:cs typeface="Arial"/>
              </a:rPr>
              <a:t>20 20 </a:t>
            </a:r>
            <a:r>
              <a:rPr sz="1800" i="1" spc="-10" dirty="0">
                <a:latin typeface="Arial"/>
                <a:cs typeface="Arial"/>
              </a:rPr>
              <a:t>20</a:t>
            </a:r>
            <a:r>
              <a:rPr sz="1800" i="1" spc="-14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20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Pad with</a:t>
            </a:r>
            <a:r>
              <a:rPr sz="1800" b="1" spc="-6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zero</a:t>
            </a:r>
            <a:endParaRPr sz="1800">
              <a:latin typeface="Arial"/>
              <a:cs typeface="Arial"/>
            </a:endParaRPr>
          </a:p>
          <a:p>
            <a:pPr marL="12700" marR="3958590">
              <a:lnSpc>
                <a:spcPct val="123100"/>
              </a:lnSpc>
              <a:tabLst>
                <a:tab pos="1784985" algn="l"/>
                <a:tab pos="2432685" algn="l"/>
                <a:tab pos="2750820" algn="l"/>
                <a:tab pos="3068955" algn="l"/>
                <a:tab pos="3385820" algn="l"/>
              </a:tabLst>
            </a:pPr>
            <a:r>
              <a:rPr sz="1800" i="1" spc="5" dirty="0">
                <a:latin typeface="Arial"/>
                <a:cs typeface="Arial"/>
              </a:rPr>
              <a:t>I</a:t>
            </a:r>
            <a:r>
              <a:rPr sz="1800" i="1" spc="-15" dirty="0">
                <a:latin typeface="Arial"/>
                <a:cs typeface="Arial"/>
              </a:rPr>
              <a:t>n</a:t>
            </a:r>
            <a:r>
              <a:rPr sz="1800" i="1" spc="-5" dirty="0">
                <a:latin typeface="Arial"/>
                <a:cs typeface="Arial"/>
              </a:rPr>
              <a:t>p</a:t>
            </a:r>
            <a:r>
              <a:rPr sz="1800" i="1" spc="-15" dirty="0">
                <a:latin typeface="Arial"/>
                <a:cs typeface="Arial"/>
              </a:rPr>
              <a:t>u</a:t>
            </a:r>
            <a:r>
              <a:rPr sz="1800" i="1" dirty="0">
                <a:latin typeface="Arial"/>
                <a:cs typeface="Arial"/>
              </a:rPr>
              <a:t>t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b</a:t>
            </a:r>
            <a:r>
              <a:rPr sz="1800" i="1" spc="-10" dirty="0">
                <a:latin typeface="Arial"/>
                <a:cs typeface="Arial"/>
              </a:rPr>
              <a:t>l</a:t>
            </a:r>
            <a:r>
              <a:rPr sz="1800" i="1" spc="-5" dirty="0">
                <a:latin typeface="Arial"/>
                <a:cs typeface="Arial"/>
              </a:rPr>
              <a:t>ock</a:t>
            </a:r>
            <a:r>
              <a:rPr sz="1800" i="1" dirty="0">
                <a:latin typeface="Arial"/>
                <a:cs typeface="Arial"/>
              </a:rPr>
              <a:t>:</a:t>
            </a:r>
            <a:r>
              <a:rPr sz="1800" i="1" spc="-7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 </a:t>
            </a:r>
            <a:r>
              <a:rPr sz="1800" i="1" spc="-6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B	C 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D	_	_	_	_  </a:t>
            </a:r>
            <a:r>
              <a:rPr sz="1800" i="1" spc="-10" dirty="0">
                <a:latin typeface="Arial"/>
                <a:cs typeface="Arial"/>
              </a:rPr>
              <a:t>Hex </a:t>
            </a:r>
            <a:r>
              <a:rPr sz="1800" i="1" dirty="0">
                <a:latin typeface="Arial"/>
                <a:cs typeface="Arial"/>
              </a:rPr>
              <a:t>: </a:t>
            </a:r>
            <a:r>
              <a:rPr sz="1800" i="1" spc="-5" dirty="0">
                <a:latin typeface="Arial"/>
                <a:cs typeface="Arial"/>
              </a:rPr>
              <a:t>41 42 43 </a:t>
            </a:r>
            <a:r>
              <a:rPr sz="1800" i="1" spc="-10" dirty="0">
                <a:latin typeface="Arial"/>
                <a:cs typeface="Arial"/>
              </a:rPr>
              <a:t>44 </a:t>
            </a:r>
            <a:r>
              <a:rPr sz="1800" i="1" spc="-5" dirty="0">
                <a:latin typeface="Arial"/>
                <a:cs typeface="Arial"/>
              </a:rPr>
              <a:t>00 00 </a:t>
            </a:r>
            <a:r>
              <a:rPr sz="1800" i="1" spc="-10" dirty="0">
                <a:latin typeface="Arial"/>
                <a:cs typeface="Arial"/>
              </a:rPr>
              <a:t>00</a:t>
            </a:r>
            <a:r>
              <a:rPr sz="1800" i="1" spc="-14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00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Pad with zero </a:t>
            </a:r>
            <a:r>
              <a:rPr sz="1800" b="1" spc="-10" dirty="0">
                <a:latin typeface="Arial"/>
                <a:cs typeface="Arial"/>
              </a:rPr>
              <a:t>expect </a:t>
            </a:r>
            <a:r>
              <a:rPr sz="1800" b="1" dirty="0">
                <a:latin typeface="Arial"/>
                <a:cs typeface="Arial"/>
              </a:rPr>
              <a:t>the </a:t>
            </a:r>
            <a:r>
              <a:rPr sz="1800" b="1" spc="-5" dirty="0">
                <a:latin typeface="Arial"/>
                <a:cs typeface="Arial"/>
              </a:rPr>
              <a:t>last one equals </a:t>
            </a:r>
            <a:r>
              <a:rPr sz="1800" b="1" dirty="0">
                <a:latin typeface="Arial"/>
                <a:cs typeface="Arial"/>
              </a:rPr>
              <a:t>to the </a:t>
            </a:r>
            <a:r>
              <a:rPr sz="1800" b="1" spc="-5" dirty="0">
                <a:latin typeface="Arial"/>
                <a:cs typeface="Arial"/>
              </a:rPr>
              <a:t>padding byte</a:t>
            </a:r>
            <a:r>
              <a:rPr sz="1800" b="1" spc="5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number</a:t>
            </a:r>
            <a:endParaRPr sz="1800">
              <a:latin typeface="Arial"/>
              <a:cs typeface="Arial"/>
            </a:endParaRPr>
          </a:p>
          <a:p>
            <a:pPr marL="12700" marR="3958590">
              <a:lnSpc>
                <a:spcPct val="123100"/>
              </a:lnSpc>
              <a:tabLst>
                <a:tab pos="1784985" algn="l"/>
                <a:tab pos="2432685" algn="l"/>
                <a:tab pos="2750820" algn="l"/>
                <a:tab pos="3068955" algn="l"/>
                <a:tab pos="3385820" algn="l"/>
              </a:tabLst>
            </a:pPr>
            <a:r>
              <a:rPr sz="1800" i="1" spc="5" dirty="0">
                <a:latin typeface="Arial"/>
                <a:cs typeface="Arial"/>
              </a:rPr>
              <a:t>I</a:t>
            </a:r>
            <a:r>
              <a:rPr sz="1800" i="1" spc="-15" dirty="0">
                <a:latin typeface="Arial"/>
                <a:cs typeface="Arial"/>
              </a:rPr>
              <a:t>n</a:t>
            </a:r>
            <a:r>
              <a:rPr sz="1800" i="1" spc="-5" dirty="0">
                <a:latin typeface="Arial"/>
                <a:cs typeface="Arial"/>
              </a:rPr>
              <a:t>p</a:t>
            </a:r>
            <a:r>
              <a:rPr sz="1800" i="1" spc="-15" dirty="0">
                <a:latin typeface="Arial"/>
                <a:cs typeface="Arial"/>
              </a:rPr>
              <a:t>u</a:t>
            </a:r>
            <a:r>
              <a:rPr sz="1800" i="1" dirty="0">
                <a:latin typeface="Arial"/>
                <a:cs typeface="Arial"/>
              </a:rPr>
              <a:t>t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b</a:t>
            </a:r>
            <a:r>
              <a:rPr sz="1800" i="1" spc="-10" dirty="0">
                <a:latin typeface="Arial"/>
                <a:cs typeface="Arial"/>
              </a:rPr>
              <a:t>l</a:t>
            </a:r>
            <a:r>
              <a:rPr sz="1800" i="1" spc="-5" dirty="0">
                <a:latin typeface="Arial"/>
                <a:cs typeface="Arial"/>
              </a:rPr>
              <a:t>ock</a:t>
            </a:r>
            <a:r>
              <a:rPr sz="1800" i="1" dirty="0">
                <a:latin typeface="Arial"/>
                <a:cs typeface="Arial"/>
              </a:rPr>
              <a:t>:</a:t>
            </a:r>
            <a:r>
              <a:rPr sz="1800" i="1" spc="-7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 </a:t>
            </a:r>
            <a:r>
              <a:rPr sz="1800" i="1" spc="-6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B	C 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D	_	_	_	_  </a:t>
            </a:r>
            <a:r>
              <a:rPr sz="1800" i="1" spc="-10" dirty="0">
                <a:latin typeface="Arial"/>
                <a:cs typeface="Arial"/>
              </a:rPr>
              <a:t>Hex </a:t>
            </a:r>
            <a:r>
              <a:rPr sz="1800" i="1" dirty="0">
                <a:latin typeface="Arial"/>
                <a:cs typeface="Arial"/>
              </a:rPr>
              <a:t>: </a:t>
            </a:r>
            <a:r>
              <a:rPr sz="1800" i="1" spc="-5" dirty="0">
                <a:latin typeface="Arial"/>
                <a:cs typeface="Arial"/>
              </a:rPr>
              <a:t>41 42 43 </a:t>
            </a:r>
            <a:r>
              <a:rPr sz="1800" i="1" spc="-10" dirty="0">
                <a:latin typeface="Arial"/>
                <a:cs typeface="Arial"/>
              </a:rPr>
              <a:t>44 </a:t>
            </a:r>
            <a:r>
              <a:rPr sz="1800" i="1" spc="-5" dirty="0">
                <a:latin typeface="Arial"/>
                <a:cs typeface="Arial"/>
              </a:rPr>
              <a:t>00 00 </a:t>
            </a:r>
            <a:r>
              <a:rPr sz="1800" i="1" spc="-10" dirty="0">
                <a:latin typeface="Arial"/>
                <a:cs typeface="Arial"/>
              </a:rPr>
              <a:t>00</a:t>
            </a:r>
            <a:r>
              <a:rPr sz="1800" i="1" spc="-14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04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53EB51E6-0AE8-4592-ADB8-5B2E8BFE814F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0"/>
            <a:ext cx="8496300" cy="2294890"/>
          </a:xfrm>
          <a:custGeom>
            <a:avLst/>
            <a:gdLst/>
            <a:ahLst/>
            <a:cxnLst/>
            <a:rect l="l" t="t" r="r" b="b"/>
            <a:pathLst>
              <a:path w="8496300" h="2294890">
                <a:moveTo>
                  <a:pt x="0" y="0"/>
                </a:moveTo>
                <a:lnTo>
                  <a:pt x="8496300" y="0"/>
                </a:lnTo>
                <a:lnTo>
                  <a:pt x="8496300" y="2294890"/>
                </a:lnTo>
                <a:lnTo>
                  <a:pt x="0" y="2294890"/>
                </a:lnTo>
                <a:lnTo>
                  <a:pt x="0" y="0"/>
                </a:lnTo>
                <a:close/>
              </a:path>
            </a:pathLst>
          </a:custGeom>
          <a:solidFill>
            <a:srgbClr val="EFA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082029"/>
            <a:ext cx="916940" cy="4533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1150" y="2447290"/>
            <a:ext cx="6483985" cy="731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10" dirty="0">
                <a:solidFill>
                  <a:srgbClr val="000000"/>
                </a:solidFill>
              </a:rPr>
              <a:t>Encryption</a:t>
            </a:r>
            <a:r>
              <a:rPr sz="4800" spc="-15" dirty="0">
                <a:solidFill>
                  <a:srgbClr val="000000"/>
                </a:solidFill>
              </a:rPr>
              <a:t> </a:t>
            </a:r>
            <a:r>
              <a:rPr sz="4800" spc="-10" dirty="0">
                <a:solidFill>
                  <a:srgbClr val="000000"/>
                </a:solidFill>
              </a:rPr>
              <a:t>algorithms</a:t>
            </a:r>
            <a:endParaRPr sz="4800"/>
          </a:p>
        </p:txBody>
      </p:sp>
      <p:sp>
        <p:nvSpPr>
          <p:cNvPr id="5" name="object 5"/>
          <p:cNvSpPr txBox="1"/>
          <p:nvPr/>
        </p:nvSpPr>
        <p:spPr>
          <a:xfrm>
            <a:off x="316229" y="3354801"/>
            <a:ext cx="1977389" cy="1581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62200"/>
              </a:lnSpc>
            </a:pPr>
            <a:r>
              <a:rPr sz="1600" spc="-10" dirty="0">
                <a:latin typeface="Arial"/>
                <a:cs typeface="Arial"/>
              </a:rPr>
              <a:t>One way </a:t>
            </a:r>
            <a:r>
              <a:rPr sz="1600" spc="-5" dirty="0">
                <a:latin typeface="Arial"/>
                <a:cs typeface="Arial"/>
              </a:rPr>
              <a:t>function  Symmetric algorithm  Asymmetric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algorithm  </a:t>
            </a:r>
            <a:r>
              <a:rPr sz="1600" spc="-10" dirty="0">
                <a:latin typeface="Arial"/>
                <a:cs typeface="Arial"/>
              </a:rPr>
              <a:t>Hybrid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algorithm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One-way</a:t>
            </a:r>
            <a:r>
              <a:rPr spc="-65" dirty="0"/>
              <a:t> </a:t>
            </a:r>
            <a:r>
              <a:rPr spc="-5" dirty="0"/>
              <a:t>function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11150" y="1690370"/>
            <a:ext cx="8184515" cy="1757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EFAA00"/>
                </a:solidFill>
                <a:latin typeface="Arial"/>
                <a:cs typeface="Arial"/>
              </a:rPr>
              <a:t>Definition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800" dirty="0">
                <a:latin typeface="Arial"/>
                <a:cs typeface="Arial"/>
              </a:rPr>
              <a:t>A </a:t>
            </a:r>
            <a:r>
              <a:rPr sz="1800" i="1" spc="-10" dirty="0">
                <a:latin typeface="Arial"/>
                <a:cs typeface="Arial"/>
              </a:rPr>
              <a:t>one-way </a:t>
            </a:r>
            <a:r>
              <a:rPr sz="1800" i="1" spc="-5" dirty="0">
                <a:latin typeface="Arial"/>
                <a:cs typeface="Arial"/>
              </a:rPr>
              <a:t>function</a:t>
            </a:r>
            <a:r>
              <a:rPr sz="1800" spc="-5" dirty="0">
                <a:latin typeface="Arial"/>
                <a:cs typeface="Arial"/>
              </a:rPr>
              <a:t>(OWF) is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function </a:t>
            </a:r>
            <a:r>
              <a:rPr sz="1800" dirty="0">
                <a:latin typeface="Arial"/>
                <a:cs typeface="Arial"/>
              </a:rPr>
              <a:t>f </a:t>
            </a:r>
            <a:r>
              <a:rPr sz="1800" spc="-5" dirty="0">
                <a:latin typeface="Arial"/>
                <a:cs typeface="Arial"/>
              </a:rPr>
              <a:t>such that for each </a:t>
            </a:r>
            <a:r>
              <a:rPr sz="1800" dirty="0">
                <a:latin typeface="Arial"/>
                <a:cs typeface="Arial"/>
              </a:rPr>
              <a:t>x </a:t>
            </a:r>
            <a:r>
              <a:rPr sz="1800" spc="-5" dirty="0">
                <a:latin typeface="Arial"/>
                <a:cs typeface="Arial"/>
              </a:rPr>
              <a:t>in the domain of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f,</a:t>
            </a:r>
            <a:endParaRPr sz="1800">
              <a:latin typeface="Arial"/>
              <a:cs typeface="Arial"/>
            </a:endParaRPr>
          </a:p>
          <a:p>
            <a:pPr marL="283210" indent="-181610">
              <a:lnSpc>
                <a:spcPct val="100000"/>
              </a:lnSpc>
              <a:spcBef>
                <a:spcPts val="420"/>
              </a:spcBef>
              <a:buClr>
                <a:srgbClr val="EFAA00"/>
              </a:buClr>
              <a:buFont typeface="Calibri"/>
              <a:buChar char=""/>
              <a:tabLst>
                <a:tab pos="283210" algn="l"/>
              </a:tabLst>
            </a:pPr>
            <a:r>
              <a:rPr sz="1600" dirty="0">
                <a:latin typeface="Arial"/>
                <a:cs typeface="Arial"/>
              </a:rPr>
              <a:t>it is </a:t>
            </a:r>
            <a:r>
              <a:rPr sz="1600" spc="-5" dirty="0">
                <a:latin typeface="Arial"/>
                <a:cs typeface="Arial"/>
              </a:rPr>
              <a:t>easy to compute</a:t>
            </a:r>
            <a:r>
              <a:rPr sz="1600" spc="-8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f(x)</a:t>
            </a:r>
            <a:endParaRPr sz="1600">
              <a:latin typeface="Arial"/>
              <a:cs typeface="Arial"/>
            </a:endParaRPr>
          </a:p>
          <a:p>
            <a:pPr marL="283210" marR="5080" indent="-181610">
              <a:lnSpc>
                <a:spcPct val="100000"/>
              </a:lnSpc>
              <a:spcBef>
                <a:spcPts val="409"/>
              </a:spcBef>
              <a:buClr>
                <a:srgbClr val="EFAA00"/>
              </a:buClr>
              <a:buFont typeface="Calibri"/>
              <a:buChar char=""/>
              <a:tabLst>
                <a:tab pos="283210" algn="l"/>
              </a:tabLst>
            </a:pPr>
            <a:r>
              <a:rPr sz="1600" spc="-5" dirty="0">
                <a:latin typeface="Arial"/>
                <a:cs typeface="Arial"/>
              </a:rPr>
              <a:t>but for essentially all </a:t>
            </a:r>
            <a:r>
              <a:rPr sz="1600" dirty="0">
                <a:latin typeface="Arial"/>
                <a:cs typeface="Arial"/>
              </a:rPr>
              <a:t>y in </a:t>
            </a:r>
            <a:r>
              <a:rPr sz="1600" spc="-5" dirty="0">
                <a:latin typeface="Arial"/>
                <a:cs typeface="Arial"/>
              </a:rPr>
              <a:t>the </a:t>
            </a:r>
            <a:r>
              <a:rPr sz="1600" spc="-10" dirty="0">
                <a:latin typeface="Arial"/>
                <a:cs typeface="Arial"/>
              </a:rPr>
              <a:t>range </a:t>
            </a:r>
            <a:r>
              <a:rPr sz="1600" spc="-5" dirty="0">
                <a:latin typeface="Arial"/>
                <a:cs typeface="Arial"/>
              </a:rPr>
              <a:t>of </a:t>
            </a:r>
            <a:r>
              <a:rPr sz="1600" dirty="0">
                <a:latin typeface="Arial"/>
                <a:cs typeface="Arial"/>
              </a:rPr>
              <a:t>f, it is </a:t>
            </a:r>
            <a:r>
              <a:rPr sz="1600" spc="-5" dirty="0">
                <a:latin typeface="Arial"/>
                <a:cs typeface="Arial"/>
              </a:rPr>
              <a:t>computationally infeasible to find any </a:t>
            </a:r>
            <a:r>
              <a:rPr sz="1600" dirty="0">
                <a:latin typeface="Arial"/>
                <a:cs typeface="Arial"/>
              </a:rPr>
              <a:t>x such  </a:t>
            </a:r>
            <a:r>
              <a:rPr sz="1600" spc="-5" dirty="0">
                <a:latin typeface="Arial"/>
                <a:cs typeface="Arial"/>
              </a:rPr>
              <a:t>that </a:t>
            </a:r>
            <a:r>
              <a:rPr sz="1600" dirty="0">
                <a:latin typeface="Arial"/>
                <a:cs typeface="Arial"/>
              </a:rPr>
              <a:t>y =</a:t>
            </a:r>
            <a:r>
              <a:rPr sz="1600" spc="-1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f(x).</a:t>
            </a:r>
            <a:endParaRPr sz="1600">
              <a:latin typeface="Arial"/>
              <a:cs typeface="Arial"/>
            </a:endParaRPr>
          </a:p>
          <a:p>
            <a:pPr marL="283210" indent="-181610">
              <a:lnSpc>
                <a:spcPct val="100000"/>
              </a:lnSpc>
              <a:spcBef>
                <a:spcPts val="420"/>
              </a:spcBef>
              <a:buClr>
                <a:srgbClr val="EFAA00"/>
              </a:buClr>
              <a:buFont typeface="Calibri"/>
              <a:buChar char=""/>
              <a:tabLst>
                <a:tab pos="283210" algn="l"/>
              </a:tabLst>
            </a:pPr>
            <a:r>
              <a:rPr sz="1600" spc="-5" dirty="0">
                <a:latin typeface="Arial"/>
                <a:cs typeface="Arial"/>
              </a:rPr>
              <a:t>Anti collusion </a:t>
            </a:r>
            <a:r>
              <a:rPr sz="1600" spc="-10" dirty="0">
                <a:latin typeface="Arial"/>
                <a:cs typeface="Arial"/>
              </a:rPr>
              <a:t>property: </a:t>
            </a:r>
            <a:r>
              <a:rPr sz="1600" dirty="0">
                <a:latin typeface="Arial"/>
                <a:cs typeface="Arial"/>
              </a:rPr>
              <a:t>x </a:t>
            </a:r>
            <a:r>
              <a:rPr sz="1600" spc="-5" dirty="0">
                <a:latin typeface="Arial"/>
                <a:cs typeface="Arial"/>
              </a:rPr>
              <a:t>has </a:t>
            </a: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single representation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f(x).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1150" y="3642359"/>
            <a:ext cx="2052955" cy="959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EFAA00"/>
                </a:solidFill>
                <a:latin typeface="Arial"/>
                <a:cs typeface="Arial"/>
              </a:rPr>
              <a:t>Example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ts val="2660"/>
              </a:lnSpc>
              <a:spcBef>
                <a:spcPts val="160"/>
              </a:spcBef>
            </a:pPr>
            <a:r>
              <a:rPr sz="1800" spc="-5" dirty="0">
                <a:latin typeface="Arial"/>
                <a:cs typeface="Arial"/>
              </a:rPr>
              <a:t>Hash </a:t>
            </a:r>
            <a:r>
              <a:rPr sz="1800" spc="-10" dirty="0">
                <a:latin typeface="Arial"/>
                <a:cs typeface="Arial"/>
              </a:rPr>
              <a:t>function  Random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sequences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97400" y="4381500"/>
            <a:ext cx="1003300" cy="976630"/>
          </a:xfrm>
          <a:custGeom>
            <a:avLst/>
            <a:gdLst/>
            <a:ahLst/>
            <a:cxnLst/>
            <a:rect l="l" t="t" r="r" b="b"/>
            <a:pathLst>
              <a:path w="1003300" h="976629">
                <a:moveTo>
                  <a:pt x="528320" y="0"/>
                </a:moveTo>
                <a:lnTo>
                  <a:pt x="476250" y="0"/>
                </a:lnTo>
                <a:lnTo>
                  <a:pt x="425450" y="5080"/>
                </a:lnTo>
                <a:lnTo>
                  <a:pt x="375920" y="15239"/>
                </a:lnTo>
                <a:lnTo>
                  <a:pt x="303529" y="39369"/>
                </a:lnTo>
                <a:lnTo>
                  <a:pt x="257810" y="60960"/>
                </a:lnTo>
                <a:lnTo>
                  <a:pt x="214629" y="87630"/>
                </a:lnTo>
                <a:lnTo>
                  <a:pt x="156210" y="134619"/>
                </a:lnTo>
                <a:lnTo>
                  <a:pt x="120650" y="170180"/>
                </a:lnTo>
                <a:lnTo>
                  <a:pt x="90170" y="209550"/>
                </a:lnTo>
                <a:lnTo>
                  <a:pt x="50800" y="273050"/>
                </a:lnTo>
                <a:lnTo>
                  <a:pt x="31750" y="318769"/>
                </a:lnTo>
                <a:lnTo>
                  <a:pt x="16510" y="365760"/>
                </a:lnTo>
                <a:lnTo>
                  <a:pt x="6350" y="414019"/>
                </a:lnTo>
                <a:lnTo>
                  <a:pt x="1270" y="463550"/>
                </a:lnTo>
                <a:lnTo>
                  <a:pt x="0" y="514350"/>
                </a:lnTo>
                <a:lnTo>
                  <a:pt x="2539" y="539750"/>
                </a:lnTo>
                <a:lnTo>
                  <a:pt x="10160" y="589280"/>
                </a:lnTo>
                <a:lnTo>
                  <a:pt x="24129" y="638810"/>
                </a:lnTo>
                <a:lnTo>
                  <a:pt x="43179" y="687069"/>
                </a:lnTo>
                <a:lnTo>
                  <a:pt x="67310" y="732789"/>
                </a:lnTo>
                <a:lnTo>
                  <a:pt x="95250" y="775969"/>
                </a:lnTo>
                <a:lnTo>
                  <a:pt x="128270" y="815339"/>
                </a:lnTo>
                <a:lnTo>
                  <a:pt x="166370" y="850900"/>
                </a:lnTo>
                <a:lnTo>
                  <a:pt x="185420" y="867410"/>
                </a:lnTo>
                <a:lnTo>
                  <a:pt x="207010" y="883919"/>
                </a:lnTo>
                <a:lnTo>
                  <a:pt x="250189" y="911860"/>
                </a:lnTo>
                <a:lnTo>
                  <a:pt x="274320" y="923290"/>
                </a:lnTo>
                <a:lnTo>
                  <a:pt x="297179" y="934719"/>
                </a:lnTo>
                <a:lnTo>
                  <a:pt x="346710" y="953769"/>
                </a:lnTo>
                <a:lnTo>
                  <a:pt x="397510" y="966469"/>
                </a:lnTo>
                <a:lnTo>
                  <a:pt x="474979" y="976630"/>
                </a:lnTo>
                <a:lnTo>
                  <a:pt x="527050" y="976630"/>
                </a:lnTo>
                <a:lnTo>
                  <a:pt x="580389" y="971550"/>
                </a:lnTo>
                <a:lnTo>
                  <a:pt x="656589" y="953769"/>
                </a:lnTo>
                <a:lnTo>
                  <a:pt x="704850" y="934719"/>
                </a:lnTo>
                <a:lnTo>
                  <a:pt x="751839" y="911860"/>
                </a:lnTo>
                <a:lnTo>
                  <a:pt x="796289" y="883919"/>
                </a:lnTo>
                <a:lnTo>
                  <a:pt x="836929" y="850900"/>
                </a:lnTo>
                <a:lnTo>
                  <a:pt x="891539" y="796289"/>
                </a:lnTo>
                <a:lnTo>
                  <a:pt x="922020" y="754380"/>
                </a:lnTo>
                <a:lnTo>
                  <a:pt x="947420" y="709930"/>
                </a:lnTo>
                <a:lnTo>
                  <a:pt x="960120" y="687069"/>
                </a:lnTo>
                <a:lnTo>
                  <a:pt x="977900" y="638810"/>
                </a:lnTo>
                <a:lnTo>
                  <a:pt x="991870" y="589280"/>
                </a:lnTo>
                <a:lnTo>
                  <a:pt x="1002029" y="514350"/>
                </a:lnTo>
                <a:lnTo>
                  <a:pt x="1003300" y="487680"/>
                </a:lnTo>
                <a:lnTo>
                  <a:pt x="1000760" y="436880"/>
                </a:lnTo>
                <a:lnTo>
                  <a:pt x="996950" y="411480"/>
                </a:lnTo>
                <a:lnTo>
                  <a:pt x="991870" y="386080"/>
                </a:lnTo>
                <a:lnTo>
                  <a:pt x="979170" y="337819"/>
                </a:lnTo>
                <a:lnTo>
                  <a:pt x="969010" y="313689"/>
                </a:lnTo>
                <a:lnTo>
                  <a:pt x="960120" y="289560"/>
                </a:lnTo>
                <a:lnTo>
                  <a:pt x="935989" y="243839"/>
                </a:lnTo>
                <a:lnTo>
                  <a:pt x="906779" y="200660"/>
                </a:lnTo>
                <a:lnTo>
                  <a:pt x="855979" y="142239"/>
                </a:lnTo>
                <a:lnTo>
                  <a:pt x="816610" y="107950"/>
                </a:lnTo>
                <a:lnTo>
                  <a:pt x="774700" y="78739"/>
                </a:lnTo>
                <a:lnTo>
                  <a:pt x="728979" y="53339"/>
                </a:lnTo>
                <a:lnTo>
                  <a:pt x="680720" y="31750"/>
                </a:lnTo>
                <a:lnTo>
                  <a:pt x="605789" y="10160"/>
                </a:lnTo>
                <a:lnTo>
                  <a:pt x="553720" y="2539"/>
                </a:lnTo>
                <a:lnTo>
                  <a:pt x="528320" y="0"/>
                </a:lnTo>
                <a:close/>
              </a:path>
            </a:pathLst>
          </a:custGeom>
          <a:solidFill>
            <a:srgbClr val="EFA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030470" y="4733290"/>
            <a:ext cx="13970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124700" y="4381500"/>
            <a:ext cx="1003300" cy="976630"/>
          </a:xfrm>
          <a:custGeom>
            <a:avLst/>
            <a:gdLst/>
            <a:ahLst/>
            <a:cxnLst/>
            <a:rect l="l" t="t" r="r" b="b"/>
            <a:pathLst>
              <a:path w="1003300" h="976629">
                <a:moveTo>
                  <a:pt x="528320" y="0"/>
                </a:moveTo>
                <a:lnTo>
                  <a:pt x="476250" y="0"/>
                </a:lnTo>
                <a:lnTo>
                  <a:pt x="425450" y="5080"/>
                </a:lnTo>
                <a:lnTo>
                  <a:pt x="375920" y="15239"/>
                </a:lnTo>
                <a:lnTo>
                  <a:pt x="303529" y="39369"/>
                </a:lnTo>
                <a:lnTo>
                  <a:pt x="257809" y="60960"/>
                </a:lnTo>
                <a:lnTo>
                  <a:pt x="214629" y="87630"/>
                </a:lnTo>
                <a:lnTo>
                  <a:pt x="156209" y="134619"/>
                </a:lnTo>
                <a:lnTo>
                  <a:pt x="120650" y="170180"/>
                </a:lnTo>
                <a:lnTo>
                  <a:pt x="90170" y="209550"/>
                </a:lnTo>
                <a:lnTo>
                  <a:pt x="50800" y="273050"/>
                </a:lnTo>
                <a:lnTo>
                  <a:pt x="30479" y="318769"/>
                </a:lnTo>
                <a:lnTo>
                  <a:pt x="16509" y="365760"/>
                </a:lnTo>
                <a:lnTo>
                  <a:pt x="6350" y="414019"/>
                </a:lnTo>
                <a:lnTo>
                  <a:pt x="1270" y="463550"/>
                </a:lnTo>
                <a:lnTo>
                  <a:pt x="0" y="514350"/>
                </a:lnTo>
                <a:lnTo>
                  <a:pt x="2540" y="539750"/>
                </a:lnTo>
                <a:lnTo>
                  <a:pt x="10159" y="589280"/>
                </a:lnTo>
                <a:lnTo>
                  <a:pt x="24129" y="638810"/>
                </a:lnTo>
                <a:lnTo>
                  <a:pt x="43179" y="687069"/>
                </a:lnTo>
                <a:lnTo>
                  <a:pt x="67309" y="732789"/>
                </a:lnTo>
                <a:lnTo>
                  <a:pt x="95250" y="775969"/>
                </a:lnTo>
                <a:lnTo>
                  <a:pt x="128270" y="815339"/>
                </a:lnTo>
                <a:lnTo>
                  <a:pt x="165100" y="850900"/>
                </a:lnTo>
                <a:lnTo>
                  <a:pt x="205740" y="883919"/>
                </a:lnTo>
                <a:lnTo>
                  <a:pt x="250190" y="911860"/>
                </a:lnTo>
                <a:lnTo>
                  <a:pt x="297179" y="934719"/>
                </a:lnTo>
                <a:lnTo>
                  <a:pt x="346709" y="953769"/>
                </a:lnTo>
                <a:lnTo>
                  <a:pt x="396240" y="966469"/>
                </a:lnTo>
                <a:lnTo>
                  <a:pt x="474979" y="976630"/>
                </a:lnTo>
                <a:lnTo>
                  <a:pt x="527050" y="976630"/>
                </a:lnTo>
                <a:lnTo>
                  <a:pt x="579120" y="971550"/>
                </a:lnTo>
                <a:lnTo>
                  <a:pt x="656590" y="953769"/>
                </a:lnTo>
                <a:lnTo>
                  <a:pt x="704850" y="934719"/>
                </a:lnTo>
                <a:lnTo>
                  <a:pt x="751840" y="911860"/>
                </a:lnTo>
                <a:lnTo>
                  <a:pt x="796290" y="883919"/>
                </a:lnTo>
                <a:lnTo>
                  <a:pt x="836929" y="850900"/>
                </a:lnTo>
                <a:lnTo>
                  <a:pt x="891540" y="796289"/>
                </a:lnTo>
                <a:lnTo>
                  <a:pt x="922020" y="754380"/>
                </a:lnTo>
                <a:lnTo>
                  <a:pt x="947420" y="709930"/>
                </a:lnTo>
                <a:lnTo>
                  <a:pt x="969009" y="662939"/>
                </a:lnTo>
                <a:lnTo>
                  <a:pt x="985520" y="614680"/>
                </a:lnTo>
                <a:lnTo>
                  <a:pt x="996950" y="565150"/>
                </a:lnTo>
                <a:lnTo>
                  <a:pt x="1002029" y="514350"/>
                </a:lnTo>
                <a:lnTo>
                  <a:pt x="1002029" y="487680"/>
                </a:lnTo>
                <a:lnTo>
                  <a:pt x="1003300" y="487680"/>
                </a:lnTo>
                <a:lnTo>
                  <a:pt x="1000759" y="436880"/>
                </a:lnTo>
                <a:lnTo>
                  <a:pt x="991870" y="386080"/>
                </a:lnTo>
                <a:lnTo>
                  <a:pt x="979170" y="337819"/>
                </a:lnTo>
                <a:lnTo>
                  <a:pt x="958850" y="289560"/>
                </a:lnTo>
                <a:lnTo>
                  <a:pt x="935990" y="243839"/>
                </a:lnTo>
                <a:lnTo>
                  <a:pt x="906779" y="200660"/>
                </a:lnTo>
                <a:lnTo>
                  <a:pt x="855979" y="142239"/>
                </a:lnTo>
                <a:lnTo>
                  <a:pt x="816609" y="107950"/>
                </a:lnTo>
                <a:lnTo>
                  <a:pt x="774700" y="78739"/>
                </a:lnTo>
                <a:lnTo>
                  <a:pt x="728979" y="53339"/>
                </a:lnTo>
                <a:lnTo>
                  <a:pt x="680720" y="31750"/>
                </a:lnTo>
                <a:lnTo>
                  <a:pt x="605790" y="10160"/>
                </a:lnTo>
                <a:lnTo>
                  <a:pt x="553720" y="2539"/>
                </a:lnTo>
                <a:lnTo>
                  <a:pt x="528320" y="0"/>
                </a:lnTo>
                <a:close/>
              </a:path>
            </a:pathLst>
          </a:custGeom>
          <a:solidFill>
            <a:srgbClr val="EFA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448550" y="4733290"/>
            <a:ext cx="35560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" dirty="0">
                <a:latin typeface="Arial"/>
                <a:cs typeface="Arial"/>
              </a:rPr>
              <a:t>f</a:t>
            </a:r>
            <a:r>
              <a:rPr sz="1800" dirty="0">
                <a:latin typeface="Arial"/>
                <a:cs typeface="Arial"/>
              </a:rPr>
              <a:t>(</a:t>
            </a:r>
            <a:r>
              <a:rPr sz="1800" spc="-15" dirty="0">
                <a:latin typeface="Arial"/>
                <a:cs typeface="Arial"/>
              </a:rPr>
              <a:t>x</a:t>
            </a:r>
            <a:r>
              <a:rPr sz="1800" dirty="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102859" y="3909059"/>
            <a:ext cx="2485390" cy="478790"/>
          </a:xfrm>
          <a:custGeom>
            <a:avLst/>
            <a:gdLst/>
            <a:ahLst/>
            <a:cxnLst/>
            <a:rect l="l" t="t" r="r" b="b"/>
            <a:pathLst>
              <a:path w="2485390" h="478789">
                <a:moveTo>
                  <a:pt x="0" y="478789"/>
                </a:moveTo>
                <a:lnTo>
                  <a:pt x="8229" y="430871"/>
                </a:lnTo>
                <a:lnTo>
                  <a:pt x="32170" y="383408"/>
                </a:lnTo>
                <a:lnTo>
                  <a:pt x="70703" y="336824"/>
                </a:lnTo>
                <a:lnTo>
                  <a:pt x="122708" y="291540"/>
                </a:lnTo>
                <a:lnTo>
                  <a:pt x="187066" y="247979"/>
                </a:lnTo>
                <a:lnTo>
                  <a:pt x="223527" y="226976"/>
                </a:lnTo>
                <a:lnTo>
                  <a:pt x="262656" y="206562"/>
                </a:lnTo>
                <a:lnTo>
                  <a:pt x="304313" y="186791"/>
                </a:lnTo>
                <a:lnTo>
                  <a:pt x="348358" y="167713"/>
                </a:lnTo>
                <a:lnTo>
                  <a:pt x="394652" y="149383"/>
                </a:lnTo>
                <a:lnTo>
                  <a:pt x="443054" y="131853"/>
                </a:lnTo>
                <a:lnTo>
                  <a:pt x="493424" y="115176"/>
                </a:lnTo>
                <a:lnTo>
                  <a:pt x="545622" y="99405"/>
                </a:lnTo>
                <a:lnTo>
                  <a:pt x="599508" y="84592"/>
                </a:lnTo>
                <a:lnTo>
                  <a:pt x="654943" y="70790"/>
                </a:lnTo>
                <a:lnTo>
                  <a:pt x="711786" y="58052"/>
                </a:lnTo>
                <a:lnTo>
                  <a:pt x="769898" y="46431"/>
                </a:lnTo>
                <a:lnTo>
                  <a:pt x="829137" y="35980"/>
                </a:lnTo>
                <a:lnTo>
                  <a:pt x="889365" y="26751"/>
                </a:lnTo>
                <a:lnTo>
                  <a:pt x="950442" y="18797"/>
                </a:lnTo>
                <a:lnTo>
                  <a:pt x="1012226" y="12170"/>
                </a:lnTo>
                <a:lnTo>
                  <a:pt x="1074580" y="6925"/>
                </a:lnTo>
                <a:lnTo>
                  <a:pt x="1137361" y="3113"/>
                </a:lnTo>
                <a:lnTo>
                  <a:pt x="1200431" y="787"/>
                </a:lnTo>
                <a:lnTo>
                  <a:pt x="1263650" y="0"/>
                </a:lnTo>
                <a:lnTo>
                  <a:pt x="1332993" y="682"/>
                </a:lnTo>
                <a:lnTo>
                  <a:pt x="1400737" y="2701"/>
                </a:lnTo>
                <a:lnTo>
                  <a:pt x="1466853" y="6013"/>
                </a:lnTo>
                <a:lnTo>
                  <a:pt x="1531309" y="10575"/>
                </a:lnTo>
                <a:lnTo>
                  <a:pt x="1594075" y="16343"/>
                </a:lnTo>
                <a:lnTo>
                  <a:pt x="1655120" y="23274"/>
                </a:lnTo>
                <a:lnTo>
                  <a:pt x="1714413" y="31325"/>
                </a:lnTo>
                <a:lnTo>
                  <a:pt x="1771925" y="40452"/>
                </a:lnTo>
                <a:lnTo>
                  <a:pt x="1827624" y="50611"/>
                </a:lnTo>
                <a:lnTo>
                  <a:pt x="1881479" y="61761"/>
                </a:lnTo>
                <a:lnTo>
                  <a:pt x="1933461" y="73856"/>
                </a:lnTo>
                <a:lnTo>
                  <a:pt x="1983539" y="86854"/>
                </a:lnTo>
                <a:lnTo>
                  <a:pt x="2031682" y="100712"/>
                </a:lnTo>
                <a:lnTo>
                  <a:pt x="2077859" y="115386"/>
                </a:lnTo>
                <a:lnTo>
                  <a:pt x="2122041" y="130832"/>
                </a:lnTo>
                <a:lnTo>
                  <a:pt x="2164195" y="147008"/>
                </a:lnTo>
                <a:lnTo>
                  <a:pt x="2204293" y="163870"/>
                </a:lnTo>
                <a:lnTo>
                  <a:pt x="2242302" y="181374"/>
                </a:lnTo>
                <a:lnTo>
                  <a:pt x="2278193" y="199478"/>
                </a:lnTo>
                <a:lnTo>
                  <a:pt x="2311935" y="218138"/>
                </a:lnTo>
                <a:lnTo>
                  <a:pt x="2372850" y="256952"/>
                </a:lnTo>
                <a:lnTo>
                  <a:pt x="2424802" y="297469"/>
                </a:lnTo>
                <a:lnTo>
                  <a:pt x="2467547" y="339342"/>
                </a:lnTo>
                <a:lnTo>
                  <a:pt x="2485390" y="360679"/>
                </a:lnTo>
              </a:path>
            </a:pathLst>
          </a:custGeom>
          <a:ln w="64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23480" y="4234179"/>
            <a:ext cx="115570" cy="140970"/>
          </a:xfrm>
          <a:custGeom>
            <a:avLst/>
            <a:gdLst/>
            <a:ahLst/>
            <a:cxnLst/>
            <a:rect l="l" t="t" r="r" b="b"/>
            <a:pathLst>
              <a:path w="115570" h="140970">
                <a:moveTo>
                  <a:pt x="115570" y="0"/>
                </a:moveTo>
                <a:lnTo>
                  <a:pt x="0" y="48260"/>
                </a:lnTo>
                <a:lnTo>
                  <a:pt x="105410" y="140970"/>
                </a:lnTo>
                <a:lnTo>
                  <a:pt x="1155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49850" y="5353050"/>
            <a:ext cx="2482850" cy="453390"/>
          </a:xfrm>
          <a:custGeom>
            <a:avLst/>
            <a:gdLst/>
            <a:ahLst/>
            <a:cxnLst/>
            <a:rect l="l" t="t" r="r" b="b"/>
            <a:pathLst>
              <a:path w="2482850" h="453389">
                <a:moveTo>
                  <a:pt x="2482850" y="0"/>
                </a:moveTo>
                <a:lnTo>
                  <a:pt x="2474620" y="45382"/>
                </a:lnTo>
                <a:lnTo>
                  <a:pt x="2450679" y="90331"/>
                </a:lnTo>
                <a:lnTo>
                  <a:pt x="2412146" y="134447"/>
                </a:lnTo>
                <a:lnTo>
                  <a:pt x="2360141" y="177330"/>
                </a:lnTo>
                <a:lnTo>
                  <a:pt x="2295783" y="218581"/>
                </a:lnTo>
                <a:lnTo>
                  <a:pt x="2259322" y="238469"/>
                </a:lnTo>
                <a:lnTo>
                  <a:pt x="2220193" y="257799"/>
                </a:lnTo>
                <a:lnTo>
                  <a:pt x="2178536" y="276522"/>
                </a:lnTo>
                <a:lnTo>
                  <a:pt x="2134491" y="294586"/>
                </a:lnTo>
                <a:lnTo>
                  <a:pt x="2088197" y="311943"/>
                </a:lnTo>
                <a:lnTo>
                  <a:pt x="2039795" y="328542"/>
                </a:lnTo>
                <a:lnTo>
                  <a:pt x="1989425" y="344334"/>
                </a:lnTo>
                <a:lnTo>
                  <a:pt x="1937227" y="359267"/>
                </a:lnTo>
                <a:lnTo>
                  <a:pt x="1883341" y="373293"/>
                </a:lnTo>
                <a:lnTo>
                  <a:pt x="1827906" y="386362"/>
                </a:lnTo>
                <a:lnTo>
                  <a:pt x="1771063" y="398423"/>
                </a:lnTo>
                <a:lnTo>
                  <a:pt x="1712951" y="409426"/>
                </a:lnTo>
                <a:lnTo>
                  <a:pt x="1653712" y="419322"/>
                </a:lnTo>
                <a:lnTo>
                  <a:pt x="1593484" y="428061"/>
                </a:lnTo>
                <a:lnTo>
                  <a:pt x="1532407" y="435592"/>
                </a:lnTo>
                <a:lnTo>
                  <a:pt x="1470623" y="441866"/>
                </a:lnTo>
                <a:lnTo>
                  <a:pt x="1408269" y="446832"/>
                </a:lnTo>
                <a:lnTo>
                  <a:pt x="1345488" y="450442"/>
                </a:lnTo>
                <a:lnTo>
                  <a:pt x="1282418" y="452644"/>
                </a:lnTo>
                <a:lnTo>
                  <a:pt x="1219200" y="453390"/>
                </a:lnTo>
                <a:lnTo>
                  <a:pt x="1147254" y="452704"/>
                </a:lnTo>
                <a:lnTo>
                  <a:pt x="1077094" y="450676"/>
                </a:lnTo>
                <a:lnTo>
                  <a:pt x="1008747" y="447351"/>
                </a:lnTo>
                <a:lnTo>
                  <a:pt x="942240" y="442774"/>
                </a:lnTo>
                <a:lnTo>
                  <a:pt x="877601" y="436989"/>
                </a:lnTo>
                <a:lnTo>
                  <a:pt x="814857" y="430040"/>
                </a:lnTo>
                <a:lnTo>
                  <a:pt x="754036" y="421974"/>
                </a:lnTo>
                <a:lnTo>
                  <a:pt x="695164" y="412833"/>
                </a:lnTo>
                <a:lnTo>
                  <a:pt x="638269" y="402663"/>
                </a:lnTo>
                <a:lnTo>
                  <a:pt x="583379" y="391508"/>
                </a:lnTo>
                <a:lnTo>
                  <a:pt x="530520" y="379414"/>
                </a:lnTo>
                <a:lnTo>
                  <a:pt x="479720" y="366424"/>
                </a:lnTo>
                <a:lnTo>
                  <a:pt x="431006" y="352583"/>
                </a:lnTo>
                <a:lnTo>
                  <a:pt x="384405" y="337937"/>
                </a:lnTo>
                <a:lnTo>
                  <a:pt x="339946" y="322529"/>
                </a:lnTo>
                <a:lnTo>
                  <a:pt x="297655" y="306405"/>
                </a:lnTo>
                <a:lnTo>
                  <a:pt x="257559" y="289608"/>
                </a:lnTo>
                <a:lnTo>
                  <a:pt x="219686" y="272185"/>
                </a:lnTo>
                <a:lnTo>
                  <a:pt x="184063" y="254178"/>
                </a:lnTo>
                <a:lnTo>
                  <a:pt x="150717" y="235634"/>
                </a:lnTo>
                <a:lnTo>
                  <a:pt x="90968" y="197110"/>
                </a:lnTo>
                <a:lnTo>
                  <a:pt x="40656" y="156969"/>
                </a:lnTo>
                <a:lnTo>
                  <a:pt x="19107" y="136404"/>
                </a:lnTo>
                <a:lnTo>
                  <a:pt x="0" y="115569"/>
                </a:lnTo>
              </a:path>
            </a:pathLst>
          </a:custGeom>
          <a:ln w="64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00320" y="5365750"/>
            <a:ext cx="115570" cy="140970"/>
          </a:xfrm>
          <a:custGeom>
            <a:avLst/>
            <a:gdLst/>
            <a:ahLst/>
            <a:cxnLst/>
            <a:rect l="l" t="t" r="r" b="b"/>
            <a:pathLst>
              <a:path w="115570" h="140970">
                <a:moveTo>
                  <a:pt x="5079" y="0"/>
                </a:moveTo>
                <a:lnTo>
                  <a:pt x="0" y="140969"/>
                </a:lnTo>
                <a:lnTo>
                  <a:pt x="115569" y="87630"/>
                </a:lnTo>
                <a:lnTo>
                  <a:pt x="5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076950" y="3638550"/>
            <a:ext cx="53276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Easy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16" name="object 16"/>
          <p:cNvSpPr txBox="1"/>
          <p:nvPr/>
        </p:nvSpPr>
        <p:spPr>
          <a:xfrm>
            <a:off x="6079490" y="5505450"/>
            <a:ext cx="76835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D</a:t>
            </a:r>
            <a:r>
              <a:rPr sz="1800" spc="-5" dirty="0">
                <a:latin typeface="Arial"/>
                <a:cs typeface="Arial"/>
              </a:rPr>
              <a:t>i</a:t>
            </a:r>
            <a:r>
              <a:rPr sz="1800" spc="-35" dirty="0">
                <a:latin typeface="Arial"/>
                <a:cs typeface="Arial"/>
              </a:rPr>
              <a:t>f</a:t>
            </a:r>
            <a:r>
              <a:rPr sz="1800" spc="-5" dirty="0">
                <a:latin typeface="Arial"/>
                <a:cs typeface="Arial"/>
              </a:rPr>
              <a:t>fic</a:t>
            </a:r>
            <a:r>
              <a:rPr sz="1800" spc="-10" dirty="0">
                <a:latin typeface="Arial"/>
                <a:cs typeface="Arial"/>
              </a:rPr>
              <a:t>u</a:t>
            </a:r>
            <a:r>
              <a:rPr sz="1800" spc="-5" dirty="0">
                <a:latin typeface="Arial"/>
                <a:cs typeface="Arial"/>
              </a:rPr>
              <a:t>lt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id="{7578E046-A2D9-4AC8-9D80-37CDFAE5C552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1150" y="336550"/>
            <a:ext cx="2683510" cy="741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pc="-5" dirty="0"/>
              <a:t>One-way</a:t>
            </a:r>
            <a:r>
              <a:rPr spc="-60" dirty="0"/>
              <a:t> </a:t>
            </a:r>
            <a:r>
              <a:rPr spc="-5" dirty="0"/>
              <a:t>function:  </a:t>
            </a:r>
            <a:r>
              <a:rPr spc="-10" dirty="0"/>
              <a:t>Hash</a:t>
            </a:r>
            <a:r>
              <a:rPr spc="-70" dirty="0"/>
              <a:t> </a:t>
            </a:r>
            <a:r>
              <a:rPr spc="-5" dirty="0"/>
              <a:t>function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5" name="object 5"/>
          <p:cNvSpPr txBox="1"/>
          <p:nvPr/>
        </p:nvSpPr>
        <p:spPr>
          <a:xfrm>
            <a:off x="311150" y="1690370"/>
            <a:ext cx="8375650" cy="39677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b="1" spc="-5" dirty="0">
                <a:latin typeface="Arial"/>
                <a:cs typeface="Arial"/>
              </a:rPr>
              <a:t>A hash function is any function that can be used to map data of arbitrary size to data of fixed size. </a:t>
            </a:r>
            <a:endParaRPr lang="en-US" sz="1800" b="1" spc="-5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fr-FR" b="1" spc="-5" dirty="0">
              <a:solidFill>
                <a:srgbClr val="EFAA00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EFAA00"/>
                </a:solidFill>
                <a:latin typeface="Arial"/>
                <a:cs typeface="Arial"/>
              </a:rPr>
              <a:t>Properties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L="1902460">
              <a:lnSpc>
                <a:spcPct val="100000"/>
              </a:lnSpc>
            </a:pPr>
            <a:r>
              <a:rPr lang="fr-FR" sz="3600" dirty="0"/>
              <a:t>∀ </a:t>
            </a:r>
            <a:r>
              <a:rPr lang="fr-FR" sz="3450" i="1" spc="720" dirty="0">
                <a:latin typeface="Times New Roman"/>
                <a:cs typeface="Times New Roman"/>
              </a:rPr>
              <a:t>m</a:t>
            </a:r>
            <a:r>
              <a:rPr lang="fr-FR" sz="3600" dirty="0"/>
              <a:t>∈</a:t>
            </a:r>
            <a:r>
              <a:rPr sz="3450" spc="-235" dirty="0">
                <a:latin typeface="Calibri"/>
                <a:cs typeface="Calibri"/>
              </a:rPr>
              <a:t> </a:t>
            </a:r>
            <a:r>
              <a:rPr sz="3450" i="1" spc="5" dirty="0">
                <a:latin typeface="Times New Roman"/>
                <a:cs typeface="Times New Roman"/>
              </a:rPr>
              <a:t>M</a:t>
            </a:r>
            <a:r>
              <a:rPr sz="3450" i="1" spc="-360" dirty="0">
                <a:latin typeface="Times New Roman"/>
                <a:cs typeface="Times New Roman"/>
              </a:rPr>
              <a:t> </a:t>
            </a:r>
            <a:r>
              <a:rPr sz="3450" dirty="0">
                <a:latin typeface="Times New Roman"/>
                <a:cs typeface="Times New Roman"/>
              </a:rPr>
              <a:t>,</a:t>
            </a:r>
            <a:r>
              <a:rPr sz="3450" spc="-465" dirty="0">
                <a:latin typeface="Times New Roman"/>
                <a:cs typeface="Times New Roman"/>
              </a:rPr>
              <a:t> </a:t>
            </a:r>
            <a:r>
              <a:rPr sz="3450" i="1" spc="5" dirty="0">
                <a:latin typeface="Times New Roman"/>
                <a:cs typeface="Times New Roman"/>
              </a:rPr>
              <a:t>H</a:t>
            </a:r>
            <a:r>
              <a:rPr sz="3450" i="1" spc="-470" dirty="0">
                <a:latin typeface="Times New Roman"/>
                <a:cs typeface="Times New Roman"/>
              </a:rPr>
              <a:t> </a:t>
            </a:r>
            <a:r>
              <a:rPr sz="3450" spc="75" dirty="0">
                <a:latin typeface="Times New Roman"/>
                <a:cs typeface="Times New Roman"/>
              </a:rPr>
              <a:t>(</a:t>
            </a:r>
            <a:r>
              <a:rPr sz="3450" i="1" spc="75" dirty="0">
                <a:latin typeface="Times New Roman"/>
                <a:cs typeface="Times New Roman"/>
              </a:rPr>
              <a:t>m</a:t>
            </a:r>
            <a:r>
              <a:rPr sz="3450" spc="75" dirty="0">
                <a:latin typeface="Times New Roman"/>
                <a:cs typeface="Times New Roman"/>
              </a:rPr>
              <a:t>) </a:t>
            </a:r>
            <a:r>
              <a:rPr lang="en-US" sz="3450" spc="75" dirty="0">
                <a:latin typeface="Times New Roman"/>
                <a:cs typeface="Times New Roman"/>
              </a:rPr>
              <a:t>= </a:t>
            </a:r>
            <a:r>
              <a:rPr sz="3450" i="1" spc="975" dirty="0">
                <a:latin typeface="Times New Roman"/>
                <a:cs typeface="Times New Roman"/>
              </a:rPr>
              <a:t>n</a:t>
            </a:r>
            <a:endParaRPr sz="34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70"/>
              </a:spcBef>
            </a:pPr>
            <a:r>
              <a:rPr sz="1800" spc="-5" dirty="0">
                <a:latin typeface="Arial"/>
                <a:cs typeface="Arial"/>
              </a:rPr>
              <a:t>For each </a:t>
            </a:r>
            <a:r>
              <a:rPr sz="1800" i="1" spc="-5" dirty="0">
                <a:latin typeface="Arial"/>
                <a:cs typeface="Arial"/>
              </a:rPr>
              <a:t>m</a:t>
            </a:r>
            <a:r>
              <a:rPr sz="1800" spc="-5" dirty="0">
                <a:latin typeface="Arial"/>
                <a:cs typeface="Arial"/>
              </a:rPr>
              <a:t>, </a:t>
            </a:r>
            <a:r>
              <a:rPr sz="1800" i="1" dirty="0">
                <a:latin typeface="Arial"/>
                <a:cs typeface="Arial"/>
              </a:rPr>
              <a:t>n </a:t>
            </a:r>
            <a:r>
              <a:rPr sz="1800" spc="-5" dirty="0">
                <a:latin typeface="Arial"/>
                <a:cs typeface="Arial"/>
              </a:rPr>
              <a:t>is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unique.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800" spc="-5" dirty="0">
                <a:latin typeface="Arial"/>
                <a:cs typeface="Arial"/>
              </a:rPr>
              <a:t>From </a:t>
            </a:r>
            <a:r>
              <a:rPr sz="1800" i="1" dirty="0">
                <a:latin typeface="Arial"/>
                <a:cs typeface="Arial"/>
              </a:rPr>
              <a:t>n </a:t>
            </a:r>
            <a:r>
              <a:rPr sz="1800" spc="-5" dirty="0">
                <a:latin typeface="Arial"/>
                <a:cs typeface="Arial"/>
              </a:rPr>
              <a:t>is not </a:t>
            </a:r>
            <a:r>
              <a:rPr sz="1800" spc="-10" dirty="0">
                <a:latin typeface="Arial"/>
                <a:cs typeface="Arial"/>
              </a:rPr>
              <a:t>possible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5" dirty="0">
                <a:latin typeface="Arial"/>
                <a:cs typeface="Arial"/>
              </a:rPr>
              <a:t>find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m.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800" dirty="0">
                <a:latin typeface="Arial"/>
                <a:cs typeface="Arial"/>
              </a:rPr>
              <a:t>H </a:t>
            </a:r>
            <a:r>
              <a:rPr sz="1800" spc="-5" dirty="0">
                <a:latin typeface="Arial"/>
                <a:cs typeface="Arial"/>
              </a:rPr>
              <a:t>easy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compute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n </a:t>
            </a:r>
            <a:r>
              <a:rPr sz="1800" b="1" spc="-5" dirty="0">
                <a:latin typeface="Arial"/>
                <a:cs typeface="Arial"/>
              </a:rPr>
              <a:t>is called</a:t>
            </a:r>
            <a:r>
              <a:rPr sz="1800" b="1" spc="-65" dirty="0"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EFAA00"/>
                </a:solidFill>
                <a:latin typeface="Arial"/>
                <a:cs typeface="Arial"/>
              </a:rPr>
              <a:t>DIGEST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B9D23BB9-1D5F-466B-8E1D-28B7C7E7B41A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Symmetric</a:t>
            </a:r>
            <a:r>
              <a:rPr spc="-65" dirty="0"/>
              <a:t> </a:t>
            </a:r>
            <a:r>
              <a:rPr spc="-5" dirty="0"/>
              <a:t>algorithm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597150" y="1741170"/>
            <a:ext cx="159385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i="1" spc="-5" dirty="0">
                <a:latin typeface="Arial"/>
                <a:cs typeface="Arial"/>
              </a:rPr>
              <a:t>E: </a:t>
            </a:r>
            <a:r>
              <a:rPr sz="2000" b="1" i="1" spc="-5" dirty="0" err="1">
                <a:latin typeface="Arial"/>
                <a:cs typeface="Arial"/>
              </a:rPr>
              <a:t>MxK</a:t>
            </a:r>
            <a:r>
              <a:rPr sz="2000" b="1" i="1" spc="-80" dirty="0">
                <a:latin typeface="Arial"/>
                <a:cs typeface="Arial"/>
              </a:rPr>
              <a:t> </a:t>
            </a:r>
            <a:r>
              <a:rPr lang="en-US" sz="2000" b="1" i="1" spc="-270" dirty="0">
                <a:latin typeface="Gill Sans MT"/>
                <a:cs typeface="Arial"/>
                <a:sym typeface="Wingdings" panose="05000000000000000000" pitchFamily="2" charset="2"/>
              </a:rPr>
              <a:t>  </a:t>
            </a:r>
            <a:r>
              <a:rPr sz="2000" b="1" i="1" spc="-270" dirty="0">
                <a:latin typeface="Arial"/>
                <a:cs typeface="Arial"/>
              </a:rPr>
              <a:t>C;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83150" y="1741170"/>
            <a:ext cx="1162685" cy="314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i="1" spc="-5" dirty="0">
                <a:latin typeface="Arial"/>
                <a:cs typeface="Arial"/>
              </a:rPr>
              <a:t>E(m,</a:t>
            </a:r>
            <a:r>
              <a:rPr sz="2000" b="1" i="1" spc="-85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k)=c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1150" y="1520657"/>
            <a:ext cx="1718310" cy="161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46400"/>
              </a:lnSpc>
            </a:pPr>
            <a:r>
              <a:rPr sz="2400" b="1" spc="-5" dirty="0">
                <a:solidFill>
                  <a:srgbClr val="EFAA00"/>
                </a:solidFill>
                <a:latin typeface="Arial"/>
                <a:cs typeface="Arial"/>
              </a:rPr>
              <a:t>E</a:t>
            </a:r>
            <a:r>
              <a:rPr sz="2400" b="1" spc="-10" dirty="0">
                <a:solidFill>
                  <a:srgbClr val="EFAA00"/>
                </a:solidFill>
                <a:latin typeface="Arial"/>
                <a:cs typeface="Arial"/>
              </a:rPr>
              <a:t>nc</a:t>
            </a:r>
            <a:r>
              <a:rPr sz="2400" b="1" dirty="0">
                <a:solidFill>
                  <a:srgbClr val="EFAA00"/>
                </a:solidFill>
                <a:latin typeface="Arial"/>
                <a:cs typeface="Arial"/>
              </a:rPr>
              <a:t>r</a:t>
            </a:r>
            <a:r>
              <a:rPr sz="2400" b="1" spc="-10" dirty="0">
                <a:solidFill>
                  <a:srgbClr val="EFAA00"/>
                </a:solidFill>
                <a:latin typeface="Arial"/>
                <a:cs typeface="Arial"/>
              </a:rPr>
              <a:t>y</a:t>
            </a:r>
            <a:r>
              <a:rPr sz="2400" b="1" dirty="0">
                <a:solidFill>
                  <a:srgbClr val="EFAA00"/>
                </a:solidFill>
                <a:latin typeface="Arial"/>
                <a:cs typeface="Arial"/>
              </a:rPr>
              <a:t>pti</a:t>
            </a:r>
            <a:r>
              <a:rPr sz="2400" b="1" spc="-10" dirty="0">
                <a:solidFill>
                  <a:srgbClr val="EFAA00"/>
                </a:solidFill>
                <a:latin typeface="Arial"/>
                <a:cs typeface="Arial"/>
              </a:rPr>
              <a:t>o</a:t>
            </a:r>
            <a:r>
              <a:rPr sz="2400" b="1" spc="10" dirty="0">
                <a:solidFill>
                  <a:srgbClr val="EFAA00"/>
                </a:solidFill>
                <a:latin typeface="Arial"/>
                <a:cs typeface="Arial"/>
              </a:rPr>
              <a:t>n</a:t>
            </a:r>
            <a:r>
              <a:rPr sz="2400" b="1" dirty="0">
                <a:latin typeface="Arial"/>
                <a:cs typeface="Arial"/>
              </a:rPr>
              <a:t>:  </a:t>
            </a:r>
            <a:r>
              <a:rPr sz="2400" b="1" spc="-5" dirty="0">
                <a:solidFill>
                  <a:srgbClr val="EFAA00"/>
                </a:solidFill>
                <a:latin typeface="Arial"/>
                <a:cs typeface="Arial"/>
              </a:rPr>
              <a:t>D</a:t>
            </a:r>
            <a:r>
              <a:rPr sz="2400" b="1" spc="-10" dirty="0">
                <a:solidFill>
                  <a:srgbClr val="EFAA00"/>
                </a:solidFill>
                <a:latin typeface="Arial"/>
                <a:cs typeface="Arial"/>
              </a:rPr>
              <a:t>ec</a:t>
            </a:r>
            <a:r>
              <a:rPr sz="2400" b="1" dirty="0">
                <a:solidFill>
                  <a:srgbClr val="EFAA00"/>
                </a:solidFill>
                <a:latin typeface="Arial"/>
                <a:cs typeface="Arial"/>
              </a:rPr>
              <a:t>r</a:t>
            </a:r>
            <a:r>
              <a:rPr sz="2400" b="1" spc="-10" dirty="0">
                <a:solidFill>
                  <a:srgbClr val="EFAA00"/>
                </a:solidFill>
                <a:latin typeface="Arial"/>
                <a:cs typeface="Arial"/>
              </a:rPr>
              <a:t>y</a:t>
            </a:r>
            <a:r>
              <a:rPr sz="2400" b="1" dirty="0">
                <a:solidFill>
                  <a:srgbClr val="EFAA00"/>
                </a:solidFill>
                <a:latin typeface="Arial"/>
                <a:cs typeface="Arial"/>
              </a:rPr>
              <a:t>pti</a:t>
            </a:r>
            <a:r>
              <a:rPr sz="2400" b="1" spc="-10" dirty="0">
                <a:solidFill>
                  <a:srgbClr val="EFAA00"/>
                </a:solidFill>
                <a:latin typeface="Arial"/>
                <a:cs typeface="Arial"/>
              </a:rPr>
              <a:t>o</a:t>
            </a:r>
            <a:r>
              <a:rPr sz="2400" b="1" spc="10" dirty="0">
                <a:solidFill>
                  <a:srgbClr val="EFAA00"/>
                </a:solidFill>
                <a:latin typeface="Arial"/>
                <a:cs typeface="Arial"/>
              </a:rPr>
              <a:t>n</a:t>
            </a:r>
            <a:r>
              <a:rPr sz="2400" b="1" dirty="0">
                <a:latin typeface="Arial"/>
                <a:cs typeface="Arial"/>
              </a:rPr>
              <a:t>:  </a:t>
            </a:r>
            <a:r>
              <a:rPr sz="2400" b="1" spc="-5" dirty="0">
                <a:solidFill>
                  <a:srgbClr val="EFAA00"/>
                </a:solidFill>
                <a:latin typeface="Arial"/>
                <a:cs typeface="Arial"/>
              </a:rPr>
              <a:t>Property</a:t>
            </a:r>
            <a:r>
              <a:rPr sz="2400" b="1" i="1" spc="-5" dirty="0"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97150" y="2275840"/>
            <a:ext cx="3007360" cy="850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840864" algn="l"/>
              </a:tabLst>
            </a:pPr>
            <a:r>
              <a:rPr sz="2000" b="1" i="1" dirty="0">
                <a:latin typeface="Arial"/>
                <a:cs typeface="Arial"/>
              </a:rPr>
              <a:t>D: </a:t>
            </a:r>
            <a:r>
              <a:rPr sz="2000" b="1" i="1" spc="-135" dirty="0" err="1">
                <a:latin typeface="Arial"/>
                <a:cs typeface="Arial"/>
              </a:rPr>
              <a:t>CxK</a:t>
            </a:r>
            <a:r>
              <a:rPr lang="en-US" sz="2000" b="1" i="1" spc="-135" dirty="0">
                <a:latin typeface="Gill Sans MT"/>
                <a:cs typeface="Arial"/>
              </a:rPr>
              <a:t> </a:t>
            </a:r>
            <a:r>
              <a:rPr lang="en-US" sz="2000" b="1" i="1" spc="-135" dirty="0">
                <a:latin typeface="Gill Sans MT"/>
                <a:cs typeface="Arial"/>
                <a:sym typeface="Wingdings" panose="05000000000000000000" pitchFamily="2" charset="2"/>
              </a:rPr>
              <a:t> </a:t>
            </a:r>
            <a:r>
              <a:rPr sz="2000" b="1" i="1" spc="-135" dirty="0">
                <a:latin typeface="Arial"/>
                <a:cs typeface="Arial"/>
              </a:rPr>
              <a:t>M;	</a:t>
            </a:r>
            <a:r>
              <a:rPr sz="2000" b="1" i="1" dirty="0">
                <a:latin typeface="Arial"/>
                <a:cs typeface="Arial"/>
              </a:rPr>
              <a:t>D(c,</a:t>
            </a:r>
            <a:r>
              <a:rPr sz="2000" b="1" i="1" spc="-95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k)=m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50" dirty="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</a:pPr>
            <a:r>
              <a:rPr sz="2000" b="1" i="1" dirty="0">
                <a:latin typeface="Arial"/>
                <a:cs typeface="Arial"/>
              </a:rPr>
              <a:t>D( </a:t>
            </a:r>
            <a:r>
              <a:rPr sz="2000" b="1" i="1" spc="-5" dirty="0">
                <a:latin typeface="Arial"/>
                <a:cs typeface="Arial"/>
              </a:rPr>
              <a:t>E(m, </a:t>
            </a:r>
            <a:r>
              <a:rPr sz="2000" b="1" i="1" dirty="0">
                <a:latin typeface="Arial"/>
                <a:cs typeface="Arial"/>
              </a:rPr>
              <a:t>k),</a:t>
            </a:r>
            <a:r>
              <a:rPr sz="2000" b="1" i="1" spc="-95" dirty="0">
                <a:latin typeface="Arial"/>
                <a:cs typeface="Arial"/>
              </a:rPr>
              <a:t> </a:t>
            </a:r>
            <a:r>
              <a:rPr sz="2000" b="1" i="1" dirty="0">
                <a:latin typeface="Arial"/>
                <a:cs typeface="Arial"/>
              </a:rPr>
              <a:t>k)=m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75129" y="5168900"/>
            <a:ext cx="2321560" cy="811530"/>
          </a:xfrm>
          <a:custGeom>
            <a:avLst/>
            <a:gdLst/>
            <a:ahLst/>
            <a:cxnLst/>
            <a:rect l="l" t="t" r="r" b="b"/>
            <a:pathLst>
              <a:path w="2321560" h="811529">
                <a:moveTo>
                  <a:pt x="1741170" y="0"/>
                </a:moveTo>
                <a:lnTo>
                  <a:pt x="1741170" y="203200"/>
                </a:lnTo>
                <a:lnTo>
                  <a:pt x="0" y="203200"/>
                </a:lnTo>
                <a:lnTo>
                  <a:pt x="0" y="608330"/>
                </a:lnTo>
                <a:lnTo>
                  <a:pt x="1741170" y="608330"/>
                </a:lnTo>
                <a:lnTo>
                  <a:pt x="1741170" y="811530"/>
                </a:lnTo>
                <a:lnTo>
                  <a:pt x="2321560" y="405130"/>
                </a:lnTo>
                <a:lnTo>
                  <a:pt x="174117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75129" y="5168900"/>
            <a:ext cx="2321560" cy="811530"/>
          </a:xfrm>
          <a:custGeom>
            <a:avLst/>
            <a:gdLst/>
            <a:ahLst/>
            <a:cxnLst/>
            <a:rect l="l" t="t" r="r" b="b"/>
            <a:pathLst>
              <a:path w="2321560" h="811529">
                <a:moveTo>
                  <a:pt x="0" y="203200"/>
                </a:moveTo>
                <a:lnTo>
                  <a:pt x="1741170" y="203200"/>
                </a:lnTo>
                <a:lnTo>
                  <a:pt x="1741170" y="0"/>
                </a:lnTo>
                <a:lnTo>
                  <a:pt x="2321560" y="405130"/>
                </a:lnTo>
                <a:lnTo>
                  <a:pt x="1741170" y="811530"/>
                </a:lnTo>
                <a:lnTo>
                  <a:pt x="1741170" y="608330"/>
                </a:lnTo>
                <a:lnTo>
                  <a:pt x="0" y="608330"/>
                </a:lnTo>
                <a:lnTo>
                  <a:pt x="0" y="203200"/>
                </a:lnTo>
                <a:close/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75129" y="51689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96690" y="598042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156460" y="5452109"/>
            <a:ext cx="106807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E(M,</a:t>
            </a:r>
            <a:r>
              <a:rPr sz="1600" b="1" spc="-8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K)=M’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017770" y="5168900"/>
            <a:ext cx="2322830" cy="811530"/>
          </a:xfrm>
          <a:custGeom>
            <a:avLst/>
            <a:gdLst/>
            <a:ahLst/>
            <a:cxnLst/>
            <a:rect l="l" t="t" r="r" b="b"/>
            <a:pathLst>
              <a:path w="2322829" h="811529">
                <a:moveTo>
                  <a:pt x="1742439" y="0"/>
                </a:moveTo>
                <a:lnTo>
                  <a:pt x="1742439" y="203200"/>
                </a:lnTo>
                <a:lnTo>
                  <a:pt x="0" y="203200"/>
                </a:lnTo>
                <a:lnTo>
                  <a:pt x="0" y="608330"/>
                </a:lnTo>
                <a:lnTo>
                  <a:pt x="1742439" y="608330"/>
                </a:lnTo>
                <a:lnTo>
                  <a:pt x="1742439" y="811530"/>
                </a:lnTo>
                <a:lnTo>
                  <a:pt x="2322829" y="405130"/>
                </a:lnTo>
                <a:lnTo>
                  <a:pt x="1742439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17770" y="5168900"/>
            <a:ext cx="2322830" cy="811530"/>
          </a:xfrm>
          <a:custGeom>
            <a:avLst/>
            <a:gdLst/>
            <a:ahLst/>
            <a:cxnLst/>
            <a:rect l="l" t="t" r="r" b="b"/>
            <a:pathLst>
              <a:path w="2322829" h="811529">
                <a:moveTo>
                  <a:pt x="0" y="203200"/>
                </a:moveTo>
                <a:lnTo>
                  <a:pt x="1742439" y="203200"/>
                </a:lnTo>
                <a:lnTo>
                  <a:pt x="1742439" y="0"/>
                </a:lnTo>
                <a:lnTo>
                  <a:pt x="2322829" y="405130"/>
                </a:lnTo>
                <a:lnTo>
                  <a:pt x="1742439" y="811530"/>
                </a:lnTo>
                <a:lnTo>
                  <a:pt x="1742439" y="608330"/>
                </a:lnTo>
                <a:lnTo>
                  <a:pt x="0" y="608330"/>
                </a:lnTo>
                <a:lnTo>
                  <a:pt x="0" y="203200"/>
                </a:lnTo>
                <a:close/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17770" y="51689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340600" y="598042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495290" y="5452109"/>
            <a:ext cx="107823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D(M’,</a:t>
            </a:r>
            <a:r>
              <a:rPr sz="1600" b="1" spc="-9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K)=M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139950" y="3516629"/>
            <a:ext cx="928369" cy="966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576570" y="3516629"/>
            <a:ext cx="928370" cy="966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18079" y="4533900"/>
            <a:ext cx="220979" cy="635000"/>
          </a:xfrm>
          <a:custGeom>
            <a:avLst/>
            <a:gdLst/>
            <a:ahLst/>
            <a:cxnLst/>
            <a:rect l="l" t="t" r="r" b="b"/>
            <a:pathLst>
              <a:path w="220980" h="635000">
                <a:moveTo>
                  <a:pt x="220980" y="474980"/>
                </a:moveTo>
                <a:lnTo>
                  <a:pt x="0" y="474980"/>
                </a:lnTo>
                <a:lnTo>
                  <a:pt x="109219" y="635000"/>
                </a:lnTo>
                <a:lnTo>
                  <a:pt x="220980" y="474980"/>
                </a:lnTo>
                <a:close/>
              </a:path>
              <a:path w="220980" h="635000">
                <a:moveTo>
                  <a:pt x="165100" y="0"/>
                </a:moveTo>
                <a:lnTo>
                  <a:pt x="54609" y="0"/>
                </a:lnTo>
                <a:lnTo>
                  <a:pt x="54609" y="474980"/>
                </a:lnTo>
                <a:lnTo>
                  <a:pt x="165100" y="474980"/>
                </a:lnTo>
                <a:lnTo>
                  <a:pt x="165100" y="0"/>
                </a:lnTo>
                <a:close/>
              </a:path>
            </a:pathLst>
          </a:custGeom>
          <a:solidFill>
            <a:srgbClr val="EFA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418079" y="4533900"/>
            <a:ext cx="220979" cy="635000"/>
          </a:xfrm>
          <a:custGeom>
            <a:avLst/>
            <a:gdLst/>
            <a:ahLst/>
            <a:cxnLst/>
            <a:rect l="l" t="t" r="r" b="b"/>
            <a:pathLst>
              <a:path w="220980" h="635000">
                <a:moveTo>
                  <a:pt x="0" y="474980"/>
                </a:moveTo>
                <a:lnTo>
                  <a:pt x="54609" y="474980"/>
                </a:lnTo>
                <a:lnTo>
                  <a:pt x="54609" y="0"/>
                </a:lnTo>
                <a:lnTo>
                  <a:pt x="165100" y="0"/>
                </a:lnTo>
                <a:lnTo>
                  <a:pt x="165100" y="474980"/>
                </a:lnTo>
                <a:lnTo>
                  <a:pt x="220980" y="474980"/>
                </a:lnTo>
                <a:lnTo>
                  <a:pt x="109219" y="635000"/>
                </a:lnTo>
                <a:lnTo>
                  <a:pt x="0" y="474980"/>
                </a:lnTo>
                <a:close/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418079" y="45339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39060" y="51689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54700" y="4533900"/>
            <a:ext cx="220979" cy="635000"/>
          </a:xfrm>
          <a:custGeom>
            <a:avLst/>
            <a:gdLst/>
            <a:ahLst/>
            <a:cxnLst/>
            <a:rect l="l" t="t" r="r" b="b"/>
            <a:pathLst>
              <a:path w="220979" h="635000">
                <a:moveTo>
                  <a:pt x="220979" y="474980"/>
                </a:moveTo>
                <a:lnTo>
                  <a:pt x="0" y="474980"/>
                </a:lnTo>
                <a:lnTo>
                  <a:pt x="110489" y="635000"/>
                </a:lnTo>
                <a:lnTo>
                  <a:pt x="220979" y="474980"/>
                </a:lnTo>
                <a:close/>
              </a:path>
              <a:path w="220979" h="635000">
                <a:moveTo>
                  <a:pt x="165100" y="0"/>
                </a:moveTo>
                <a:lnTo>
                  <a:pt x="54610" y="0"/>
                </a:lnTo>
                <a:lnTo>
                  <a:pt x="54610" y="474980"/>
                </a:lnTo>
                <a:lnTo>
                  <a:pt x="165100" y="474980"/>
                </a:lnTo>
                <a:lnTo>
                  <a:pt x="165100" y="0"/>
                </a:lnTo>
                <a:close/>
              </a:path>
            </a:pathLst>
          </a:custGeom>
          <a:solidFill>
            <a:srgbClr val="EFA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54700" y="4533900"/>
            <a:ext cx="220979" cy="635000"/>
          </a:xfrm>
          <a:custGeom>
            <a:avLst/>
            <a:gdLst/>
            <a:ahLst/>
            <a:cxnLst/>
            <a:rect l="l" t="t" r="r" b="b"/>
            <a:pathLst>
              <a:path w="220979" h="635000">
                <a:moveTo>
                  <a:pt x="0" y="474980"/>
                </a:moveTo>
                <a:lnTo>
                  <a:pt x="54610" y="474980"/>
                </a:lnTo>
                <a:lnTo>
                  <a:pt x="54610" y="0"/>
                </a:lnTo>
                <a:lnTo>
                  <a:pt x="165100" y="0"/>
                </a:lnTo>
                <a:lnTo>
                  <a:pt x="165100" y="474980"/>
                </a:lnTo>
                <a:lnTo>
                  <a:pt x="220979" y="474980"/>
                </a:lnTo>
                <a:lnTo>
                  <a:pt x="110489" y="635000"/>
                </a:lnTo>
                <a:lnTo>
                  <a:pt x="0" y="474980"/>
                </a:lnTo>
                <a:close/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54700" y="45339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75679" y="51689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948939" y="4171950"/>
            <a:ext cx="13843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dirty="0">
                <a:solidFill>
                  <a:srgbClr val="333333"/>
                </a:solidFill>
                <a:latin typeface="Arial"/>
                <a:cs typeface="Arial"/>
              </a:rPr>
              <a:t>k</a:t>
            </a:r>
            <a:endParaRPr sz="16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377940" y="4171950"/>
            <a:ext cx="13843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dirty="0">
                <a:solidFill>
                  <a:srgbClr val="333333"/>
                </a:solidFill>
                <a:latin typeface="Arial"/>
                <a:cs typeface="Arial"/>
              </a:rPr>
              <a:t>k</a:t>
            </a:r>
            <a:endParaRPr sz="16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114800" y="4315459"/>
            <a:ext cx="732790" cy="1450340"/>
          </a:xfrm>
          <a:prstGeom prst="rect">
            <a:avLst/>
          </a:prstGeom>
          <a:ln w="4504">
            <a:solidFill>
              <a:srgbClr val="000000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100330">
              <a:lnSpc>
                <a:spcPct val="100000"/>
              </a:lnSpc>
              <a:spcBef>
                <a:spcPts val="390"/>
              </a:spcBef>
            </a:pPr>
            <a:r>
              <a:rPr sz="1700" b="1" spc="-260" dirty="0">
                <a:latin typeface="Arial"/>
                <a:cs typeface="Arial"/>
              </a:rPr>
              <a:t>101101</a:t>
            </a:r>
            <a:endParaRPr sz="1700">
              <a:latin typeface="Arial"/>
              <a:cs typeface="Arial"/>
            </a:endParaRPr>
          </a:p>
          <a:p>
            <a:pPr marL="100330">
              <a:lnSpc>
                <a:spcPct val="100000"/>
              </a:lnSpc>
              <a:spcBef>
                <a:spcPts val="20"/>
              </a:spcBef>
            </a:pPr>
            <a:r>
              <a:rPr sz="1700" b="1" spc="-260" dirty="0">
                <a:latin typeface="Arial"/>
                <a:cs typeface="Arial"/>
              </a:rPr>
              <a:t>010100</a:t>
            </a:r>
            <a:endParaRPr sz="1700">
              <a:latin typeface="Arial"/>
              <a:cs typeface="Arial"/>
            </a:endParaRPr>
          </a:p>
          <a:p>
            <a:pPr marL="100330">
              <a:lnSpc>
                <a:spcPct val="100000"/>
              </a:lnSpc>
              <a:spcBef>
                <a:spcPts val="10"/>
              </a:spcBef>
            </a:pPr>
            <a:r>
              <a:rPr sz="1700" b="1" spc="-260" dirty="0">
                <a:latin typeface="Arial"/>
                <a:cs typeface="Arial"/>
              </a:rPr>
              <a:t>001111</a:t>
            </a:r>
            <a:endParaRPr sz="1700">
              <a:latin typeface="Arial"/>
              <a:cs typeface="Arial"/>
            </a:endParaRPr>
          </a:p>
          <a:p>
            <a:pPr marL="100330">
              <a:lnSpc>
                <a:spcPct val="100000"/>
              </a:lnSpc>
              <a:spcBef>
                <a:spcPts val="20"/>
              </a:spcBef>
            </a:pPr>
            <a:r>
              <a:rPr sz="1700" b="1" spc="-260" dirty="0">
                <a:latin typeface="Arial"/>
                <a:cs typeface="Arial"/>
              </a:rPr>
              <a:t>101010</a:t>
            </a:r>
            <a:endParaRPr sz="1700">
              <a:latin typeface="Arial"/>
              <a:cs typeface="Arial"/>
            </a:endParaRPr>
          </a:p>
          <a:p>
            <a:pPr marL="100330">
              <a:lnSpc>
                <a:spcPct val="100000"/>
              </a:lnSpc>
              <a:spcBef>
                <a:spcPts val="10"/>
              </a:spcBef>
            </a:pPr>
            <a:r>
              <a:rPr sz="1700" b="1" spc="-260" dirty="0">
                <a:latin typeface="Arial"/>
                <a:cs typeface="Arial"/>
              </a:rPr>
              <a:t>101010</a:t>
            </a:r>
            <a:endParaRPr sz="17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64540" y="4340859"/>
            <a:ext cx="803910" cy="1596390"/>
          </a:xfrm>
          <a:prstGeom prst="rect">
            <a:avLst/>
          </a:prstGeom>
          <a:ln w="4941">
            <a:solidFill>
              <a:srgbClr val="00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2300">
              <a:latin typeface="Times New Roman"/>
              <a:cs typeface="Times New Roman"/>
            </a:endParaRPr>
          </a:p>
          <a:p>
            <a:pPr marL="128270" marR="119380" algn="just">
              <a:lnSpc>
                <a:spcPct val="99300"/>
              </a:lnSpc>
            </a:pPr>
            <a:r>
              <a:rPr sz="1900" b="1" spc="-180" dirty="0">
                <a:latin typeface="Arial"/>
                <a:cs typeface="Arial"/>
              </a:rPr>
              <a:t>t</a:t>
            </a:r>
            <a:r>
              <a:rPr sz="1900" b="1" spc="-215" dirty="0">
                <a:latin typeface="Arial"/>
                <a:cs typeface="Arial"/>
              </a:rPr>
              <a:t>r</a:t>
            </a:r>
            <a:r>
              <a:rPr sz="1900" b="1" spc="-360" dirty="0">
                <a:latin typeface="Arial"/>
                <a:cs typeface="Arial"/>
              </a:rPr>
              <a:t>y</a:t>
            </a:r>
            <a:r>
              <a:rPr sz="1900" b="1" spc="-185" dirty="0">
                <a:latin typeface="Arial"/>
                <a:cs typeface="Arial"/>
              </a:rPr>
              <a:t>t</a:t>
            </a:r>
            <a:r>
              <a:rPr sz="1900" b="1" spc="-325" dirty="0">
                <a:latin typeface="Arial"/>
                <a:cs typeface="Arial"/>
              </a:rPr>
              <a:t>o</a:t>
            </a:r>
            <a:r>
              <a:rPr sz="1900" b="1" spc="-215" dirty="0">
                <a:latin typeface="Arial"/>
                <a:cs typeface="Arial"/>
              </a:rPr>
              <a:t>r</a:t>
            </a:r>
            <a:r>
              <a:rPr sz="1900" b="1" spc="-195" dirty="0">
                <a:latin typeface="Arial"/>
                <a:cs typeface="Arial"/>
              </a:rPr>
              <a:t>e  </a:t>
            </a:r>
            <a:r>
              <a:rPr sz="1900" b="1" spc="-260" dirty="0">
                <a:latin typeface="Arial"/>
                <a:cs typeface="Arial"/>
              </a:rPr>
              <a:t>adthis  </a:t>
            </a:r>
            <a:r>
              <a:rPr sz="1900" b="1" spc="-455" dirty="0">
                <a:latin typeface="Arial"/>
                <a:cs typeface="Arial"/>
              </a:rPr>
              <a:t>m</a:t>
            </a:r>
            <a:r>
              <a:rPr sz="1900" b="1" spc="-300" dirty="0">
                <a:latin typeface="Arial"/>
                <a:cs typeface="Arial"/>
              </a:rPr>
              <a:t>e</a:t>
            </a:r>
            <a:r>
              <a:rPr sz="1900" b="1" spc="-310" dirty="0">
                <a:latin typeface="Arial"/>
                <a:cs typeface="Arial"/>
              </a:rPr>
              <a:t>ss</a:t>
            </a:r>
            <a:r>
              <a:rPr sz="1900" b="1" spc="-295" dirty="0">
                <a:latin typeface="Arial"/>
                <a:cs typeface="Arial"/>
              </a:rPr>
              <a:t>a</a:t>
            </a:r>
            <a:endParaRPr sz="19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381760" y="4405629"/>
            <a:ext cx="166370" cy="172720"/>
          </a:xfrm>
          <a:custGeom>
            <a:avLst/>
            <a:gdLst/>
            <a:ahLst/>
            <a:cxnLst/>
            <a:rect l="l" t="t" r="r" b="b"/>
            <a:pathLst>
              <a:path w="166369" h="172720">
                <a:moveTo>
                  <a:pt x="0" y="172720"/>
                </a:moveTo>
                <a:lnTo>
                  <a:pt x="166370" y="172720"/>
                </a:lnTo>
                <a:lnTo>
                  <a:pt x="166370" y="0"/>
                </a:lnTo>
                <a:lnTo>
                  <a:pt x="0" y="0"/>
                </a:lnTo>
                <a:lnTo>
                  <a:pt x="0" y="17272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81760" y="4405629"/>
            <a:ext cx="166370" cy="172720"/>
          </a:xfrm>
          <a:custGeom>
            <a:avLst/>
            <a:gdLst/>
            <a:ahLst/>
            <a:cxnLst/>
            <a:rect l="l" t="t" r="r" b="b"/>
            <a:pathLst>
              <a:path w="166369" h="172720">
                <a:moveTo>
                  <a:pt x="0" y="172720"/>
                </a:moveTo>
                <a:lnTo>
                  <a:pt x="166370" y="172720"/>
                </a:lnTo>
                <a:lnTo>
                  <a:pt x="166370" y="0"/>
                </a:lnTo>
                <a:lnTo>
                  <a:pt x="0" y="0"/>
                </a:lnTo>
                <a:lnTo>
                  <a:pt x="0" y="172720"/>
                </a:lnTo>
                <a:close/>
              </a:path>
            </a:pathLst>
          </a:custGeom>
          <a:ln w="4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27100" y="5599429"/>
            <a:ext cx="537210" cy="172720"/>
          </a:xfrm>
          <a:custGeom>
            <a:avLst/>
            <a:gdLst/>
            <a:ahLst/>
            <a:cxnLst/>
            <a:rect l="l" t="t" r="r" b="b"/>
            <a:pathLst>
              <a:path w="537210" h="172720">
                <a:moveTo>
                  <a:pt x="0" y="172720"/>
                </a:moveTo>
                <a:lnTo>
                  <a:pt x="537210" y="172720"/>
                </a:lnTo>
                <a:lnTo>
                  <a:pt x="537210" y="0"/>
                </a:lnTo>
                <a:lnTo>
                  <a:pt x="0" y="0"/>
                </a:lnTo>
                <a:lnTo>
                  <a:pt x="0" y="17272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27100" y="5599429"/>
            <a:ext cx="537210" cy="172720"/>
          </a:xfrm>
          <a:custGeom>
            <a:avLst/>
            <a:gdLst/>
            <a:ahLst/>
            <a:cxnLst/>
            <a:rect l="l" t="t" r="r" b="b"/>
            <a:pathLst>
              <a:path w="537210" h="172720">
                <a:moveTo>
                  <a:pt x="0" y="172720"/>
                </a:moveTo>
                <a:lnTo>
                  <a:pt x="537210" y="172720"/>
                </a:lnTo>
                <a:lnTo>
                  <a:pt x="537210" y="0"/>
                </a:lnTo>
                <a:lnTo>
                  <a:pt x="0" y="0"/>
                </a:lnTo>
                <a:lnTo>
                  <a:pt x="0" y="172720"/>
                </a:lnTo>
                <a:close/>
              </a:path>
            </a:pathLst>
          </a:custGeom>
          <a:ln w="4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7470140" y="4324350"/>
            <a:ext cx="779780" cy="1501140"/>
          </a:xfrm>
          <a:prstGeom prst="rect">
            <a:avLst/>
          </a:prstGeom>
          <a:ln w="4794">
            <a:solidFill>
              <a:srgbClr val="000000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150">
              <a:latin typeface="Times New Roman"/>
              <a:cs typeface="Times New Roman"/>
            </a:endParaRPr>
          </a:p>
          <a:p>
            <a:pPr marL="124460" marR="116205" algn="just">
              <a:lnSpc>
                <a:spcPct val="101200"/>
              </a:lnSpc>
            </a:pPr>
            <a:r>
              <a:rPr sz="1750" b="1" spc="-145" dirty="0">
                <a:latin typeface="Arial"/>
                <a:cs typeface="Arial"/>
              </a:rPr>
              <a:t>t</a:t>
            </a:r>
            <a:r>
              <a:rPr sz="1750" b="1" spc="-175" dirty="0">
                <a:latin typeface="Arial"/>
                <a:cs typeface="Arial"/>
              </a:rPr>
              <a:t>r</a:t>
            </a:r>
            <a:r>
              <a:rPr sz="1750" b="1" spc="-295" dirty="0">
                <a:latin typeface="Arial"/>
                <a:cs typeface="Arial"/>
              </a:rPr>
              <a:t>y</a:t>
            </a:r>
            <a:r>
              <a:rPr sz="1750" b="1" spc="-200" dirty="0">
                <a:latin typeface="Arial"/>
                <a:cs typeface="Arial"/>
              </a:rPr>
              <a:t>to</a:t>
            </a:r>
            <a:r>
              <a:rPr sz="1750" b="1" spc="-175" dirty="0">
                <a:latin typeface="Arial"/>
                <a:cs typeface="Arial"/>
              </a:rPr>
              <a:t>r</a:t>
            </a:r>
            <a:r>
              <a:rPr sz="1750" b="1" spc="-155" dirty="0">
                <a:latin typeface="Arial"/>
                <a:cs typeface="Arial"/>
              </a:rPr>
              <a:t>e  </a:t>
            </a:r>
            <a:r>
              <a:rPr sz="1750" b="1" spc="-210" dirty="0">
                <a:latin typeface="Arial"/>
                <a:cs typeface="Arial"/>
              </a:rPr>
              <a:t>adthis  </a:t>
            </a:r>
            <a:r>
              <a:rPr sz="1750" b="1" spc="-280" dirty="0">
                <a:latin typeface="Arial"/>
                <a:cs typeface="Arial"/>
              </a:rPr>
              <a:t>mes</a:t>
            </a:r>
            <a:r>
              <a:rPr sz="1750" b="1" spc="-250" dirty="0">
                <a:latin typeface="Arial"/>
                <a:cs typeface="Arial"/>
              </a:rPr>
              <a:t>s</a:t>
            </a:r>
            <a:r>
              <a:rPr sz="1750" b="1" spc="-229" dirty="0">
                <a:latin typeface="Arial"/>
                <a:cs typeface="Arial"/>
              </a:rPr>
              <a:t>a</a:t>
            </a:r>
            <a:endParaRPr sz="175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068309" y="4385309"/>
            <a:ext cx="161290" cy="162560"/>
          </a:xfrm>
          <a:custGeom>
            <a:avLst/>
            <a:gdLst/>
            <a:ahLst/>
            <a:cxnLst/>
            <a:rect l="l" t="t" r="r" b="b"/>
            <a:pathLst>
              <a:path w="161290" h="162560">
                <a:moveTo>
                  <a:pt x="0" y="162559"/>
                </a:moveTo>
                <a:lnTo>
                  <a:pt x="161290" y="162559"/>
                </a:lnTo>
                <a:lnTo>
                  <a:pt x="161290" y="0"/>
                </a:lnTo>
                <a:lnTo>
                  <a:pt x="0" y="0"/>
                </a:lnTo>
                <a:lnTo>
                  <a:pt x="0" y="162559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068309" y="4385309"/>
            <a:ext cx="161290" cy="162560"/>
          </a:xfrm>
          <a:custGeom>
            <a:avLst/>
            <a:gdLst/>
            <a:ahLst/>
            <a:cxnLst/>
            <a:rect l="l" t="t" r="r" b="b"/>
            <a:pathLst>
              <a:path w="161290" h="162560">
                <a:moveTo>
                  <a:pt x="0" y="162559"/>
                </a:moveTo>
                <a:lnTo>
                  <a:pt x="161290" y="162559"/>
                </a:lnTo>
                <a:lnTo>
                  <a:pt x="161290" y="0"/>
                </a:lnTo>
                <a:lnTo>
                  <a:pt x="0" y="0"/>
                </a:lnTo>
                <a:lnTo>
                  <a:pt x="0" y="162559"/>
                </a:lnTo>
                <a:close/>
              </a:path>
            </a:pathLst>
          </a:custGeom>
          <a:ln w="479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627619" y="5507990"/>
            <a:ext cx="520700" cy="162560"/>
          </a:xfrm>
          <a:custGeom>
            <a:avLst/>
            <a:gdLst/>
            <a:ahLst/>
            <a:cxnLst/>
            <a:rect l="l" t="t" r="r" b="b"/>
            <a:pathLst>
              <a:path w="520700" h="162560">
                <a:moveTo>
                  <a:pt x="0" y="162560"/>
                </a:moveTo>
                <a:lnTo>
                  <a:pt x="520700" y="162560"/>
                </a:lnTo>
                <a:lnTo>
                  <a:pt x="520700" y="0"/>
                </a:lnTo>
                <a:lnTo>
                  <a:pt x="0" y="0"/>
                </a:lnTo>
                <a:lnTo>
                  <a:pt x="0" y="16256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627619" y="5507990"/>
            <a:ext cx="520700" cy="162560"/>
          </a:xfrm>
          <a:custGeom>
            <a:avLst/>
            <a:gdLst/>
            <a:ahLst/>
            <a:cxnLst/>
            <a:rect l="l" t="t" r="r" b="b"/>
            <a:pathLst>
              <a:path w="520700" h="162560">
                <a:moveTo>
                  <a:pt x="0" y="162560"/>
                </a:moveTo>
                <a:lnTo>
                  <a:pt x="520700" y="162560"/>
                </a:lnTo>
                <a:lnTo>
                  <a:pt x="520700" y="0"/>
                </a:lnTo>
                <a:lnTo>
                  <a:pt x="0" y="0"/>
                </a:lnTo>
                <a:lnTo>
                  <a:pt x="0" y="162560"/>
                </a:lnTo>
                <a:close/>
              </a:path>
            </a:pathLst>
          </a:custGeom>
          <a:ln w="479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43" name="object 3">
            <a:extLst>
              <a:ext uri="{FF2B5EF4-FFF2-40B4-BE49-F238E27FC236}">
                <a16:creationId xmlns:a16="http://schemas.microsoft.com/office/drawing/2014/main" id="{BEB84F3B-0665-40BF-B02D-BEE1B4BE657B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0"/>
            <a:ext cx="8496300" cy="2294890"/>
          </a:xfrm>
          <a:custGeom>
            <a:avLst/>
            <a:gdLst/>
            <a:ahLst/>
            <a:cxnLst/>
            <a:rect l="l" t="t" r="r" b="b"/>
            <a:pathLst>
              <a:path w="8496300" h="2294890">
                <a:moveTo>
                  <a:pt x="0" y="0"/>
                </a:moveTo>
                <a:lnTo>
                  <a:pt x="8496300" y="0"/>
                </a:lnTo>
                <a:lnTo>
                  <a:pt x="8496300" y="2294890"/>
                </a:lnTo>
                <a:lnTo>
                  <a:pt x="0" y="2294890"/>
                </a:lnTo>
                <a:lnTo>
                  <a:pt x="0" y="0"/>
                </a:lnTo>
                <a:close/>
              </a:path>
            </a:pathLst>
          </a:custGeom>
          <a:solidFill>
            <a:srgbClr val="EFA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082029"/>
            <a:ext cx="916940" cy="4533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1150" y="2508250"/>
            <a:ext cx="2759710" cy="617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10" dirty="0">
                <a:solidFill>
                  <a:srgbClr val="000000"/>
                </a:solidFill>
              </a:rPr>
              <a:t>R</a:t>
            </a:r>
            <a:r>
              <a:rPr sz="4000" spc="-5" dirty="0">
                <a:solidFill>
                  <a:srgbClr val="000000"/>
                </a:solidFill>
              </a:rPr>
              <a:t>eference</a:t>
            </a:r>
            <a:r>
              <a:rPr sz="4000" dirty="0">
                <a:solidFill>
                  <a:srgbClr val="000000"/>
                </a:solidFill>
              </a:rPr>
              <a:t>s</a:t>
            </a:r>
            <a:endParaRPr sz="40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Symmetric</a:t>
            </a:r>
            <a:r>
              <a:rPr spc="-80" dirty="0"/>
              <a:t> </a:t>
            </a:r>
            <a:r>
              <a:rPr spc="-10" dirty="0"/>
              <a:t>key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41300" y="3223259"/>
            <a:ext cx="8663305" cy="1008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The </a:t>
            </a:r>
            <a:r>
              <a:rPr sz="2800" b="1" spc="-5" dirty="0">
                <a:solidFill>
                  <a:srgbClr val="EFAA00"/>
                </a:solidFill>
                <a:latin typeface="Arial"/>
                <a:cs typeface="Arial"/>
              </a:rPr>
              <a:t>same key </a:t>
            </a:r>
            <a:r>
              <a:rPr sz="2400" spc="-10" dirty="0">
                <a:latin typeface="Arial"/>
                <a:cs typeface="Arial"/>
              </a:rPr>
              <a:t>is </a:t>
            </a:r>
            <a:r>
              <a:rPr sz="2400" spc="-5" dirty="0">
                <a:latin typeface="Arial"/>
                <a:cs typeface="Arial"/>
              </a:rPr>
              <a:t>used for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800" b="1" spc="-5" dirty="0">
                <a:solidFill>
                  <a:srgbClr val="EFAA00"/>
                </a:solidFill>
                <a:latin typeface="Arial"/>
                <a:cs typeface="Arial"/>
              </a:rPr>
              <a:t>encryption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EFAA00"/>
                </a:solidFill>
                <a:latin typeface="Arial"/>
                <a:cs typeface="Arial"/>
              </a:rPr>
              <a:t>decryption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400" spc="-5" dirty="0">
                <a:latin typeface="Arial"/>
                <a:cs typeface="Arial"/>
              </a:rPr>
              <a:t>Each part </a:t>
            </a:r>
            <a:r>
              <a:rPr sz="2400" spc="-10" dirty="0">
                <a:latin typeface="Arial"/>
                <a:cs typeface="Arial"/>
              </a:rPr>
              <a:t>should </a:t>
            </a:r>
            <a:r>
              <a:rPr sz="2400" dirty="0">
                <a:latin typeface="Arial"/>
                <a:cs typeface="Arial"/>
              </a:rPr>
              <a:t>be </a:t>
            </a:r>
            <a:r>
              <a:rPr sz="2400" spc="-5" dirty="0">
                <a:latin typeface="Arial"/>
                <a:cs typeface="Arial"/>
              </a:rPr>
              <a:t>aware of the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45" dirty="0">
                <a:latin typeface="Arial"/>
                <a:cs typeface="Arial"/>
              </a:rPr>
              <a:t>key.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056119" y="838200"/>
            <a:ext cx="1797050" cy="18694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19427893-445A-43C1-8282-006BC4DFB8AD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Symmetric</a:t>
            </a:r>
            <a:r>
              <a:rPr spc="-70" dirty="0"/>
              <a:t> </a:t>
            </a:r>
            <a:r>
              <a:rPr spc="-5" dirty="0"/>
              <a:t>algorithms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55319" y="1709420"/>
          <a:ext cx="7619365" cy="40100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72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6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09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4970"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Algorithm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159">
                      <a:solidFill>
                        <a:srgbClr val="000000"/>
                      </a:solidFill>
                      <a:prstDash val="solid"/>
                    </a:lnL>
                    <a:lnR w="11429">
                      <a:solidFill>
                        <a:srgbClr val="000000"/>
                      </a:solidFill>
                      <a:prstDash val="solid"/>
                    </a:lnR>
                    <a:lnT w="10159">
                      <a:solidFill>
                        <a:srgbClr val="000000"/>
                      </a:solidFill>
                      <a:prstDash val="solid"/>
                    </a:lnT>
                    <a:lnB w="10159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11112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Block</a:t>
                      </a:r>
                      <a:r>
                        <a:rPr sz="20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size(bits)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1429">
                      <a:solidFill>
                        <a:srgbClr val="000000"/>
                      </a:solidFill>
                      <a:prstDash val="solid"/>
                    </a:lnL>
                    <a:lnR w="11430">
                      <a:solidFill>
                        <a:srgbClr val="000000"/>
                      </a:solidFill>
                      <a:prstDash val="solid"/>
                    </a:lnR>
                    <a:lnT w="10159">
                      <a:solidFill>
                        <a:srgbClr val="000000"/>
                      </a:solidFill>
                      <a:prstDash val="solid"/>
                    </a:lnT>
                    <a:lnB w="10159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11176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Key</a:t>
                      </a:r>
                      <a:r>
                        <a:rPr sz="20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size(bits)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1430">
                      <a:solidFill>
                        <a:srgbClr val="000000"/>
                      </a:solidFill>
                      <a:prstDash val="solid"/>
                    </a:lnL>
                    <a:lnR w="11430">
                      <a:solidFill>
                        <a:srgbClr val="000000"/>
                      </a:solidFill>
                      <a:prstDash val="solid"/>
                    </a:lnR>
                    <a:lnT w="10159">
                      <a:solidFill>
                        <a:srgbClr val="000000"/>
                      </a:solidFill>
                      <a:prstDash val="solid"/>
                    </a:lnT>
                    <a:lnB w="10159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20066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BlowFish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159">
                      <a:solidFill>
                        <a:srgbClr val="000000"/>
                      </a:solidFill>
                      <a:prstDash val="solid"/>
                    </a:lnL>
                    <a:lnR w="11429">
                      <a:solidFill>
                        <a:srgbClr val="000000"/>
                      </a:solidFill>
                      <a:prstDash val="solid"/>
                    </a:lnR>
                    <a:lnT w="10159">
                      <a:solidFill>
                        <a:srgbClr val="000000"/>
                      </a:solidFill>
                      <a:prstDash val="solid"/>
                    </a:lnT>
                    <a:lnB w="1015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5570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64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1429">
                      <a:solidFill>
                        <a:srgbClr val="000000"/>
                      </a:solidFill>
                      <a:prstDash val="solid"/>
                    </a:lnL>
                    <a:lnR w="11430">
                      <a:solidFill>
                        <a:srgbClr val="000000"/>
                      </a:solidFill>
                      <a:prstDash val="solid"/>
                    </a:lnR>
                    <a:lnT w="10159">
                      <a:solidFill>
                        <a:srgbClr val="000000"/>
                      </a:solidFill>
                      <a:prstDash val="solid"/>
                    </a:lnT>
                    <a:lnB w="1015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5570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32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18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448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1430">
                      <a:solidFill>
                        <a:srgbClr val="000000"/>
                      </a:solidFill>
                      <a:prstDash val="solid"/>
                    </a:lnL>
                    <a:lnR w="11430">
                      <a:solidFill>
                        <a:srgbClr val="000000"/>
                      </a:solidFill>
                      <a:prstDash val="solid"/>
                    </a:lnR>
                    <a:lnT w="10159">
                      <a:solidFill>
                        <a:srgbClr val="000000"/>
                      </a:solidFill>
                      <a:prstDash val="solid"/>
                    </a:lnT>
                    <a:lnB w="1015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3734">
                <a:tc>
                  <a:txBody>
                    <a:bodyPr/>
                    <a:lstStyle/>
                    <a:p>
                      <a:pPr marL="200660" marR="162560">
                        <a:lnSpc>
                          <a:spcPts val="2380"/>
                        </a:lnSpc>
                        <a:spcBef>
                          <a:spcPts val="4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Lucifer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- 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DES</a:t>
                      </a:r>
                      <a:r>
                        <a:rPr sz="18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(1974)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159">
                      <a:solidFill>
                        <a:srgbClr val="000000"/>
                      </a:solidFill>
                      <a:prstDash val="solid"/>
                    </a:lnL>
                    <a:lnR w="11429">
                      <a:solidFill>
                        <a:srgbClr val="000000"/>
                      </a:solidFill>
                      <a:prstDash val="solid"/>
                    </a:lnR>
                    <a:lnT w="10159">
                      <a:solidFill>
                        <a:srgbClr val="000000"/>
                      </a:solidFill>
                      <a:prstDash val="solid"/>
                    </a:lnT>
                    <a:lnB w="1143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5570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64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1429">
                      <a:solidFill>
                        <a:srgbClr val="000000"/>
                      </a:solidFill>
                      <a:prstDash val="solid"/>
                    </a:lnL>
                    <a:lnR w="11430">
                      <a:solidFill>
                        <a:srgbClr val="000000"/>
                      </a:solidFill>
                      <a:prstDash val="solid"/>
                    </a:lnR>
                    <a:lnT w="10159">
                      <a:solidFill>
                        <a:srgbClr val="000000"/>
                      </a:solidFill>
                      <a:prstDash val="solid"/>
                    </a:lnT>
                    <a:lnB w="1143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165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64</a:t>
                      </a:r>
                      <a:r>
                        <a:rPr sz="18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bits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16205" algn="ctr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56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bits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payload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– 8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bits</a:t>
                      </a:r>
                      <a:r>
                        <a:rPr sz="1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parity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1430">
                      <a:solidFill>
                        <a:srgbClr val="000000"/>
                      </a:solidFill>
                      <a:prstDash val="solid"/>
                    </a:lnL>
                    <a:lnR w="11430">
                      <a:solidFill>
                        <a:srgbClr val="000000"/>
                      </a:solidFill>
                      <a:prstDash val="solid"/>
                    </a:lnR>
                    <a:lnT w="10159">
                      <a:solidFill>
                        <a:srgbClr val="000000"/>
                      </a:solidFill>
                      <a:prstDash val="solid"/>
                    </a:lnT>
                    <a:lnB w="1143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4195">
                <a:tc>
                  <a:txBody>
                    <a:bodyPr/>
                    <a:lstStyle/>
                    <a:p>
                      <a:pPr marL="20066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3DES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159">
                      <a:solidFill>
                        <a:srgbClr val="000000"/>
                      </a:solidFill>
                      <a:prstDash val="solid"/>
                    </a:lnL>
                    <a:lnR w="11429">
                      <a:solidFill>
                        <a:srgbClr val="000000"/>
                      </a:solidFill>
                      <a:prstDash val="solid"/>
                    </a:lnR>
                    <a:lnT w="11430">
                      <a:solidFill>
                        <a:srgbClr val="000000"/>
                      </a:solidFill>
                      <a:prstDash val="solid"/>
                    </a:lnT>
                    <a:lnB w="1016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5570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64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1429">
                      <a:solidFill>
                        <a:srgbClr val="000000"/>
                      </a:solidFill>
                      <a:prstDash val="solid"/>
                    </a:lnL>
                    <a:lnR w="11430">
                      <a:solidFill>
                        <a:srgbClr val="000000"/>
                      </a:solidFill>
                      <a:prstDash val="solid"/>
                    </a:lnR>
                    <a:lnT w="11430">
                      <a:solidFill>
                        <a:srgbClr val="000000"/>
                      </a:solidFill>
                      <a:prstDash val="solid"/>
                    </a:lnT>
                    <a:lnB w="1016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5570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128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–</a:t>
                      </a:r>
                      <a:r>
                        <a:rPr sz="18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192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1430">
                      <a:solidFill>
                        <a:srgbClr val="000000"/>
                      </a:solidFill>
                      <a:prstDash val="solid"/>
                    </a:lnL>
                    <a:lnR w="11430">
                      <a:solidFill>
                        <a:srgbClr val="000000"/>
                      </a:solidFill>
                      <a:prstDash val="solid"/>
                    </a:lnR>
                    <a:lnT w="11430">
                      <a:solidFill>
                        <a:srgbClr val="000000"/>
                      </a:solidFill>
                      <a:prstDash val="solid"/>
                    </a:lnT>
                    <a:lnB w="1016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4195">
                <a:tc>
                  <a:txBody>
                    <a:bodyPr/>
                    <a:lstStyle/>
                    <a:p>
                      <a:pPr marL="20066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IDEA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159">
                      <a:solidFill>
                        <a:srgbClr val="000000"/>
                      </a:solidFill>
                      <a:prstDash val="solid"/>
                    </a:lnL>
                    <a:lnR w="11429">
                      <a:solidFill>
                        <a:srgbClr val="000000"/>
                      </a:solidFill>
                      <a:prstDash val="solid"/>
                    </a:lnR>
                    <a:lnT w="10160">
                      <a:solidFill>
                        <a:srgbClr val="000000"/>
                      </a:solidFill>
                      <a:prstDash val="solid"/>
                    </a:lnT>
                    <a:lnB w="1142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5570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64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1429">
                      <a:solidFill>
                        <a:srgbClr val="000000"/>
                      </a:solidFill>
                      <a:prstDash val="solid"/>
                    </a:lnL>
                    <a:lnR w="11430">
                      <a:solidFill>
                        <a:srgbClr val="000000"/>
                      </a:solidFill>
                      <a:prstDash val="solid"/>
                    </a:lnR>
                    <a:lnT w="10160">
                      <a:solidFill>
                        <a:srgbClr val="000000"/>
                      </a:solidFill>
                      <a:prstDash val="solid"/>
                    </a:lnT>
                    <a:lnB w="1142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5570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128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1430">
                      <a:solidFill>
                        <a:srgbClr val="000000"/>
                      </a:solidFill>
                      <a:prstDash val="solid"/>
                    </a:lnL>
                    <a:lnR w="11430">
                      <a:solidFill>
                        <a:srgbClr val="000000"/>
                      </a:solidFill>
                      <a:prstDash val="solid"/>
                    </a:lnR>
                    <a:lnT w="10160">
                      <a:solidFill>
                        <a:srgbClr val="000000"/>
                      </a:solidFill>
                      <a:prstDash val="solid"/>
                    </a:lnT>
                    <a:lnB w="1142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3100">
                <a:tc>
                  <a:txBody>
                    <a:bodyPr/>
                    <a:lstStyle/>
                    <a:p>
                      <a:pPr marL="20066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RC2/5/6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159">
                      <a:solidFill>
                        <a:srgbClr val="000000"/>
                      </a:solidFill>
                      <a:prstDash val="solid"/>
                    </a:lnL>
                    <a:lnR w="11429">
                      <a:solidFill>
                        <a:srgbClr val="000000"/>
                      </a:solidFill>
                      <a:prstDash val="solid"/>
                    </a:lnR>
                    <a:lnT w="11429">
                      <a:solidFill>
                        <a:srgbClr val="000000"/>
                      </a:solidFill>
                      <a:prstDash val="solid"/>
                    </a:lnT>
                    <a:lnB w="1142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5570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64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1429">
                      <a:solidFill>
                        <a:srgbClr val="000000"/>
                      </a:solidFill>
                      <a:prstDash val="solid"/>
                    </a:lnL>
                    <a:lnR w="11430">
                      <a:solidFill>
                        <a:srgbClr val="000000"/>
                      </a:solidFill>
                      <a:prstDash val="solid"/>
                    </a:lnR>
                    <a:lnT w="11429">
                      <a:solidFill>
                        <a:srgbClr val="000000"/>
                      </a:solidFill>
                      <a:prstDash val="solid"/>
                    </a:lnT>
                    <a:lnB w="1142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5570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1-1024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17475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64</a:t>
                      </a:r>
                      <a:r>
                        <a:rPr sz="18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usually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1430">
                      <a:solidFill>
                        <a:srgbClr val="000000"/>
                      </a:solidFill>
                      <a:prstDash val="solid"/>
                    </a:lnL>
                    <a:lnR w="11430">
                      <a:solidFill>
                        <a:srgbClr val="000000"/>
                      </a:solidFill>
                      <a:prstDash val="solid"/>
                    </a:lnR>
                    <a:lnT w="11429">
                      <a:solidFill>
                        <a:srgbClr val="000000"/>
                      </a:solidFill>
                      <a:prstDash val="solid"/>
                    </a:lnT>
                    <a:lnB w="1142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7379">
                <a:tc>
                  <a:txBody>
                    <a:bodyPr/>
                    <a:lstStyle/>
                    <a:p>
                      <a:pPr marL="200660">
                        <a:lnSpc>
                          <a:spcPts val="2085"/>
                        </a:lnSpc>
                        <a:spcBef>
                          <a:spcPts val="15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Rjindael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200660">
                        <a:lnSpc>
                          <a:spcPts val="2085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-AES</a:t>
                      </a:r>
                      <a:r>
                        <a:rPr sz="18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(1997)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159">
                      <a:solidFill>
                        <a:srgbClr val="000000"/>
                      </a:solidFill>
                      <a:prstDash val="solid"/>
                    </a:lnL>
                    <a:lnR w="11429">
                      <a:solidFill>
                        <a:srgbClr val="000000"/>
                      </a:solidFill>
                      <a:prstDash val="solid"/>
                    </a:lnR>
                    <a:lnT w="11429">
                      <a:solidFill>
                        <a:srgbClr val="000000"/>
                      </a:solidFill>
                      <a:prstDash val="solid"/>
                    </a:lnT>
                    <a:lnB w="1143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5570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128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1429">
                      <a:solidFill>
                        <a:srgbClr val="000000"/>
                      </a:solidFill>
                      <a:prstDash val="solid"/>
                    </a:lnL>
                    <a:lnR w="11430">
                      <a:solidFill>
                        <a:srgbClr val="000000"/>
                      </a:solidFill>
                      <a:prstDash val="solid"/>
                    </a:lnR>
                    <a:lnT w="11429">
                      <a:solidFill>
                        <a:srgbClr val="000000"/>
                      </a:solidFill>
                      <a:prstDash val="solid"/>
                    </a:lnT>
                    <a:lnB w="1143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5570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128,192,256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1430">
                      <a:solidFill>
                        <a:srgbClr val="000000"/>
                      </a:solidFill>
                      <a:prstDash val="solid"/>
                    </a:lnL>
                    <a:lnR w="11430">
                      <a:solidFill>
                        <a:srgbClr val="000000"/>
                      </a:solidFill>
                      <a:prstDash val="solid"/>
                    </a:lnR>
                    <a:lnT w="11429">
                      <a:solidFill>
                        <a:srgbClr val="000000"/>
                      </a:solidFill>
                      <a:prstDash val="solid"/>
                    </a:lnT>
                    <a:lnB w="1143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object 3">
            <a:extLst>
              <a:ext uri="{FF2B5EF4-FFF2-40B4-BE49-F238E27FC236}">
                <a16:creationId xmlns:a16="http://schemas.microsoft.com/office/drawing/2014/main" id="{485AA9BE-5BBE-468A-BA76-F897A9ED1D92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3DES</a:t>
            </a:r>
            <a:r>
              <a:rPr spc="-100" dirty="0"/>
              <a:t> </a:t>
            </a:r>
            <a:r>
              <a:rPr spc="-5" dirty="0"/>
              <a:t>encryption</a:t>
            </a:r>
          </a:p>
          <a:p>
            <a:pPr marL="12700">
              <a:lnSpc>
                <a:spcPct val="100000"/>
              </a:lnSpc>
            </a:pPr>
            <a:r>
              <a:rPr sz="1800" spc="-10" dirty="0"/>
              <a:t>DES-EDE3</a:t>
            </a:r>
            <a:endParaRPr sz="1800"/>
          </a:p>
        </p:txBody>
      </p:sp>
      <p:sp>
        <p:nvSpPr>
          <p:cNvPr id="5" name="object 5"/>
          <p:cNvSpPr/>
          <p:nvPr/>
        </p:nvSpPr>
        <p:spPr>
          <a:xfrm>
            <a:off x="835660" y="1621789"/>
            <a:ext cx="570230" cy="826769"/>
          </a:xfrm>
          <a:custGeom>
            <a:avLst/>
            <a:gdLst/>
            <a:ahLst/>
            <a:cxnLst/>
            <a:rect l="l" t="t" r="r" b="b"/>
            <a:pathLst>
              <a:path w="570230" h="826769">
                <a:moveTo>
                  <a:pt x="0" y="826770"/>
                </a:moveTo>
                <a:lnTo>
                  <a:pt x="570230" y="826770"/>
                </a:lnTo>
                <a:lnTo>
                  <a:pt x="570230" y="0"/>
                </a:lnTo>
                <a:lnTo>
                  <a:pt x="0" y="0"/>
                </a:lnTo>
                <a:lnTo>
                  <a:pt x="0" y="826770"/>
                </a:lnTo>
                <a:close/>
              </a:path>
            </a:pathLst>
          </a:custGeom>
          <a:ln w="35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15669" y="1798911"/>
            <a:ext cx="412115" cy="460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3099"/>
              </a:lnSpc>
            </a:pPr>
            <a:r>
              <a:rPr sz="950" b="1" dirty="0">
                <a:latin typeface="Arial"/>
                <a:cs typeface="Arial"/>
              </a:rPr>
              <a:t>t</a:t>
            </a:r>
            <a:r>
              <a:rPr sz="950" b="1" spc="5" dirty="0">
                <a:latin typeface="Arial"/>
                <a:cs typeface="Arial"/>
              </a:rPr>
              <a:t>r</a:t>
            </a:r>
            <a:r>
              <a:rPr sz="950" b="1" spc="-35" dirty="0">
                <a:latin typeface="Arial"/>
                <a:cs typeface="Arial"/>
              </a:rPr>
              <a:t>y</a:t>
            </a:r>
            <a:r>
              <a:rPr sz="950" b="1" dirty="0">
                <a:latin typeface="Arial"/>
                <a:cs typeface="Arial"/>
              </a:rPr>
              <a:t>t</a:t>
            </a:r>
            <a:r>
              <a:rPr sz="950" b="1" spc="15" dirty="0">
                <a:latin typeface="Arial"/>
                <a:cs typeface="Arial"/>
              </a:rPr>
              <a:t>o</a:t>
            </a:r>
            <a:r>
              <a:rPr sz="950" b="1" spc="5" dirty="0">
                <a:latin typeface="Arial"/>
                <a:cs typeface="Arial"/>
              </a:rPr>
              <a:t>r</a:t>
            </a:r>
            <a:r>
              <a:rPr sz="950" b="1" spc="10" dirty="0">
                <a:latin typeface="Arial"/>
                <a:cs typeface="Arial"/>
              </a:rPr>
              <a:t>e  adthis  </a:t>
            </a:r>
            <a:r>
              <a:rPr sz="950" b="1" spc="30" dirty="0">
                <a:latin typeface="Arial"/>
                <a:cs typeface="Arial"/>
              </a:rPr>
              <a:t>m</a:t>
            </a:r>
            <a:r>
              <a:rPr sz="950" b="1" spc="10" dirty="0">
                <a:latin typeface="Arial"/>
                <a:cs typeface="Arial"/>
              </a:rPr>
              <a:t>ess</a:t>
            </a:r>
            <a:r>
              <a:rPr sz="950" b="1" spc="15" dirty="0">
                <a:latin typeface="Arial"/>
                <a:cs typeface="Arial"/>
              </a:rPr>
              <a:t>a</a:t>
            </a:r>
            <a:endParaRPr sz="9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73810" y="1654810"/>
            <a:ext cx="118110" cy="90170"/>
          </a:xfrm>
          <a:custGeom>
            <a:avLst/>
            <a:gdLst/>
            <a:ahLst/>
            <a:cxnLst/>
            <a:rect l="l" t="t" r="r" b="b"/>
            <a:pathLst>
              <a:path w="118109" h="90169">
                <a:moveTo>
                  <a:pt x="0" y="90169"/>
                </a:moveTo>
                <a:lnTo>
                  <a:pt x="118109" y="90169"/>
                </a:lnTo>
                <a:lnTo>
                  <a:pt x="118109" y="0"/>
                </a:lnTo>
                <a:lnTo>
                  <a:pt x="0" y="0"/>
                </a:lnTo>
                <a:lnTo>
                  <a:pt x="0" y="90169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73810" y="1654810"/>
            <a:ext cx="118110" cy="90170"/>
          </a:xfrm>
          <a:custGeom>
            <a:avLst/>
            <a:gdLst/>
            <a:ahLst/>
            <a:cxnLst/>
            <a:rect l="l" t="t" r="r" b="b"/>
            <a:pathLst>
              <a:path w="118109" h="90169">
                <a:moveTo>
                  <a:pt x="0" y="90169"/>
                </a:moveTo>
                <a:lnTo>
                  <a:pt x="118109" y="90169"/>
                </a:lnTo>
                <a:lnTo>
                  <a:pt x="118109" y="0"/>
                </a:lnTo>
                <a:lnTo>
                  <a:pt x="0" y="0"/>
                </a:lnTo>
                <a:lnTo>
                  <a:pt x="0" y="90169"/>
                </a:lnTo>
                <a:close/>
              </a:path>
            </a:pathLst>
          </a:custGeom>
          <a:ln w="35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49960" y="2273300"/>
            <a:ext cx="382270" cy="90170"/>
          </a:xfrm>
          <a:custGeom>
            <a:avLst/>
            <a:gdLst/>
            <a:ahLst/>
            <a:cxnLst/>
            <a:rect l="l" t="t" r="r" b="b"/>
            <a:pathLst>
              <a:path w="382269" h="90169">
                <a:moveTo>
                  <a:pt x="0" y="90170"/>
                </a:moveTo>
                <a:lnTo>
                  <a:pt x="382270" y="90170"/>
                </a:lnTo>
                <a:lnTo>
                  <a:pt x="382270" y="0"/>
                </a:lnTo>
                <a:lnTo>
                  <a:pt x="0" y="0"/>
                </a:lnTo>
                <a:lnTo>
                  <a:pt x="0" y="9017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49960" y="2273300"/>
            <a:ext cx="382270" cy="90170"/>
          </a:xfrm>
          <a:custGeom>
            <a:avLst/>
            <a:gdLst/>
            <a:ahLst/>
            <a:cxnLst/>
            <a:rect l="l" t="t" r="r" b="b"/>
            <a:pathLst>
              <a:path w="382269" h="90169">
                <a:moveTo>
                  <a:pt x="0" y="90170"/>
                </a:moveTo>
                <a:lnTo>
                  <a:pt x="382270" y="90170"/>
                </a:lnTo>
                <a:lnTo>
                  <a:pt x="382270" y="0"/>
                </a:lnTo>
                <a:lnTo>
                  <a:pt x="0" y="0"/>
                </a:lnTo>
                <a:lnTo>
                  <a:pt x="0" y="90170"/>
                </a:lnTo>
                <a:close/>
              </a:path>
            </a:pathLst>
          </a:custGeom>
          <a:ln w="35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34970" y="2715260"/>
            <a:ext cx="571500" cy="859790"/>
          </a:xfrm>
          <a:custGeom>
            <a:avLst/>
            <a:gdLst/>
            <a:ahLst/>
            <a:cxnLst/>
            <a:rect l="l" t="t" r="r" b="b"/>
            <a:pathLst>
              <a:path w="571500" h="859789">
                <a:moveTo>
                  <a:pt x="0" y="859789"/>
                </a:moveTo>
                <a:lnTo>
                  <a:pt x="571500" y="859789"/>
                </a:lnTo>
                <a:lnTo>
                  <a:pt x="571500" y="0"/>
                </a:lnTo>
                <a:lnTo>
                  <a:pt x="0" y="0"/>
                </a:lnTo>
                <a:lnTo>
                  <a:pt x="0" y="859789"/>
                </a:lnTo>
                <a:close/>
              </a:path>
            </a:pathLst>
          </a:custGeom>
          <a:ln w="35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002279" y="2764790"/>
            <a:ext cx="438784" cy="754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0" dirty="0">
                <a:latin typeface="Arial"/>
                <a:cs typeface="Arial"/>
              </a:rPr>
              <a:t>000</a:t>
            </a:r>
            <a:r>
              <a:rPr sz="950" spc="15" dirty="0">
                <a:latin typeface="Arial"/>
                <a:cs typeface="Arial"/>
              </a:rPr>
              <a:t>0</a:t>
            </a:r>
            <a:r>
              <a:rPr sz="950" spc="10" dirty="0">
                <a:latin typeface="Arial"/>
                <a:cs typeface="Arial"/>
              </a:rPr>
              <a:t>1</a:t>
            </a:r>
            <a:r>
              <a:rPr sz="950" spc="15" dirty="0">
                <a:latin typeface="Arial"/>
                <a:cs typeface="Arial"/>
              </a:rPr>
              <a:t>1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950" spc="10" dirty="0">
                <a:latin typeface="Arial"/>
                <a:cs typeface="Arial"/>
              </a:rPr>
              <a:t>001</a:t>
            </a:r>
            <a:r>
              <a:rPr sz="950" spc="15" dirty="0">
                <a:latin typeface="Arial"/>
                <a:cs typeface="Arial"/>
              </a:rPr>
              <a:t>0</a:t>
            </a:r>
            <a:r>
              <a:rPr sz="950" spc="10" dirty="0">
                <a:latin typeface="Arial"/>
                <a:cs typeface="Arial"/>
              </a:rPr>
              <a:t>1</a:t>
            </a:r>
            <a:r>
              <a:rPr sz="950" spc="15" dirty="0">
                <a:latin typeface="Arial"/>
                <a:cs typeface="Arial"/>
              </a:rPr>
              <a:t>0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950" spc="10" dirty="0">
                <a:latin typeface="Arial"/>
                <a:cs typeface="Arial"/>
              </a:rPr>
              <a:t>101</a:t>
            </a:r>
            <a:r>
              <a:rPr sz="950" spc="15" dirty="0">
                <a:latin typeface="Arial"/>
                <a:cs typeface="Arial"/>
              </a:rPr>
              <a:t>0</a:t>
            </a:r>
            <a:r>
              <a:rPr sz="950" spc="10" dirty="0">
                <a:latin typeface="Arial"/>
                <a:cs typeface="Arial"/>
              </a:rPr>
              <a:t>1</a:t>
            </a:r>
            <a:r>
              <a:rPr sz="950" spc="15" dirty="0">
                <a:latin typeface="Arial"/>
                <a:cs typeface="Arial"/>
              </a:rPr>
              <a:t>0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950" spc="10" dirty="0">
                <a:latin typeface="Arial"/>
                <a:cs typeface="Arial"/>
              </a:rPr>
              <a:t>101</a:t>
            </a:r>
            <a:r>
              <a:rPr sz="950" spc="15" dirty="0">
                <a:latin typeface="Arial"/>
                <a:cs typeface="Arial"/>
              </a:rPr>
              <a:t>0</a:t>
            </a:r>
            <a:r>
              <a:rPr sz="950" spc="10" dirty="0">
                <a:latin typeface="Arial"/>
                <a:cs typeface="Arial"/>
              </a:rPr>
              <a:t>0</a:t>
            </a:r>
            <a:r>
              <a:rPr sz="950" spc="15" dirty="0">
                <a:latin typeface="Arial"/>
                <a:cs typeface="Arial"/>
              </a:rPr>
              <a:t>1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950" spc="10" dirty="0">
                <a:latin typeface="Arial"/>
                <a:cs typeface="Arial"/>
              </a:rPr>
              <a:t>101</a:t>
            </a:r>
            <a:r>
              <a:rPr sz="950" spc="15" dirty="0">
                <a:latin typeface="Arial"/>
                <a:cs typeface="Arial"/>
              </a:rPr>
              <a:t>0</a:t>
            </a:r>
            <a:r>
              <a:rPr sz="950" spc="10" dirty="0">
                <a:latin typeface="Arial"/>
                <a:cs typeface="Arial"/>
              </a:rPr>
              <a:t>1</a:t>
            </a:r>
            <a:r>
              <a:rPr sz="950" spc="15" dirty="0">
                <a:latin typeface="Arial"/>
                <a:cs typeface="Arial"/>
              </a:rPr>
              <a:t>0</a:t>
            </a:r>
            <a:endParaRPr sz="95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417820" y="3916679"/>
            <a:ext cx="570230" cy="858519"/>
          </a:xfrm>
          <a:custGeom>
            <a:avLst/>
            <a:gdLst/>
            <a:ahLst/>
            <a:cxnLst/>
            <a:rect l="l" t="t" r="r" b="b"/>
            <a:pathLst>
              <a:path w="570229" h="858520">
                <a:moveTo>
                  <a:pt x="0" y="858520"/>
                </a:moveTo>
                <a:lnTo>
                  <a:pt x="570229" y="858520"/>
                </a:lnTo>
                <a:lnTo>
                  <a:pt x="570229" y="0"/>
                </a:lnTo>
                <a:lnTo>
                  <a:pt x="0" y="0"/>
                </a:lnTo>
                <a:lnTo>
                  <a:pt x="0" y="858520"/>
                </a:lnTo>
                <a:close/>
              </a:path>
            </a:pathLst>
          </a:custGeom>
          <a:ln w="35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485129" y="3964940"/>
            <a:ext cx="438784" cy="754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10" dirty="0">
                <a:latin typeface="Arial"/>
                <a:cs typeface="Arial"/>
              </a:rPr>
              <a:t>1010</a:t>
            </a:r>
            <a:r>
              <a:rPr sz="950" spc="15" dirty="0">
                <a:latin typeface="Arial"/>
                <a:cs typeface="Arial"/>
              </a:rPr>
              <a:t>10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950" spc="10" dirty="0">
                <a:latin typeface="Arial"/>
                <a:cs typeface="Arial"/>
              </a:rPr>
              <a:t>1010</a:t>
            </a:r>
            <a:r>
              <a:rPr sz="950" spc="15" dirty="0">
                <a:latin typeface="Arial"/>
                <a:cs typeface="Arial"/>
              </a:rPr>
              <a:t>10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950" spc="10" dirty="0">
                <a:latin typeface="Arial"/>
                <a:cs typeface="Arial"/>
              </a:rPr>
              <a:t>1011</a:t>
            </a:r>
            <a:r>
              <a:rPr sz="950" spc="15" dirty="0">
                <a:latin typeface="Arial"/>
                <a:cs typeface="Arial"/>
              </a:rPr>
              <a:t>01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950" spc="10" dirty="0">
                <a:latin typeface="Arial"/>
                <a:cs typeface="Arial"/>
              </a:rPr>
              <a:t>0100</a:t>
            </a:r>
            <a:r>
              <a:rPr sz="950" spc="15" dirty="0">
                <a:latin typeface="Arial"/>
                <a:cs typeface="Arial"/>
              </a:rPr>
              <a:t>10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950" spc="10" dirty="0">
                <a:latin typeface="Arial"/>
                <a:cs typeface="Arial"/>
              </a:rPr>
              <a:t>0101</a:t>
            </a:r>
            <a:r>
              <a:rPr sz="950" spc="15" dirty="0">
                <a:latin typeface="Arial"/>
                <a:cs typeface="Arial"/>
              </a:rPr>
              <a:t>01</a:t>
            </a:r>
            <a:endParaRPr sz="9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03819" y="5226050"/>
            <a:ext cx="570230" cy="859790"/>
          </a:xfrm>
          <a:prstGeom prst="rect">
            <a:avLst/>
          </a:prstGeom>
          <a:ln w="3522">
            <a:solidFill>
              <a:srgbClr val="000000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75565">
              <a:lnSpc>
                <a:spcPct val="100000"/>
              </a:lnSpc>
              <a:spcBef>
                <a:spcPts val="375"/>
              </a:spcBef>
            </a:pPr>
            <a:r>
              <a:rPr sz="950" spc="10" dirty="0">
                <a:latin typeface="Arial"/>
                <a:cs typeface="Arial"/>
              </a:rPr>
              <a:t>010101</a:t>
            </a:r>
            <a:endParaRPr sz="950">
              <a:latin typeface="Arial"/>
              <a:cs typeface="Arial"/>
            </a:endParaRPr>
          </a:p>
          <a:p>
            <a:pPr marL="75565">
              <a:lnSpc>
                <a:spcPct val="100000"/>
              </a:lnSpc>
              <a:spcBef>
                <a:spcPts val="30"/>
              </a:spcBef>
            </a:pPr>
            <a:r>
              <a:rPr sz="950" spc="10" dirty="0">
                <a:latin typeface="Arial"/>
                <a:cs typeface="Arial"/>
              </a:rPr>
              <a:t>010101</a:t>
            </a:r>
            <a:endParaRPr sz="950">
              <a:latin typeface="Arial"/>
              <a:cs typeface="Arial"/>
            </a:endParaRPr>
          </a:p>
          <a:p>
            <a:pPr marL="75565">
              <a:lnSpc>
                <a:spcPct val="100000"/>
              </a:lnSpc>
              <a:spcBef>
                <a:spcPts val="40"/>
              </a:spcBef>
            </a:pPr>
            <a:r>
              <a:rPr sz="950" spc="10" dirty="0">
                <a:latin typeface="Arial"/>
                <a:cs typeface="Arial"/>
              </a:rPr>
              <a:t>010101</a:t>
            </a:r>
            <a:endParaRPr sz="950">
              <a:latin typeface="Arial"/>
              <a:cs typeface="Arial"/>
            </a:endParaRPr>
          </a:p>
          <a:p>
            <a:pPr marL="75565">
              <a:lnSpc>
                <a:spcPct val="100000"/>
              </a:lnSpc>
              <a:spcBef>
                <a:spcPts val="30"/>
              </a:spcBef>
            </a:pPr>
            <a:r>
              <a:rPr sz="950" spc="10" dirty="0">
                <a:latin typeface="Arial"/>
                <a:cs typeface="Arial"/>
              </a:rPr>
              <a:t>010001</a:t>
            </a:r>
            <a:endParaRPr sz="950">
              <a:latin typeface="Arial"/>
              <a:cs typeface="Arial"/>
            </a:endParaRPr>
          </a:p>
          <a:p>
            <a:pPr marL="75565">
              <a:lnSpc>
                <a:spcPct val="100000"/>
              </a:lnSpc>
              <a:spcBef>
                <a:spcPts val="40"/>
              </a:spcBef>
            </a:pPr>
            <a:r>
              <a:rPr sz="950" spc="10" dirty="0">
                <a:latin typeface="Arial"/>
                <a:cs typeface="Arial"/>
              </a:rPr>
              <a:t>010100</a:t>
            </a:r>
            <a:endParaRPr sz="9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23950" y="2471420"/>
            <a:ext cx="1656080" cy="674370"/>
          </a:xfrm>
          <a:custGeom>
            <a:avLst/>
            <a:gdLst/>
            <a:ahLst/>
            <a:cxnLst/>
            <a:rect l="l" t="t" r="r" b="b"/>
            <a:pathLst>
              <a:path w="1656080" h="674369">
                <a:moveTo>
                  <a:pt x="0" y="0"/>
                </a:moveTo>
                <a:lnTo>
                  <a:pt x="0" y="674369"/>
                </a:lnTo>
                <a:lnTo>
                  <a:pt x="1656080" y="674369"/>
                </a:lnTo>
              </a:path>
            </a:pathLst>
          </a:custGeom>
          <a:ln w="629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30500" y="3044189"/>
            <a:ext cx="204470" cy="204470"/>
          </a:xfrm>
          <a:custGeom>
            <a:avLst/>
            <a:gdLst/>
            <a:ahLst/>
            <a:cxnLst/>
            <a:rect l="l" t="t" r="r" b="b"/>
            <a:pathLst>
              <a:path w="204469" h="204469">
                <a:moveTo>
                  <a:pt x="0" y="0"/>
                </a:moveTo>
                <a:lnTo>
                  <a:pt x="5080" y="10160"/>
                </a:lnTo>
                <a:lnTo>
                  <a:pt x="11430" y="21589"/>
                </a:lnTo>
                <a:lnTo>
                  <a:pt x="15239" y="33020"/>
                </a:lnTo>
                <a:lnTo>
                  <a:pt x="19050" y="46989"/>
                </a:lnTo>
                <a:lnTo>
                  <a:pt x="20319" y="57150"/>
                </a:lnTo>
                <a:lnTo>
                  <a:pt x="22860" y="71120"/>
                </a:lnTo>
                <a:lnTo>
                  <a:pt x="24130" y="83820"/>
                </a:lnTo>
                <a:lnTo>
                  <a:pt x="24130" y="120650"/>
                </a:lnTo>
                <a:lnTo>
                  <a:pt x="22860" y="134620"/>
                </a:lnTo>
                <a:lnTo>
                  <a:pt x="20319" y="144780"/>
                </a:lnTo>
                <a:lnTo>
                  <a:pt x="19050" y="157480"/>
                </a:lnTo>
                <a:lnTo>
                  <a:pt x="15239" y="168910"/>
                </a:lnTo>
                <a:lnTo>
                  <a:pt x="11430" y="181610"/>
                </a:lnTo>
                <a:lnTo>
                  <a:pt x="5080" y="193039"/>
                </a:lnTo>
                <a:lnTo>
                  <a:pt x="0" y="204470"/>
                </a:lnTo>
                <a:lnTo>
                  <a:pt x="204469" y="10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43330" y="2909570"/>
            <a:ext cx="899160" cy="466090"/>
          </a:xfrm>
          <a:custGeom>
            <a:avLst/>
            <a:gdLst/>
            <a:ahLst/>
            <a:cxnLst/>
            <a:rect l="l" t="t" r="r" b="b"/>
            <a:pathLst>
              <a:path w="899160" h="466089">
                <a:moveTo>
                  <a:pt x="0" y="466089"/>
                </a:moveTo>
                <a:lnTo>
                  <a:pt x="899159" y="466089"/>
                </a:lnTo>
                <a:lnTo>
                  <a:pt x="899159" y="0"/>
                </a:lnTo>
                <a:lnTo>
                  <a:pt x="0" y="0"/>
                </a:lnTo>
                <a:lnTo>
                  <a:pt x="0" y="4660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244600" y="2907029"/>
            <a:ext cx="896619" cy="455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1450" b="1" spc="10" dirty="0">
                <a:latin typeface="Arial"/>
                <a:cs typeface="Arial"/>
              </a:rPr>
              <a:t>DES</a:t>
            </a:r>
            <a:endParaRPr sz="14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1450" b="1" spc="5" dirty="0">
                <a:latin typeface="Arial"/>
                <a:cs typeface="Arial"/>
              </a:rPr>
              <a:t>Ciphering</a:t>
            </a:r>
            <a:endParaRPr sz="145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221989" y="3575050"/>
            <a:ext cx="2040889" cy="772160"/>
          </a:xfrm>
          <a:custGeom>
            <a:avLst/>
            <a:gdLst/>
            <a:ahLst/>
            <a:cxnLst/>
            <a:rect l="l" t="t" r="r" b="b"/>
            <a:pathLst>
              <a:path w="2040889" h="772160">
                <a:moveTo>
                  <a:pt x="0" y="0"/>
                </a:moveTo>
                <a:lnTo>
                  <a:pt x="0" y="772160"/>
                </a:lnTo>
                <a:lnTo>
                  <a:pt x="2040889" y="772160"/>
                </a:lnTo>
              </a:path>
            </a:pathLst>
          </a:custGeom>
          <a:ln w="629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213350" y="4244340"/>
            <a:ext cx="204470" cy="204470"/>
          </a:xfrm>
          <a:custGeom>
            <a:avLst/>
            <a:gdLst/>
            <a:ahLst/>
            <a:cxnLst/>
            <a:rect l="l" t="t" r="r" b="b"/>
            <a:pathLst>
              <a:path w="204470" h="204470">
                <a:moveTo>
                  <a:pt x="0" y="0"/>
                </a:moveTo>
                <a:lnTo>
                  <a:pt x="5079" y="11430"/>
                </a:lnTo>
                <a:lnTo>
                  <a:pt x="11429" y="22860"/>
                </a:lnTo>
                <a:lnTo>
                  <a:pt x="13970" y="33020"/>
                </a:lnTo>
                <a:lnTo>
                  <a:pt x="16510" y="46990"/>
                </a:lnTo>
                <a:lnTo>
                  <a:pt x="20320" y="58420"/>
                </a:lnTo>
                <a:lnTo>
                  <a:pt x="21589" y="71120"/>
                </a:lnTo>
                <a:lnTo>
                  <a:pt x="24129" y="83820"/>
                </a:lnTo>
                <a:lnTo>
                  <a:pt x="24129" y="120650"/>
                </a:lnTo>
                <a:lnTo>
                  <a:pt x="21589" y="132080"/>
                </a:lnTo>
                <a:lnTo>
                  <a:pt x="20320" y="144780"/>
                </a:lnTo>
                <a:lnTo>
                  <a:pt x="16510" y="158750"/>
                </a:lnTo>
                <a:lnTo>
                  <a:pt x="13970" y="170180"/>
                </a:lnTo>
                <a:lnTo>
                  <a:pt x="11429" y="180340"/>
                </a:lnTo>
                <a:lnTo>
                  <a:pt x="5079" y="194310"/>
                </a:lnTo>
                <a:lnTo>
                  <a:pt x="0" y="204470"/>
                </a:lnTo>
                <a:lnTo>
                  <a:pt x="204470" y="1028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382009" y="4109720"/>
            <a:ext cx="1107440" cy="466090"/>
          </a:xfrm>
          <a:custGeom>
            <a:avLst/>
            <a:gdLst/>
            <a:ahLst/>
            <a:cxnLst/>
            <a:rect l="l" t="t" r="r" b="b"/>
            <a:pathLst>
              <a:path w="1107439" h="466089">
                <a:moveTo>
                  <a:pt x="0" y="466089"/>
                </a:moveTo>
                <a:lnTo>
                  <a:pt x="1107439" y="466089"/>
                </a:lnTo>
                <a:lnTo>
                  <a:pt x="1107439" y="0"/>
                </a:lnTo>
                <a:lnTo>
                  <a:pt x="0" y="0"/>
                </a:lnTo>
                <a:lnTo>
                  <a:pt x="0" y="4660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383279" y="4107179"/>
            <a:ext cx="1104900" cy="455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50" b="1" spc="10" dirty="0">
                <a:latin typeface="Arial"/>
                <a:cs typeface="Arial"/>
              </a:rPr>
              <a:t>DES</a:t>
            </a:r>
            <a:endParaRPr sz="14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1450" b="1" spc="5" dirty="0">
                <a:latin typeface="Arial"/>
                <a:cs typeface="Arial"/>
              </a:rPr>
              <a:t>Deciphering</a:t>
            </a:r>
            <a:endParaRPr sz="145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703570" y="4775200"/>
            <a:ext cx="1845310" cy="881380"/>
          </a:xfrm>
          <a:custGeom>
            <a:avLst/>
            <a:gdLst/>
            <a:ahLst/>
            <a:cxnLst/>
            <a:rect l="l" t="t" r="r" b="b"/>
            <a:pathLst>
              <a:path w="1845309" h="881379">
                <a:moveTo>
                  <a:pt x="0" y="0"/>
                </a:moveTo>
                <a:lnTo>
                  <a:pt x="0" y="881380"/>
                </a:lnTo>
                <a:lnTo>
                  <a:pt x="1845309" y="881380"/>
                </a:lnTo>
              </a:path>
            </a:pathLst>
          </a:custGeom>
          <a:ln w="629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498080" y="5554979"/>
            <a:ext cx="205740" cy="204470"/>
          </a:xfrm>
          <a:custGeom>
            <a:avLst/>
            <a:gdLst/>
            <a:ahLst/>
            <a:cxnLst/>
            <a:rect l="l" t="t" r="r" b="b"/>
            <a:pathLst>
              <a:path w="205740" h="204470">
                <a:moveTo>
                  <a:pt x="0" y="0"/>
                </a:moveTo>
                <a:lnTo>
                  <a:pt x="6350" y="11430"/>
                </a:lnTo>
                <a:lnTo>
                  <a:pt x="10160" y="21590"/>
                </a:lnTo>
                <a:lnTo>
                  <a:pt x="12700" y="33020"/>
                </a:lnTo>
                <a:lnTo>
                  <a:pt x="17779" y="45720"/>
                </a:lnTo>
                <a:lnTo>
                  <a:pt x="20320" y="57150"/>
                </a:lnTo>
                <a:lnTo>
                  <a:pt x="22860" y="71120"/>
                </a:lnTo>
                <a:lnTo>
                  <a:pt x="22860" y="83820"/>
                </a:lnTo>
                <a:lnTo>
                  <a:pt x="25400" y="95250"/>
                </a:lnTo>
                <a:lnTo>
                  <a:pt x="25400" y="107950"/>
                </a:lnTo>
                <a:lnTo>
                  <a:pt x="22860" y="120650"/>
                </a:lnTo>
                <a:lnTo>
                  <a:pt x="22860" y="132080"/>
                </a:lnTo>
                <a:lnTo>
                  <a:pt x="20320" y="144780"/>
                </a:lnTo>
                <a:lnTo>
                  <a:pt x="17779" y="156210"/>
                </a:lnTo>
                <a:lnTo>
                  <a:pt x="12700" y="168910"/>
                </a:lnTo>
                <a:lnTo>
                  <a:pt x="10160" y="180340"/>
                </a:lnTo>
                <a:lnTo>
                  <a:pt x="6350" y="191770"/>
                </a:lnTo>
                <a:lnTo>
                  <a:pt x="0" y="204470"/>
                </a:lnTo>
                <a:lnTo>
                  <a:pt x="205740" y="10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14059" y="5420359"/>
            <a:ext cx="899160" cy="466090"/>
          </a:xfrm>
          <a:custGeom>
            <a:avLst/>
            <a:gdLst/>
            <a:ahLst/>
            <a:cxnLst/>
            <a:rect l="l" t="t" r="r" b="b"/>
            <a:pathLst>
              <a:path w="899159" h="466089">
                <a:moveTo>
                  <a:pt x="0" y="466089"/>
                </a:moveTo>
                <a:lnTo>
                  <a:pt x="899160" y="466089"/>
                </a:lnTo>
                <a:lnTo>
                  <a:pt x="899160" y="0"/>
                </a:lnTo>
                <a:lnTo>
                  <a:pt x="0" y="0"/>
                </a:lnTo>
                <a:lnTo>
                  <a:pt x="0" y="4660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815329" y="5416550"/>
            <a:ext cx="896619" cy="455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1450" b="1" spc="10" dirty="0">
                <a:latin typeface="Arial"/>
                <a:cs typeface="Arial"/>
              </a:rPr>
              <a:t>DES</a:t>
            </a:r>
            <a:endParaRPr sz="14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1450" b="1" spc="5" dirty="0">
                <a:latin typeface="Arial"/>
                <a:cs typeface="Arial"/>
              </a:rPr>
              <a:t>Ciphering</a:t>
            </a:r>
            <a:endParaRPr sz="145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037079" y="2387600"/>
            <a:ext cx="612140" cy="5168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215129" y="3568700"/>
            <a:ext cx="648970" cy="5791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516369" y="4926329"/>
            <a:ext cx="657859" cy="5422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32" name="object 3">
            <a:extLst>
              <a:ext uri="{FF2B5EF4-FFF2-40B4-BE49-F238E27FC236}">
                <a16:creationId xmlns:a16="http://schemas.microsoft.com/office/drawing/2014/main" id="{87321CC2-7821-47C0-BEDA-287929B48305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3DES</a:t>
            </a:r>
            <a:r>
              <a:rPr spc="-100" dirty="0"/>
              <a:t> </a:t>
            </a:r>
            <a:r>
              <a:rPr spc="-5" dirty="0"/>
              <a:t>encryption</a:t>
            </a:r>
          </a:p>
          <a:p>
            <a:pPr marL="12700">
              <a:lnSpc>
                <a:spcPct val="100000"/>
              </a:lnSpc>
            </a:pPr>
            <a:r>
              <a:rPr sz="1800" spc="-10" dirty="0"/>
              <a:t>DES-EDE3</a:t>
            </a:r>
            <a:endParaRPr sz="1800"/>
          </a:p>
        </p:txBody>
      </p:sp>
      <p:sp>
        <p:nvSpPr>
          <p:cNvPr id="5" name="object 5"/>
          <p:cNvSpPr txBox="1"/>
          <p:nvPr/>
        </p:nvSpPr>
        <p:spPr>
          <a:xfrm>
            <a:off x="822960" y="1621789"/>
            <a:ext cx="572770" cy="828040"/>
          </a:xfrm>
          <a:prstGeom prst="rect">
            <a:avLst/>
          </a:prstGeom>
          <a:ln w="353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90805" marR="82550" algn="just">
              <a:lnSpc>
                <a:spcPct val="103099"/>
              </a:lnSpc>
            </a:pPr>
            <a:r>
              <a:rPr sz="950" b="1" dirty="0">
                <a:latin typeface="Arial"/>
                <a:cs typeface="Arial"/>
              </a:rPr>
              <a:t>t</a:t>
            </a:r>
            <a:r>
              <a:rPr sz="950" b="1" spc="15" dirty="0">
                <a:latin typeface="Arial"/>
                <a:cs typeface="Arial"/>
              </a:rPr>
              <a:t>r</a:t>
            </a:r>
            <a:r>
              <a:rPr sz="950" b="1" spc="-35" dirty="0">
                <a:latin typeface="Arial"/>
                <a:cs typeface="Arial"/>
              </a:rPr>
              <a:t>y</a:t>
            </a:r>
            <a:r>
              <a:rPr sz="950" b="1" dirty="0">
                <a:latin typeface="Arial"/>
                <a:cs typeface="Arial"/>
              </a:rPr>
              <a:t>t</a:t>
            </a:r>
            <a:r>
              <a:rPr sz="950" b="1" spc="15" dirty="0">
                <a:latin typeface="Arial"/>
                <a:cs typeface="Arial"/>
              </a:rPr>
              <a:t>o</a:t>
            </a:r>
            <a:r>
              <a:rPr sz="950" b="1" spc="5" dirty="0">
                <a:latin typeface="Arial"/>
                <a:cs typeface="Arial"/>
              </a:rPr>
              <a:t>r</a:t>
            </a:r>
            <a:r>
              <a:rPr sz="950" b="1" spc="10" dirty="0">
                <a:latin typeface="Arial"/>
                <a:cs typeface="Arial"/>
              </a:rPr>
              <a:t>e  adthis  </a:t>
            </a:r>
            <a:r>
              <a:rPr sz="950" b="1" spc="30" dirty="0">
                <a:latin typeface="Arial"/>
                <a:cs typeface="Arial"/>
              </a:rPr>
              <a:t>m</a:t>
            </a:r>
            <a:r>
              <a:rPr sz="950" b="1" spc="15" dirty="0">
                <a:latin typeface="Arial"/>
                <a:cs typeface="Arial"/>
              </a:rPr>
              <a:t>e</a:t>
            </a:r>
            <a:r>
              <a:rPr sz="950" b="1" spc="10" dirty="0">
                <a:latin typeface="Arial"/>
                <a:cs typeface="Arial"/>
              </a:rPr>
              <a:t>ss</a:t>
            </a:r>
            <a:r>
              <a:rPr sz="950" b="1" spc="15" dirty="0">
                <a:latin typeface="Arial"/>
                <a:cs typeface="Arial"/>
              </a:rPr>
              <a:t>a</a:t>
            </a:r>
            <a:endParaRPr sz="9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62380" y="1656079"/>
            <a:ext cx="119380" cy="88900"/>
          </a:xfrm>
          <a:custGeom>
            <a:avLst/>
            <a:gdLst/>
            <a:ahLst/>
            <a:cxnLst/>
            <a:rect l="l" t="t" r="r" b="b"/>
            <a:pathLst>
              <a:path w="119380" h="88900">
                <a:moveTo>
                  <a:pt x="0" y="88900"/>
                </a:moveTo>
                <a:lnTo>
                  <a:pt x="119379" y="88900"/>
                </a:lnTo>
                <a:lnTo>
                  <a:pt x="119379" y="0"/>
                </a:lnTo>
                <a:lnTo>
                  <a:pt x="0" y="0"/>
                </a:lnTo>
                <a:lnTo>
                  <a:pt x="0" y="8890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2380" y="1656079"/>
            <a:ext cx="119380" cy="88900"/>
          </a:xfrm>
          <a:custGeom>
            <a:avLst/>
            <a:gdLst/>
            <a:ahLst/>
            <a:cxnLst/>
            <a:rect l="l" t="t" r="r" b="b"/>
            <a:pathLst>
              <a:path w="119380" h="88900">
                <a:moveTo>
                  <a:pt x="0" y="88900"/>
                </a:moveTo>
                <a:lnTo>
                  <a:pt x="119379" y="88900"/>
                </a:lnTo>
                <a:lnTo>
                  <a:pt x="119379" y="0"/>
                </a:lnTo>
                <a:lnTo>
                  <a:pt x="0" y="0"/>
                </a:lnTo>
                <a:lnTo>
                  <a:pt x="0" y="88900"/>
                </a:lnTo>
                <a:close/>
              </a:path>
            </a:pathLst>
          </a:custGeom>
          <a:ln w="35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38530" y="2274570"/>
            <a:ext cx="383540" cy="90170"/>
          </a:xfrm>
          <a:custGeom>
            <a:avLst/>
            <a:gdLst/>
            <a:ahLst/>
            <a:cxnLst/>
            <a:rect l="l" t="t" r="r" b="b"/>
            <a:pathLst>
              <a:path w="383540" h="90169">
                <a:moveTo>
                  <a:pt x="0" y="90169"/>
                </a:moveTo>
                <a:lnTo>
                  <a:pt x="383539" y="90169"/>
                </a:lnTo>
                <a:lnTo>
                  <a:pt x="383539" y="0"/>
                </a:lnTo>
                <a:lnTo>
                  <a:pt x="0" y="0"/>
                </a:lnTo>
                <a:lnTo>
                  <a:pt x="0" y="9016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38530" y="2274570"/>
            <a:ext cx="383540" cy="90170"/>
          </a:xfrm>
          <a:custGeom>
            <a:avLst/>
            <a:gdLst/>
            <a:ahLst/>
            <a:cxnLst/>
            <a:rect l="l" t="t" r="r" b="b"/>
            <a:pathLst>
              <a:path w="383540" h="90169">
                <a:moveTo>
                  <a:pt x="0" y="90169"/>
                </a:moveTo>
                <a:lnTo>
                  <a:pt x="383539" y="90169"/>
                </a:lnTo>
                <a:lnTo>
                  <a:pt x="383539" y="0"/>
                </a:lnTo>
                <a:lnTo>
                  <a:pt x="0" y="0"/>
                </a:lnTo>
                <a:lnTo>
                  <a:pt x="0" y="90169"/>
                </a:lnTo>
                <a:close/>
              </a:path>
            </a:pathLst>
          </a:custGeom>
          <a:ln w="35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18179" y="2772410"/>
            <a:ext cx="571500" cy="862330"/>
          </a:xfrm>
          <a:custGeom>
            <a:avLst/>
            <a:gdLst/>
            <a:ahLst/>
            <a:cxnLst/>
            <a:rect l="l" t="t" r="r" b="b"/>
            <a:pathLst>
              <a:path w="571500" h="862329">
                <a:moveTo>
                  <a:pt x="0" y="862329"/>
                </a:moveTo>
                <a:lnTo>
                  <a:pt x="571499" y="862329"/>
                </a:lnTo>
                <a:lnTo>
                  <a:pt x="571499" y="0"/>
                </a:lnTo>
                <a:lnTo>
                  <a:pt x="0" y="0"/>
                </a:lnTo>
                <a:lnTo>
                  <a:pt x="0" y="862329"/>
                </a:lnTo>
                <a:close/>
              </a:path>
            </a:pathLst>
          </a:custGeom>
          <a:ln w="35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282950" y="2814320"/>
            <a:ext cx="441325" cy="763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15" dirty="0">
                <a:latin typeface="Arial"/>
                <a:cs typeface="Arial"/>
              </a:rPr>
              <a:t>000011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ts val="1135"/>
              </a:lnSpc>
              <a:spcBef>
                <a:spcPts val="30"/>
              </a:spcBef>
            </a:pPr>
            <a:r>
              <a:rPr sz="950" spc="10" dirty="0">
                <a:latin typeface="Arial"/>
                <a:cs typeface="Arial"/>
              </a:rPr>
              <a:t>001010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ts val="1185"/>
              </a:lnSpc>
            </a:pPr>
            <a:r>
              <a:rPr sz="950" spc="-15" dirty="0">
                <a:latin typeface="Arial"/>
                <a:cs typeface="Arial"/>
              </a:rPr>
              <a:t>101010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ts val="1190"/>
              </a:lnSpc>
            </a:pPr>
            <a:r>
              <a:rPr sz="950" spc="-10" dirty="0">
                <a:latin typeface="Arial"/>
                <a:cs typeface="Arial"/>
              </a:rPr>
              <a:t>101001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950" spc="10" dirty="0">
                <a:latin typeface="Arial"/>
                <a:cs typeface="Arial"/>
              </a:rPr>
              <a:t>101010</a:t>
            </a:r>
            <a:endParaRPr sz="9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574029" y="3953509"/>
            <a:ext cx="572770" cy="862330"/>
          </a:xfrm>
          <a:custGeom>
            <a:avLst/>
            <a:gdLst/>
            <a:ahLst/>
            <a:cxnLst/>
            <a:rect l="l" t="t" r="r" b="b"/>
            <a:pathLst>
              <a:path w="572770" h="862329">
                <a:moveTo>
                  <a:pt x="0" y="862329"/>
                </a:moveTo>
                <a:lnTo>
                  <a:pt x="572770" y="862329"/>
                </a:lnTo>
                <a:lnTo>
                  <a:pt x="572770" y="0"/>
                </a:lnTo>
                <a:lnTo>
                  <a:pt x="0" y="0"/>
                </a:lnTo>
                <a:lnTo>
                  <a:pt x="0" y="862329"/>
                </a:lnTo>
                <a:close/>
              </a:path>
            </a:pathLst>
          </a:custGeom>
          <a:ln w="35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641340" y="3995420"/>
            <a:ext cx="441325" cy="762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15" dirty="0">
                <a:latin typeface="Arial"/>
                <a:cs typeface="Arial"/>
              </a:rPr>
              <a:t>101010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950" spc="10" dirty="0">
                <a:latin typeface="Arial"/>
                <a:cs typeface="Arial"/>
              </a:rPr>
              <a:t>101010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950" spc="10" dirty="0">
                <a:latin typeface="Arial"/>
                <a:cs typeface="Arial"/>
              </a:rPr>
              <a:t>101101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950" spc="10" dirty="0">
                <a:latin typeface="Arial"/>
                <a:cs typeface="Arial"/>
              </a:rPr>
              <a:t>010010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950" spc="10" dirty="0">
                <a:latin typeface="Arial"/>
                <a:cs typeface="Arial"/>
              </a:rPr>
              <a:t>010101</a:t>
            </a:r>
            <a:endParaRPr sz="9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285480" y="5290820"/>
            <a:ext cx="572770" cy="859790"/>
          </a:xfrm>
          <a:custGeom>
            <a:avLst/>
            <a:gdLst/>
            <a:ahLst/>
            <a:cxnLst/>
            <a:rect l="l" t="t" r="r" b="b"/>
            <a:pathLst>
              <a:path w="572770" h="859789">
                <a:moveTo>
                  <a:pt x="0" y="859789"/>
                </a:moveTo>
                <a:lnTo>
                  <a:pt x="572770" y="859789"/>
                </a:lnTo>
                <a:lnTo>
                  <a:pt x="572770" y="0"/>
                </a:lnTo>
                <a:lnTo>
                  <a:pt x="0" y="0"/>
                </a:lnTo>
                <a:lnTo>
                  <a:pt x="0" y="859789"/>
                </a:lnTo>
                <a:close/>
              </a:path>
            </a:pathLst>
          </a:custGeom>
          <a:ln w="35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352790" y="5332729"/>
            <a:ext cx="441325" cy="762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50" spc="-15" dirty="0">
                <a:latin typeface="Arial"/>
                <a:cs typeface="Arial"/>
              </a:rPr>
              <a:t>010101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ts val="1135"/>
              </a:lnSpc>
              <a:spcBef>
                <a:spcPts val="20"/>
              </a:spcBef>
            </a:pPr>
            <a:r>
              <a:rPr sz="950" spc="10" dirty="0">
                <a:latin typeface="Arial"/>
                <a:cs typeface="Arial"/>
              </a:rPr>
              <a:t>010101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ts val="1195"/>
              </a:lnSpc>
            </a:pPr>
            <a:r>
              <a:rPr sz="950" spc="-15" dirty="0">
                <a:latin typeface="Arial"/>
                <a:cs typeface="Arial"/>
              </a:rPr>
              <a:t>010101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ts val="1135"/>
              </a:lnSpc>
              <a:spcBef>
                <a:spcPts val="30"/>
              </a:spcBef>
            </a:pPr>
            <a:r>
              <a:rPr sz="950" spc="10" dirty="0">
                <a:latin typeface="Arial"/>
                <a:cs typeface="Arial"/>
              </a:rPr>
              <a:t>010001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ts val="1195"/>
              </a:lnSpc>
            </a:pPr>
            <a:r>
              <a:rPr sz="950" spc="-15" dirty="0">
                <a:latin typeface="Arial"/>
                <a:cs typeface="Arial"/>
              </a:rPr>
              <a:t>010100</a:t>
            </a:r>
            <a:endParaRPr sz="9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12519" y="2630170"/>
            <a:ext cx="2105660" cy="574040"/>
          </a:xfrm>
          <a:custGeom>
            <a:avLst/>
            <a:gdLst/>
            <a:ahLst/>
            <a:cxnLst/>
            <a:rect l="l" t="t" r="r" b="b"/>
            <a:pathLst>
              <a:path w="2105660" h="574039">
                <a:moveTo>
                  <a:pt x="0" y="0"/>
                </a:moveTo>
                <a:lnTo>
                  <a:pt x="0" y="574039"/>
                </a:lnTo>
                <a:lnTo>
                  <a:pt x="2105660" y="574039"/>
                </a:lnTo>
              </a:path>
            </a:pathLst>
          </a:custGeom>
          <a:ln w="631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09650" y="2472689"/>
            <a:ext cx="205740" cy="205740"/>
          </a:xfrm>
          <a:custGeom>
            <a:avLst/>
            <a:gdLst/>
            <a:ahLst/>
            <a:cxnLst/>
            <a:rect l="l" t="t" r="r" b="b"/>
            <a:pathLst>
              <a:path w="205740" h="205739">
                <a:moveTo>
                  <a:pt x="102869" y="0"/>
                </a:moveTo>
                <a:lnTo>
                  <a:pt x="0" y="205739"/>
                </a:lnTo>
                <a:lnTo>
                  <a:pt x="11430" y="201930"/>
                </a:lnTo>
                <a:lnTo>
                  <a:pt x="24130" y="196850"/>
                </a:lnTo>
                <a:lnTo>
                  <a:pt x="35559" y="191770"/>
                </a:lnTo>
                <a:lnTo>
                  <a:pt x="48259" y="189230"/>
                </a:lnTo>
                <a:lnTo>
                  <a:pt x="59690" y="187960"/>
                </a:lnTo>
                <a:lnTo>
                  <a:pt x="73659" y="185420"/>
                </a:lnTo>
                <a:lnTo>
                  <a:pt x="83819" y="182880"/>
                </a:lnTo>
                <a:lnTo>
                  <a:pt x="97790" y="181610"/>
                </a:lnTo>
                <a:lnTo>
                  <a:pt x="193675" y="181610"/>
                </a:lnTo>
                <a:lnTo>
                  <a:pt x="102869" y="0"/>
                </a:lnTo>
                <a:close/>
              </a:path>
              <a:path w="205740" h="205739">
                <a:moveTo>
                  <a:pt x="193675" y="181610"/>
                </a:moveTo>
                <a:lnTo>
                  <a:pt x="110490" y="181610"/>
                </a:lnTo>
                <a:lnTo>
                  <a:pt x="121919" y="182880"/>
                </a:lnTo>
                <a:lnTo>
                  <a:pt x="147319" y="187960"/>
                </a:lnTo>
                <a:lnTo>
                  <a:pt x="158750" y="189230"/>
                </a:lnTo>
                <a:lnTo>
                  <a:pt x="171450" y="191770"/>
                </a:lnTo>
                <a:lnTo>
                  <a:pt x="194309" y="201930"/>
                </a:lnTo>
                <a:lnTo>
                  <a:pt x="205740" y="205739"/>
                </a:lnTo>
                <a:lnTo>
                  <a:pt x="193675" y="181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45869" y="2966720"/>
            <a:ext cx="1111250" cy="467359"/>
          </a:xfrm>
          <a:custGeom>
            <a:avLst/>
            <a:gdLst/>
            <a:ahLst/>
            <a:cxnLst/>
            <a:rect l="l" t="t" r="r" b="b"/>
            <a:pathLst>
              <a:path w="1111250" h="467360">
                <a:moveTo>
                  <a:pt x="0" y="467359"/>
                </a:moveTo>
                <a:lnTo>
                  <a:pt x="1111250" y="467359"/>
                </a:lnTo>
                <a:lnTo>
                  <a:pt x="1111250" y="0"/>
                </a:lnTo>
                <a:lnTo>
                  <a:pt x="0" y="0"/>
                </a:lnTo>
                <a:lnTo>
                  <a:pt x="0" y="4673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247139" y="2962909"/>
            <a:ext cx="110490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" algn="ctr">
              <a:lnSpc>
                <a:spcPct val="100000"/>
              </a:lnSpc>
            </a:pPr>
            <a:r>
              <a:rPr sz="1450" b="1" spc="5" dirty="0">
                <a:latin typeface="Arial"/>
                <a:cs typeface="Arial"/>
              </a:rPr>
              <a:t>DES</a:t>
            </a:r>
            <a:endParaRPr sz="14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r>
              <a:rPr sz="1450" b="1" spc="5" dirty="0">
                <a:latin typeface="Arial"/>
                <a:cs typeface="Arial"/>
              </a:rPr>
              <a:t>Deciphering</a:t>
            </a:r>
            <a:endParaRPr sz="145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502659" y="3788409"/>
            <a:ext cx="2071370" cy="595630"/>
          </a:xfrm>
          <a:custGeom>
            <a:avLst/>
            <a:gdLst/>
            <a:ahLst/>
            <a:cxnLst/>
            <a:rect l="l" t="t" r="r" b="b"/>
            <a:pathLst>
              <a:path w="2071370" h="595629">
                <a:moveTo>
                  <a:pt x="0" y="0"/>
                </a:moveTo>
                <a:lnTo>
                  <a:pt x="0" y="595629"/>
                </a:lnTo>
                <a:lnTo>
                  <a:pt x="2071369" y="595629"/>
                </a:lnTo>
              </a:path>
            </a:pathLst>
          </a:custGeom>
          <a:ln w="631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99790" y="3634740"/>
            <a:ext cx="205740" cy="204470"/>
          </a:xfrm>
          <a:custGeom>
            <a:avLst/>
            <a:gdLst/>
            <a:ahLst/>
            <a:cxnLst/>
            <a:rect l="l" t="t" r="r" b="b"/>
            <a:pathLst>
              <a:path w="205739" h="204470">
                <a:moveTo>
                  <a:pt x="102870" y="0"/>
                </a:moveTo>
                <a:lnTo>
                  <a:pt x="0" y="204470"/>
                </a:lnTo>
                <a:lnTo>
                  <a:pt x="22860" y="194310"/>
                </a:lnTo>
                <a:lnTo>
                  <a:pt x="35560" y="190500"/>
                </a:lnTo>
                <a:lnTo>
                  <a:pt x="46989" y="187960"/>
                </a:lnTo>
                <a:lnTo>
                  <a:pt x="59689" y="184150"/>
                </a:lnTo>
                <a:lnTo>
                  <a:pt x="71120" y="182880"/>
                </a:lnTo>
                <a:lnTo>
                  <a:pt x="85089" y="180340"/>
                </a:lnTo>
                <a:lnTo>
                  <a:pt x="193600" y="180340"/>
                </a:lnTo>
                <a:lnTo>
                  <a:pt x="102870" y="0"/>
                </a:lnTo>
                <a:close/>
              </a:path>
              <a:path w="205739" h="204470">
                <a:moveTo>
                  <a:pt x="193600" y="180340"/>
                </a:moveTo>
                <a:lnTo>
                  <a:pt x="121920" y="180340"/>
                </a:lnTo>
                <a:lnTo>
                  <a:pt x="134620" y="182880"/>
                </a:lnTo>
                <a:lnTo>
                  <a:pt x="146050" y="184150"/>
                </a:lnTo>
                <a:lnTo>
                  <a:pt x="158750" y="187960"/>
                </a:lnTo>
                <a:lnTo>
                  <a:pt x="170180" y="190500"/>
                </a:lnTo>
                <a:lnTo>
                  <a:pt x="182880" y="194310"/>
                </a:lnTo>
                <a:lnTo>
                  <a:pt x="205739" y="204470"/>
                </a:lnTo>
                <a:lnTo>
                  <a:pt x="193600" y="180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712209" y="4147820"/>
            <a:ext cx="902969" cy="468630"/>
          </a:xfrm>
          <a:custGeom>
            <a:avLst/>
            <a:gdLst/>
            <a:ahLst/>
            <a:cxnLst/>
            <a:rect l="l" t="t" r="r" b="b"/>
            <a:pathLst>
              <a:path w="902970" h="468629">
                <a:moveTo>
                  <a:pt x="0" y="468629"/>
                </a:moveTo>
                <a:lnTo>
                  <a:pt x="902969" y="468629"/>
                </a:lnTo>
                <a:lnTo>
                  <a:pt x="902969" y="0"/>
                </a:lnTo>
                <a:lnTo>
                  <a:pt x="0" y="0"/>
                </a:lnTo>
                <a:lnTo>
                  <a:pt x="0" y="4686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716020" y="4144009"/>
            <a:ext cx="896619" cy="455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50" b="1" spc="5" dirty="0">
                <a:latin typeface="Arial"/>
                <a:cs typeface="Arial"/>
              </a:rPr>
              <a:t>DES</a:t>
            </a:r>
            <a:endParaRPr sz="14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1450" b="1" spc="5" dirty="0">
                <a:latin typeface="Arial"/>
                <a:cs typeface="Arial"/>
              </a:rPr>
              <a:t>Ciphering</a:t>
            </a:r>
            <a:endParaRPr sz="145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861050" y="4970779"/>
            <a:ext cx="2424430" cy="750570"/>
          </a:xfrm>
          <a:custGeom>
            <a:avLst/>
            <a:gdLst/>
            <a:ahLst/>
            <a:cxnLst/>
            <a:rect l="l" t="t" r="r" b="b"/>
            <a:pathLst>
              <a:path w="2424429" h="750570">
                <a:moveTo>
                  <a:pt x="0" y="0"/>
                </a:moveTo>
                <a:lnTo>
                  <a:pt x="0" y="750570"/>
                </a:lnTo>
                <a:lnTo>
                  <a:pt x="2424429" y="750570"/>
                </a:lnTo>
              </a:path>
            </a:pathLst>
          </a:custGeom>
          <a:ln w="631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59450" y="4815840"/>
            <a:ext cx="204470" cy="205740"/>
          </a:xfrm>
          <a:custGeom>
            <a:avLst/>
            <a:gdLst/>
            <a:ahLst/>
            <a:cxnLst/>
            <a:rect l="l" t="t" r="r" b="b"/>
            <a:pathLst>
              <a:path w="204470" h="205739">
                <a:moveTo>
                  <a:pt x="101600" y="0"/>
                </a:moveTo>
                <a:lnTo>
                  <a:pt x="0" y="205740"/>
                </a:lnTo>
                <a:lnTo>
                  <a:pt x="10160" y="200660"/>
                </a:lnTo>
                <a:lnTo>
                  <a:pt x="21589" y="194310"/>
                </a:lnTo>
                <a:lnTo>
                  <a:pt x="35560" y="190500"/>
                </a:lnTo>
                <a:lnTo>
                  <a:pt x="45720" y="186690"/>
                </a:lnTo>
                <a:lnTo>
                  <a:pt x="58420" y="185420"/>
                </a:lnTo>
                <a:lnTo>
                  <a:pt x="69850" y="182880"/>
                </a:lnTo>
                <a:lnTo>
                  <a:pt x="83820" y="181610"/>
                </a:lnTo>
                <a:lnTo>
                  <a:pt x="192404" y="181610"/>
                </a:lnTo>
                <a:lnTo>
                  <a:pt x="101600" y="0"/>
                </a:lnTo>
                <a:close/>
              </a:path>
              <a:path w="204470" h="205739">
                <a:moveTo>
                  <a:pt x="192404" y="181610"/>
                </a:moveTo>
                <a:lnTo>
                  <a:pt x="120650" y="181610"/>
                </a:lnTo>
                <a:lnTo>
                  <a:pt x="133350" y="182880"/>
                </a:lnTo>
                <a:lnTo>
                  <a:pt x="144779" y="185420"/>
                </a:lnTo>
                <a:lnTo>
                  <a:pt x="157479" y="186690"/>
                </a:lnTo>
                <a:lnTo>
                  <a:pt x="168910" y="190500"/>
                </a:lnTo>
                <a:lnTo>
                  <a:pt x="182879" y="194310"/>
                </a:lnTo>
                <a:lnTo>
                  <a:pt x="193039" y="200660"/>
                </a:lnTo>
                <a:lnTo>
                  <a:pt x="204470" y="205740"/>
                </a:lnTo>
                <a:lnTo>
                  <a:pt x="192404" y="181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065520" y="5482590"/>
            <a:ext cx="1111250" cy="468630"/>
          </a:xfrm>
          <a:custGeom>
            <a:avLst/>
            <a:gdLst/>
            <a:ahLst/>
            <a:cxnLst/>
            <a:rect l="l" t="t" r="r" b="b"/>
            <a:pathLst>
              <a:path w="1111250" h="468629">
                <a:moveTo>
                  <a:pt x="0" y="468630"/>
                </a:moveTo>
                <a:lnTo>
                  <a:pt x="1111250" y="468630"/>
                </a:lnTo>
                <a:lnTo>
                  <a:pt x="1111250" y="0"/>
                </a:lnTo>
                <a:lnTo>
                  <a:pt x="0" y="0"/>
                </a:lnTo>
                <a:lnTo>
                  <a:pt x="0" y="4686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069329" y="5481320"/>
            <a:ext cx="1104900" cy="455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50" b="1" spc="5" dirty="0">
                <a:latin typeface="Arial"/>
                <a:cs typeface="Arial"/>
              </a:rPr>
              <a:t>DES</a:t>
            </a:r>
            <a:endParaRPr sz="14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1450" b="1" spc="5" dirty="0">
                <a:latin typeface="Arial"/>
                <a:cs typeface="Arial"/>
              </a:rPr>
              <a:t>Deciphering</a:t>
            </a:r>
            <a:endParaRPr sz="145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249170" y="2409189"/>
            <a:ext cx="613410" cy="518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212590" y="3511550"/>
            <a:ext cx="652779" cy="5816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51650" y="4954270"/>
            <a:ext cx="662940" cy="546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32" name="object 3">
            <a:extLst>
              <a:ext uri="{FF2B5EF4-FFF2-40B4-BE49-F238E27FC236}">
                <a16:creationId xmlns:a16="http://schemas.microsoft.com/office/drawing/2014/main" id="{1E667737-D15E-44A6-91D8-D49BB45080EF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Asymmetric</a:t>
            </a:r>
            <a:r>
              <a:rPr spc="-60" dirty="0"/>
              <a:t> </a:t>
            </a:r>
            <a:r>
              <a:rPr spc="-5" dirty="0"/>
              <a:t>algorithm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11150" y="1690370"/>
            <a:ext cx="2147570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5" dirty="0">
                <a:solidFill>
                  <a:srgbClr val="EFAA00"/>
                </a:solidFill>
                <a:latin typeface="Arial"/>
                <a:cs typeface="Arial"/>
              </a:rPr>
              <a:t>Encryption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43200" y="1791970"/>
            <a:ext cx="18288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i="1" spc="-5" dirty="0">
                <a:latin typeface="Arial"/>
                <a:cs typeface="Arial"/>
              </a:rPr>
              <a:t>E:</a:t>
            </a:r>
            <a:r>
              <a:rPr sz="2400" b="1" i="1" spc="-85" dirty="0">
                <a:latin typeface="Arial"/>
                <a:cs typeface="Arial"/>
              </a:rPr>
              <a:t> </a:t>
            </a:r>
            <a:r>
              <a:rPr sz="2400" b="1" i="1" spc="-170" dirty="0" err="1">
                <a:latin typeface="Arial"/>
                <a:cs typeface="Arial"/>
              </a:rPr>
              <a:t>MxK</a:t>
            </a:r>
            <a:r>
              <a:rPr lang="en-US" sz="2400" b="1" i="1" spc="-170" dirty="0">
                <a:latin typeface="Gill Sans MT"/>
                <a:cs typeface="Arial"/>
                <a:sym typeface="Wingdings" panose="05000000000000000000" pitchFamily="2" charset="2"/>
              </a:rPr>
              <a:t> </a:t>
            </a:r>
            <a:r>
              <a:rPr sz="2400" b="1" i="1" spc="-170" dirty="0">
                <a:latin typeface="Arial"/>
                <a:cs typeface="Arial"/>
              </a:rPr>
              <a:t>C;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83150" y="1791970"/>
            <a:ext cx="155765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i="1" spc="-5" dirty="0">
                <a:latin typeface="Arial"/>
                <a:cs typeface="Arial"/>
              </a:rPr>
              <a:t>E(m,</a:t>
            </a:r>
            <a:r>
              <a:rPr sz="2400" b="1" i="1" spc="-80" dirty="0">
                <a:latin typeface="Arial"/>
                <a:cs typeface="Arial"/>
              </a:rPr>
              <a:t> </a:t>
            </a:r>
            <a:r>
              <a:rPr sz="2400" b="1" i="1" spc="-5" dirty="0">
                <a:latin typeface="Arial"/>
                <a:cs typeface="Arial"/>
              </a:rPr>
              <a:t>k1)=c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1150" y="2335529"/>
            <a:ext cx="411480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5" dirty="0">
                <a:solidFill>
                  <a:srgbClr val="EFAA00"/>
                </a:solidFill>
                <a:latin typeface="Arial"/>
                <a:cs typeface="Arial"/>
              </a:rPr>
              <a:t>Decryption </a:t>
            </a:r>
            <a:r>
              <a:rPr lang="en-US" sz="3200" b="1" spc="-5" dirty="0">
                <a:solidFill>
                  <a:srgbClr val="EFAA00"/>
                </a:solidFill>
                <a:latin typeface="Arial"/>
                <a:cs typeface="Arial"/>
              </a:rPr>
              <a:t>  </a:t>
            </a:r>
            <a:r>
              <a:rPr sz="2400" b="1" i="1" spc="-5" dirty="0">
                <a:latin typeface="Arial"/>
                <a:cs typeface="Arial"/>
              </a:rPr>
              <a:t>D:</a:t>
            </a:r>
            <a:r>
              <a:rPr sz="2400" b="1" i="1" spc="340" dirty="0">
                <a:latin typeface="Arial"/>
                <a:cs typeface="Arial"/>
              </a:rPr>
              <a:t> </a:t>
            </a:r>
            <a:r>
              <a:rPr sz="2400" b="1" i="1" spc="-170" dirty="0" err="1">
                <a:latin typeface="Arial"/>
                <a:cs typeface="Arial"/>
              </a:rPr>
              <a:t>CxK</a:t>
            </a:r>
            <a:r>
              <a:rPr lang="en-US" sz="2400" b="1" i="1" spc="-170" dirty="0">
                <a:latin typeface="Gill Sans MT"/>
                <a:cs typeface="Arial"/>
                <a:sym typeface="Wingdings" panose="05000000000000000000" pitchFamily="2" charset="2"/>
              </a:rPr>
              <a:t> </a:t>
            </a:r>
            <a:r>
              <a:rPr sz="2400" b="1" i="1" spc="-170" dirty="0">
                <a:latin typeface="Arial"/>
                <a:cs typeface="Arial"/>
              </a:rPr>
              <a:t>M;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50435" y="2437129"/>
            <a:ext cx="157416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i="1" spc="-5" dirty="0">
                <a:latin typeface="Arial"/>
                <a:cs typeface="Arial"/>
              </a:rPr>
              <a:t>D(c,</a:t>
            </a:r>
            <a:r>
              <a:rPr sz="2400" b="1" i="1" spc="-85" dirty="0">
                <a:latin typeface="Arial"/>
                <a:cs typeface="Arial"/>
              </a:rPr>
              <a:t> </a:t>
            </a:r>
            <a:r>
              <a:rPr sz="2400" b="1" i="1" spc="-5" dirty="0">
                <a:latin typeface="Arial"/>
                <a:cs typeface="Arial"/>
              </a:rPr>
              <a:t>k2)=m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1150" y="2979420"/>
            <a:ext cx="1697355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5" dirty="0">
                <a:solidFill>
                  <a:srgbClr val="EFAA00"/>
                </a:solidFill>
                <a:latin typeface="Arial"/>
                <a:cs typeface="Arial"/>
              </a:rPr>
              <a:t>Property</a:t>
            </a:r>
            <a:endParaRPr sz="3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11550" y="3081020"/>
            <a:ext cx="267335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i="1" spc="-5" dirty="0">
                <a:latin typeface="Arial"/>
                <a:cs typeface="Arial"/>
              </a:rPr>
              <a:t>D( E(m, </a:t>
            </a:r>
            <a:r>
              <a:rPr sz="2400" b="1" i="1" spc="-10" dirty="0">
                <a:latin typeface="Arial"/>
                <a:cs typeface="Arial"/>
              </a:rPr>
              <a:t>k1),</a:t>
            </a:r>
            <a:r>
              <a:rPr sz="2400" b="1" i="1" spc="-35" dirty="0">
                <a:latin typeface="Arial"/>
                <a:cs typeface="Arial"/>
              </a:rPr>
              <a:t> </a:t>
            </a:r>
            <a:r>
              <a:rPr sz="2400" b="1" i="1" spc="-10" dirty="0">
                <a:latin typeface="Arial"/>
                <a:cs typeface="Arial"/>
              </a:rPr>
              <a:t>k2)=m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766570" y="5283200"/>
            <a:ext cx="2322830" cy="811530"/>
          </a:xfrm>
          <a:custGeom>
            <a:avLst/>
            <a:gdLst/>
            <a:ahLst/>
            <a:cxnLst/>
            <a:rect l="l" t="t" r="r" b="b"/>
            <a:pathLst>
              <a:path w="2322829" h="811529">
                <a:moveTo>
                  <a:pt x="1742440" y="0"/>
                </a:moveTo>
                <a:lnTo>
                  <a:pt x="1742440" y="203200"/>
                </a:lnTo>
                <a:lnTo>
                  <a:pt x="0" y="203200"/>
                </a:lnTo>
                <a:lnTo>
                  <a:pt x="0" y="608330"/>
                </a:lnTo>
                <a:lnTo>
                  <a:pt x="1742440" y="608330"/>
                </a:lnTo>
                <a:lnTo>
                  <a:pt x="1742440" y="811530"/>
                </a:lnTo>
                <a:lnTo>
                  <a:pt x="2322830" y="405130"/>
                </a:lnTo>
                <a:lnTo>
                  <a:pt x="174244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66570" y="5283200"/>
            <a:ext cx="2322830" cy="811530"/>
          </a:xfrm>
          <a:custGeom>
            <a:avLst/>
            <a:gdLst/>
            <a:ahLst/>
            <a:cxnLst/>
            <a:rect l="l" t="t" r="r" b="b"/>
            <a:pathLst>
              <a:path w="2322829" h="811529">
                <a:moveTo>
                  <a:pt x="0" y="203200"/>
                </a:moveTo>
                <a:lnTo>
                  <a:pt x="1742440" y="203200"/>
                </a:lnTo>
                <a:lnTo>
                  <a:pt x="1742440" y="0"/>
                </a:lnTo>
                <a:lnTo>
                  <a:pt x="2322830" y="405130"/>
                </a:lnTo>
                <a:lnTo>
                  <a:pt x="1742440" y="811530"/>
                </a:lnTo>
                <a:lnTo>
                  <a:pt x="1742440" y="608330"/>
                </a:lnTo>
                <a:lnTo>
                  <a:pt x="0" y="608330"/>
                </a:lnTo>
                <a:lnTo>
                  <a:pt x="0" y="203200"/>
                </a:lnTo>
                <a:close/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66570" y="528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89400" y="609472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449829" y="5566409"/>
            <a:ext cx="66611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Ci</a:t>
            </a:r>
            <a:r>
              <a:rPr sz="1600" b="1" spc="-10" dirty="0">
                <a:solidFill>
                  <a:srgbClr val="333333"/>
                </a:solidFill>
                <a:latin typeface="Arial"/>
                <a:cs typeface="Arial"/>
              </a:rPr>
              <a:t>p</a:t>
            </a:r>
            <a:r>
              <a:rPr sz="1600" b="1" dirty="0">
                <a:solidFill>
                  <a:srgbClr val="333333"/>
                </a:solidFill>
                <a:latin typeface="Arial"/>
                <a:cs typeface="Arial"/>
              </a:rPr>
              <a:t>h</a:t>
            </a:r>
            <a:r>
              <a:rPr sz="1600" b="1" spc="-10" dirty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1600" b="1" dirty="0">
                <a:solidFill>
                  <a:srgbClr val="333333"/>
                </a:solidFill>
                <a:latin typeface="Arial"/>
                <a:cs typeface="Arial"/>
              </a:rPr>
              <a:t>r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110479" y="5283200"/>
            <a:ext cx="2321560" cy="811530"/>
          </a:xfrm>
          <a:custGeom>
            <a:avLst/>
            <a:gdLst/>
            <a:ahLst/>
            <a:cxnLst/>
            <a:rect l="l" t="t" r="r" b="b"/>
            <a:pathLst>
              <a:path w="2321559" h="811529">
                <a:moveTo>
                  <a:pt x="1741170" y="0"/>
                </a:moveTo>
                <a:lnTo>
                  <a:pt x="1741170" y="203200"/>
                </a:lnTo>
                <a:lnTo>
                  <a:pt x="0" y="203200"/>
                </a:lnTo>
                <a:lnTo>
                  <a:pt x="0" y="608330"/>
                </a:lnTo>
                <a:lnTo>
                  <a:pt x="1741170" y="608330"/>
                </a:lnTo>
                <a:lnTo>
                  <a:pt x="1741170" y="811530"/>
                </a:lnTo>
                <a:lnTo>
                  <a:pt x="2321560" y="405130"/>
                </a:lnTo>
                <a:lnTo>
                  <a:pt x="174117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10479" y="5283200"/>
            <a:ext cx="2321560" cy="811530"/>
          </a:xfrm>
          <a:custGeom>
            <a:avLst/>
            <a:gdLst/>
            <a:ahLst/>
            <a:cxnLst/>
            <a:rect l="l" t="t" r="r" b="b"/>
            <a:pathLst>
              <a:path w="2321559" h="811529">
                <a:moveTo>
                  <a:pt x="0" y="203200"/>
                </a:moveTo>
                <a:lnTo>
                  <a:pt x="1741170" y="203200"/>
                </a:lnTo>
                <a:lnTo>
                  <a:pt x="1741170" y="0"/>
                </a:lnTo>
                <a:lnTo>
                  <a:pt x="2321560" y="405130"/>
                </a:lnTo>
                <a:lnTo>
                  <a:pt x="1741170" y="811530"/>
                </a:lnTo>
                <a:lnTo>
                  <a:pt x="1741170" y="608330"/>
                </a:lnTo>
                <a:lnTo>
                  <a:pt x="0" y="608330"/>
                </a:lnTo>
                <a:lnTo>
                  <a:pt x="0" y="203200"/>
                </a:lnTo>
                <a:close/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10479" y="528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32040" y="609472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679440" y="5566409"/>
            <a:ext cx="89281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333333"/>
                </a:solidFill>
                <a:latin typeface="Arial"/>
                <a:cs typeface="Arial"/>
              </a:rPr>
              <a:t>Decipher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231389" y="3630929"/>
            <a:ext cx="928369" cy="9664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509520" y="4648200"/>
            <a:ext cx="220979" cy="635000"/>
          </a:xfrm>
          <a:custGeom>
            <a:avLst/>
            <a:gdLst/>
            <a:ahLst/>
            <a:cxnLst/>
            <a:rect l="l" t="t" r="r" b="b"/>
            <a:pathLst>
              <a:path w="220980" h="635000">
                <a:moveTo>
                  <a:pt x="220980" y="476250"/>
                </a:moveTo>
                <a:lnTo>
                  <a:pt x="0" y="476250"/>
                </a:lnTo>
                <a:lnTo>
                  <a:pt x="110490" y="635000"/>
                </a:lnTo>
                <a:lnTo>
                  <a:pt x="220980" y="476250"/>
                </a:lnTo>
                <a:close/>
              </a:path>
              <a:path w="220980" h="635000">
                <a:moveTo>
                  <a:pt x="165100" y="0"/>
                </a:moveTo>
                <a:lnTo>
                  <a:pt x="55880" y="0"/>
                </a:lnTo>
                <a:lnTo>
                  <a:pt x="55880" y="476250"/>
                </a:lnTo>
                <a:lnTo>
                  <a:pt x="165100" y="476250"/>
                </a:lnTo>
                <a:lnTo>
                  <a:pt x="165100" y="0"/>
                </a:lnTo>
                <a:close/>
              </a:path>
            </a:pathLst>
          </a:custGeom>
          <a:solidFill>
            <a:srgbClr val="EFA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09520" y="4648200"/>
            <a:ext cx="220979" cy="635000"/>
          </a:xfrm>
          <a:custGeom>
            <a:avLst/>
            <a:gdLst/>
            <a:ahLst/>
            <a:cxnLst/>
            <a:rect l="l" t="t" r="r" b="b"/>
            <a:pathLst>
              <a:path w="220980" h="635000">
                <a:moveTo>
                  <a:pt x="0" y="476250"/>
                </a:moveTo>
                <a:lnTo>
                  <a:pt x="55880" y="476250"/>
                </a:lnTo>
                <a:lnTo>
                  <a:pt x="55880" y="0"/>
                </a:lnTo>
                <a:lnTo>
                  <a:pt x="165100" y="0"/>
                </a:lnTo>
                <a:lnTo>
                  <a:pt x="165100" y="476250"/>
                </a:lnTo>
                <a:lnTo>
                  <a:pt x="220980" y="476250"/>
                </a:lnTo>
                <a:lnTo>
                  <a:pt x="110490" y="635000"/>
                </a:lnTo>
                <a:lnTo>
                  <a:pt x="0" y="476250"/>
                </a:lnTo>
                <a:close/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09520" y="4648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730500" y="528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947409" y="4648200"/>
            <a:ext cx="219710" cy="635000"/>
          </a:xfrm>
          <a:custGeom>
            <a:avLst/>
            <a:gdLst/>
            <a:ahLst/>
            <a:cxnLst/>
            <a:rect l="l" t="t" r="r" b="b"/>
            <a:pathLst>
              <a:path w="219710" h="635000">
                <a:moveTo>
                  <a:pt x="219710" y="476250"/>
                </a:moveTo>
                <a:lnTo>
                  <a:pt x="0" y="476250"/>
                </a:lnTo>
                <a:lnTo>
                  <a:pt x="109219" y="635000"/>
                </a:lnTo>
                <a:lnTo>
                  <a:pt x="219710" y="476250"/>
                </a:lnTo>
                <a:close/>
              </a:path>
              <a:path w="219710" h="635000">
                <a:moveTo>
                  <a:pt x="165100" y="0"/>
                </a:moveTo>
                <a:lnTo>
                  <a:pt x="54610" y="0"/>
                </a:lnTo>
                <a:lnTo>
                  <a:pt x="54610" y="476250"/>
                </a:lnTo>
                <a:lnTo>
                  <a:pt x="165100" y="476250"/>
                </a:lnTo>
                <a:lnTo>
                  <a:pt x="165100" y="0"/>
                </a:lnTo>
                <a:close/>
              </a:path>
            </a:pathLst>
          </a:custGeom>
          <a:solidFill>
            <a:srgbClr val="EFA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947409" y="4648200"/>
            <a:ext cx="219710" cy="635000"/>
          </a:xfrm>
          <a:custGeom>
            <a:avLst/>
            <a:gdLst/>
            <a:ahLst/>
            <a:cxnLst/>
            <a:rect l="l" t="t" r="r" b="b"/>
            <a:pathLst>
              <a:path w="219710" h="635000">
                <a:moveTo>
                  <a:pt x="0" y="476250"/>
                </a:moveTo>
                <a:lnTo>
                  <a:pt x="54610" y="476250"/>
                </a:lnTo>
                <a:lnTo>
                  <a:pt x="54610" y="0"/>
                </a:lnTo>
                <a:lnTo>
                  <a:pt x="165100" y="0"/>
                </a:lnTo>
                <a:lnTo>
                  <a:pt x="165100" y="476250"/>
                </a:lnTo>
                <a:lnTo>
                  <a:pt x="219710" y="476250"/>
                </a:lnTo>
                <a:lnTo>
                  <a:pt x="109219" y="635000"/>
                </a:lnTo>
                <a:lnTo>
                  <a:pt x="0" y="476250"/>
                </a:lnTo>
                <a:close/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947409" y="4648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167120" y="5283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486400" y="3632200"/>
            <a:ext cx="990600" cy="9055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974339" y="4286250"/>
            <a:ext cx="25019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333333"/>
                </a:solidFill>
                <a:latin typeface="Arial"/>
                <a:cs typeface="Arial"/>
              </a:rPr>
              <a:t>k</a:t>
            </a:r>
            <a:r>
              <a:rPr sz="1600" b="1" dirty="0">
                <a:solidFill>
                  <a:srgbClr val="333333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327140" y="4286250"/>
            <a:ext cx="25146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k2</a:t>
            </a:r>
            <a:endParaRPr sz="16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203700" y="4429759"/>
            <a:ext cx="732790" cy="1450340"/>
          </a:xfrm>
          <a:prstGeom prst="rect">
            <a:avLst/>
          </a:prstGeom>
          <a:ln w="4504">
            <a:solidFill>
              <a:srgbClr val="000000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100330">
              <a:lnSpc>
                <a:spcPct val="100000"/>
              </a:lnSpc>
              <a:spcBef>
                <a:spcPts val="390"/>
              </a:spcBef>
            </a:pPr>
            <a:r>
              <a:rPr sz="1700" b="1" spc="-260" dirty="0">
                <a:latin typeface="Arial"/>
                <a:cs typeface="Arial"/>
              </a:rPr>
              <a:t>101101</a:t>
            </a:r>
            <a:endParaRPr sz="1700">
              <a:latin typeface="Arial"/>
              <a:cs typeface="Arial"/>
            </a:endParaRPr>
          </a:p>
          <a:p>
            <a:pPr marL="100330">
              <a:lnSpc>
                <a:spcPct val="100000"/>
              </a:lnSpc>
              <a:spcBef>
                <a:spcPts val="10"/>
              </a:spcBef>
            </a:pPr>
            <a:r>
              <a:rPr sz="1700" b="1" spc="-260" dirty="0">
                <a:latin typeface="Arial"/>
                <a:cs typeface="Arial"/>
              </a:rPr>
              <a:t>010100</a:t>
            </a:r>
            <a:endParaRPr sz="1700">
              <a:latin typeface="Arial"/>
              <a:cs typeface="Arial"/>
            </a:endParaRPr>
          </a:p>
          <a:p>
            <a:pPr marL="100330">
              <a:lnSpc>
                <a:spcPct val="100000"/>
              </a:lnSpc>
              <a:spcBef>
                <a:spcPts val="20"/>
              </a:spcBef>
            </a:pPr>
            <a:r>
              <a:rPr sz="1700" b="1" spc="-260" dirty="0">
                <a:latin typeface="Arial"/>
                <a:cs typeface="Arial"/>
              </a:rPr>
              <a:t>001111</a:t>
            </a:r>
            <a:endParaRPr sz="1700">
              <a:latin typeface="Arial"/>
              <a:cs typeface="Arial"/>
            </a:endParaRPr>
          </a:p>
          <a:p>
            <a:pPr marL="100330">
              <a:lnSpc>
                <a:spcPct val="100000"/>
              </a:lnSpc>
              <a:spcBef>
                <a:spcPts val="20"/>
              </a:spcBef>
            </a:pPr>
            <a:r>
              <a:rPr sz="1700" b="1" spc="-260" dirty="0">
                <a:latin typeface="Arial"/>
                <a:cs typeface="Arial"/>
              </a:rPr>
              <a:t>101010</a:t>
            </a:r>
            <a:endParaRPr sz="1700">
              <a:latin typeface="Arial"/>
              <a:cs typeface="Arial"/>
            </a:endParaRPr>
          </a:p>
          <a:p>
            <a:pPr marL="100330">
              <a:lnSpc>
                <a:spcPct val="100000"/>
              </a:lnSpc>
              <a:spcBef>
                <a:spcPts val="10"/>
              </a:spcBef>
            </a:pPr>
            <a:r>
              <a:rPr sz="1700" b="1" spc="-260" dirty="0">
                <a:latin typeface="Arial"/>
                <a:cs typeface="Arial"/>
              </a:rPr>
              <a:t>101010</a:t>
            </a:r>
            <a:endParaRPr sz="17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66139" y="4455159"/>
            <a:ext cx="803910" cy="1596390"/>
          </a:xfrm>
          <a:prstGeom prst="rect">
            <a:avLst/>
          </a:prstGeom>
          <a:ln w="4941">
            <a:solidFill>
              <a:srgbClr val="00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2300">
              <a:latin typeface="Times New Roman"/>
              <a:cs typeface="Times New Roman"/>
            </a:endParaRPr>
          </a:p>
          <a:p>
            <a:pPr marL="128270" marR="120014" algn="just">
              <a:lnSpc>
                <a:spcPct val="99300"/>
              </a:lnSpc>
            </a:pPr>
            <a:r>
              <a:rPr sz="1900" b="1" spc="-175" dirty="0">
                <a:latin typeface="Arial"/>
                <a:cs typeface="Arial"/>
              </a:rPr>
              <a:t>t</a:t>
            </a:r>
            <a:r>
              <a:rPr sz="1900" b="1" spc="-215" dirty="0">
                <a:latin typeface="Arial"/>
                <a:cs typeface="Arial"/>
              </a:rPr>
              <a:t>r</a:t>
            </a:r>
            <a:r>
              <a:rPr sz="1900" b="1" spc="-370" dirty="0">
                <a:latin typeface="Arial"/>
                <a:cs typeface="Arial"/>
              </a:rPr>
              <a:t>y</a:t>
            </a:r>
            <a:r>
              <a:rPr sz="1900" b="1" spc="-185" dirty="0">
                <a:latin typeface="Arial"/>
                <a:cs typeface="Arial"/>
              </a:rPr>
              <a:t>t</a:t>
            </a:r>
            <a:r>
              <a:rPr sz="1900" b="1" spc="-325" dirty="0">
                <a:latin typeface="Arial"/>
                <a:cs typeface="Arial"/>
              </a:rPr>
              <a:t>o</a:t>
            </a:r>
            <a:r>
              <a:rPr sz="1900" b="1" spc="-215" dirty="0">
                <a:latin typeface="Arial"/>
                <a:cs typeface="Arial"/>
              </a:rPr>
              <a:t>r</a:t>
            </a:r>
            <a:r>
              <a:rPr sz="1900" b="1" spc="-195" dirty="0">
                <a:latin typeface="Arial"/>
                <a:cs typeface="Arial"/>
              </a:rPr>
              <a:t>e  </a:t>
            </a:r>
            <a:r>
              <a:rPr sz="1900" b="1" spc="-260" dirty="0">
                <a:latin typeface="Arial"/>
                <a:cs typeface="Arial"/>
              </a:rPr>
              <a:t>adthis  </a:t>
            </a:r>
            <a:r>
              <a:rPr sz="1900" b="1" spc="-455" dirty="0">
                <a:latin typeface="Arial"/>
                <a:cs typeface="Arial"/>
              </a:rPr>
              <a:t>m</a:t>
            </a:r>
            <a:r>
              <a:rPr sz="1900" b="1" spc="-310" dirty="0">
                <a:latin typeface="Arial"/>
                <a:cs typeface="Arial"/>
              </a:rPr>
              <a:t>es</a:t>
            </a:r>
            <a:r>
              <a:rPr sz="1900" b="1" spc="-300" dirty="0">
                <a:latin typeface="Arial"/>
                <a:cs typeface="Arial"/>
              </a:rPr>
              <a:t>s</a:t>
            </a:r>
            <a:r>
              <a:rPr sz="1900" b="1" spc="-295" dirty="0">
                <a:latin typeface="Arial"/>
                <a:cs typeface="Arial"/>
              </a:rPr>
              <a:t>a</a:t>
            </a:r>
            <a:endParaRPr sz="19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483360" y="4519929"/>
            <a:ext cx="166370" cy="172720"/>
          </a:xfrm>
          <a:custGeom>
            <a:avLst/>
            <a:gdLst/>
            <a:ahLst/>
            <a:cxnLst/>
            <a:rect l="l" t="t" r="r" b="b"/>
            <a:pathLst>
              <a:path w="166369" h="172720">
                <a:moveTo>
                  <a:pt x="0" y="172720"/>
                </a:moveTo>
                <a:lnTo>
                  <a:pt x="166370" y="172720"/>
                </a:lnTo>
                <a:lnTo>
                  <a:pt x="166370" y="0"/>
                </a:lnTo>
                <a:lnTo>
                  <a:pt x="0" y="0"/>
                </a:lnTo>
                <a:lnTo>
                  <a:pt x="0" y="17272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483360" y="4519929"/>
            <a:ext cx="166370" cy="172720"/>
          </a:xfrm>
          <a:custGeom>
            <a:avLst/>
            <a:gdLst/>
            <a:ahLst/>
            <a:cxnLst/>
            <a:rect l="l" t="t" r="r" b="b"/>
            <a:pathLst>
              <a:path w="166369" h="172720">
                <a:moveTo>
                  <a:pt x="0" y="172720"/>
                </a:moveTo>
                <a:lnTo>
                  <a:pt x="166370" y="172720"/>
                </a:lnTo>
                <a:lnTo>
                  <a:pt x="166370" y="0"/>
                </a:lnTo>
                <a:lnTo>
                  <a:pt x="0" y="0"/>
                </a:lnTo>
                <a:lnTo>
                  <a:pt x="0" y="172720"/>
                </a:lnTo>
                <a:close/>
              </a:path>
            </a:pathLst>
          </a:custGeom>
          <a:ln w="4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28700" y="5713729"/>
            <a:ext cx="537210" cy="172720"/>
          </a:xfrm>
          <a:custGeom>
            <a:avLst/>
            <a:gdLst/>
            <a:ahLst/>
            <a:cxnLst/>
            <a:rect l="l" t="t" r="r" b="b"/>
            <a:pathLst>
              <a:path w="537210" h="172720">
                <a:moveTo>
                  <a:pt x="0" y="172720"/>
                </a:moveTo>
                <a:lnTo>
                  <a:pt x="537210" y="172720"/>
                </a:lnTo>
                <a:lnTo>
                  <a:pt x="537210" y="0"/>
                </a:lnTo>
                <a:lnTo>
                  <a:pt x="0" y="0"/>
                </a:lnTo>
                <a:lnTo>
                  <a:pt x="0" y="17272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28700" y="5713729"/>
            <a:ext cx="537210" cy="172720"/>
          </a:xfrm>
          <a:custGeom>
            <a:avLst/>
            <a:gdLst/>
            <a:ahLst/>
            <a:cxnLst/>
            <a:rect l="l" t="t" r="r" b="b"/>
            <a:pathLst>
              <a:path w="537210" h="172720">
                <a:moveTo>
                  <a:pt x="0" y="172720"/>
                </a:moveTo>
                <a:lnTo>
                  <a:pt x="537210" y="172720"/>
                </a:lnTo>
                <a:lnTo>
                  <a:pt x="537210" y="0"/>
                </a:lnTo>
                <a:lnTo>
                  <a:pt x="0" y="0"/>
                </a:lnTo>
                <a:lnTo>
                  <a:pt x="0" y="172720"/>
                </a:lnTo>
                <a:close/>
              </a:path>
            </a:pathLst>
          </a:custGeom>
          <a:ln w="4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571740" y="4438650"/>
            <a:ext cx="779780" cy="1501140"/>
          </a:xfrm>
          <a:prstGeom prst="rect">
            <a:avLst/>
          </a:prstGeom>
          <a:ln w="4794">
            <a:solidFill>
              <a:srgbClr val="000000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200">
              <a:latin typeface="Times New Roman"/>
              <a:cs typeface="Times New Roman"/>
            </a:endParaRPr>
          </a:p>
          <a:p>
            <a:pPr marL="124460" marR="116839" algn="just">
              <a:lnSpc>
                <a:spcPct val="98800"/>
              </a:lnSpc>
            </a:pPr>
            <a:r>
              <a:rPr sz="1750" b="1" spc="-145" dirty="0">
                <a:latin typeface="Arial"/>
                <a:cs typeface="Arial"/>
              </a:rPr>
              <a:t>t</a:t>
            </a:r>
            <a:r>
              <a:rPr sz="1750" b="1" spc="-175" dirty="0">
                <a:latin typeface="Arial"/>
                <a:cs typeface="Arial"/>
              </a:rPr>
              <a:t>r</a:t>
            </a:r>
            <a:r>
              <a:rPr sz="1750" b="1" spc="-295" dirty="0">
                <a:latin typeface="Arial"/>
                <a:cs typeface="Arial"/>
              </a:rPr>
              <a:t>y</a:t>
            </a:r>
            <a:r>
              <a:rPr sz="1750" b="1" spc="-155" dirty="0">
                <a:latin typeface="Arial"/>
                <a:cs typeface="Arial"/>
              </a:rPr>
              <a:t>t</a:t>
            </a:r>
            <a:r>
              <a:rPr sz="1750" b="1" spc="-260" dirty="0">
                <a:latin typeface="Arial"/>
                <a:cs typeface="Arial"/>
              </a:rPr>
              <a:t>o</a:t>
            </a:r>
            <a:r>
              <a:rPr sz="1750" b="1" spc="-170" dirty="0">
                <a:latin typeface="Arial"/>
                <a:cs typeface="Arial"/>
              </a:rPr>
              <a:t>r</a:t>
            </a:r>
            <a:r>
              <a:rPr sz="1750" b="1" spc="-155" dirty="0">
                <a:latin typeface="Arial"/>
                <a:cs typeface="Arial"/>
              </a:rPr>
              <a:t>e  </a:t>
            </a:r>
            <a:r>
              <a:rPr sz="1750" b="1" spc="-225" dirty="0">
                <a:latin typeface="Arial"/>
                <a:cs typeface="Arial"/>
              </a:rPr>
              <a:t>adthis  </a:t>
            </a:r>
            <a:r>
              <a:rPr sz="1750" b="1" spc="-290" dirty="0">
                <a:latin typeface="Arial"/>
                <a:cs typeface="Arial"/>
              </a:rPr>
              <a:t>messa</a:t>
            </a:r>
            <a:endParaRPr sz="175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169909" y="4499609"/>
            <a:ext cx="161290" cy="162560"/>
          </a:xfrm>
          <a:custGeom>
            <a:avLst/>
            <a:gdLst/>
            <a:ahLst/>
            <a:cxnLst/>
            <a:rect l="l" t="t" r="r" b="b"/>
            <a:pathLst>
              <a:path w="161290" h="162560">
                <a:moveTo>
                  <a:pt x="0" y="162559"/>
                </a:moveTo>
                <a:lnTo>
                  <a:pt x="161290" y="162559"/>
                </a:lnTo>
                <a:lnTo>
                  <a:pt x="161290" y="0"/>
                </a:lnTo>
                <a:lnTo>
                  <a:pt x="0" y="0"/>
                </a:lnTo>
                <a:lnTo>
                  <a:pt x="0" y="162559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169909" y="4499609"/>
            <a:ext cx="161290" cy="162560"/>
          </a:xfrm>
          <a:custGeom>
            <a:avLst/>
            <a:gdLst/>
            <a:ahLst/>
            <a:cxnLst/>
            <a:rect l="l" t="t" r="r" b="b"/>
            <a:pathLst>
              <a:path w="161290" h="162560">
                <a:moveTo>
                  <a:pt x="0" y="162559"/>
                </a:moveTo>
                <a:lnTo>
                  <a:pt x="161290" y="162559"/>
                </a:lnTo>
                <a:lnTo>
                  <a:pt x="161290" y="0"/>
                </a:lnTo>
                <a:lnTo>
                  <a:pt x="0" y="0"/>
                </a:lnTo>
                <a:lnTo>
                  <a:pt x="0" y="162559"/>
                </a:lnTo>
                <a:close/>
              </a:path>
            </a:pathLst>
          </a:custGeom>
          <a:ln w="479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729219" y="5622290"/>
            <a:ext cx="520700" cy="162560"/>
          </a:xfrm>
          <a:custGeom>
            <a:avLst/>
            <a:gdLst/>
            <a:ahLst/>
            <a:cxnLst/>
            <a:rect l="l" t="t" r="r" b="b"/>
            <a:pathLst>
              <a:path w="520700" h="162560">
                <a:moveTo>
                  <a:pt x="0" y="162560"/>
                </a:moveTo>
                <a:lnTo>
                  <a:pt x="520700" y="162560"/>
                </a:lnTo>
                <a:lnTo>
                  <a:pt x="520700" y="0"/>
                </a:lnTo>
                <a:lnTo>
                  <a:pt x="0" y="0"/>
                </a:lnTo>
                <a:lnTo>
                  <a:pt x="0" y="16256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729219" y="5622290"/>
            <a:ext cx="520700" cy="162560"/>
          </a:xfrm>
          <a:custGeom>
            <a:avLst/>
            <a:gdLst/>
            <a:ahLst/>
            <a:cxnLst/>
            <a:rect l="l" t="t" r="r" b="b"/>
            <a:pathLst>
              <a:path w="520700" h="162560">
                <a:moveTo>
                  <a:pt x="0" y="162560"/>
                </a:moveTo>
                <a:lnTo>
                  <a:pt x="520700" y="162560"/>
                </a:lnTo>
                <a:lnTo>
                  <a:pt x="520700" y="0"/>
                </a:lnTo>
                <a:lnTo>
                  <a:pt x="0" y="0"/>
                </a:lnTo>
                <a:lnTo>
                  <a:pt x="0" y="162560"/>
                </a:lnTo>
                <a:close/>
              </a:path>
            </a:pathLst>
          </a:custGeom>
          <a:ln w="479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46" name="object 3">
            <a:extLst>
              <a:ext uri="{FF2B5EF4-FFF2-40B4-BE49-F238E27FC236}">
                <a16:creationId xmlns:a16="http://schemas.microsoft.com/office/drawing/2014/main" id="{CE22EB7F-DEC6-4272-ABA2-4B785648A399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Asymmetric</a:t>
            </a:r>
            <a:r>
              <a:rPr spc="-60" dirty="0"/>
              <a:t> </a:t>
            </a:r>
            <a:r>
              <a:rPr spc="-5" dirty="0"/>
              <a:t>algorithm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5" name="object 5"/>
          <p:cNvSpPr txBox="1"/>
          <p:nvPr/>
        </p:nvSpPr>
        <p:spPr>
          <a:xfrm>
            <a:off x="311150" y="1690370"/>
            <a:ext cx="5683885" cy="42927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EFAA00"/>
                </a:solidFill>
                <a:latin typeface="Arial"/>
                <a:cs typeface="Arial"/>
              </a:rPr>
              <a:t>K1 and </a:t>
            </a:r>
            <a:r>
              <a:rPr lang="en-US" sz="2400" b="1" spc="-5" dirty="0">
                <a:solidFill>
                  <a:srgbClr val="EFAA00"/>
                </a:solidFill>
                <a:latin typeface="Arial"/>
                <a:cs typeface="Arial"/>
              </a:rPr>
              <a:t>K</a:t>
            </a:r>
            <a:r>
              <a:rPr sz="2400" b="1" dirty="0">
                <a:solidFill>
                  <a:srgbClr val="EFAA00"/>
                </a:solidFill>
                <a:latin typeface="Arial"/>
                <a:cs typeface="Arial"/>
              </a:rPr>
              <a:t>2 </a:t>
            </a:r>
            <a:r>
              <a:rPr sz="2400" b="1" spc="-5" dirty="0">
                <a:solidFill>
                  <a:srgbClr val="EFAA00"/>
                </a:solidFill>
                <a:latin typeface="Arial"/>
                <a:cs typeface="Arial"/>
              </a:rPr>
              <a:t>are</a:t>
            </a:r>
            <a:r>
              <a:rPr sz="2400" b="1" spc="-90" dirty="0">
                <a:solidFill>
                  <a:srgbClr val="EFAA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EFAA00"/>
                </a:solidFill>
                <a:latin typeface="Arial"/>
                <a:cs typeface="Arial"/>
              </a:rPr>
              <a:t>respectively</a:t>
            </a:r>
            <a:endParaRPr sz="2400" dirty="0">
              <a:latin typeface="Arial"/>
              <a:cs typeface="Arial"/>
            </a:endParaRPr>
          </a:p>
          <a:p>
            <a:pPr marL="12700" marR="4534535">
              <a:lnSpc>
                <a:spcPct val="123100"/>
              </a:lnSpc>
            </a:pPr>
            <a:r>
              <a:rPr sz="1800" spc="-5" dirty="0">
                <a:latin typeface="Arial"/>
                <a:cs typeface="Arial"/>
              </a:rPr>
              <a:t>Private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key  </a:t>
            </a:r>
            <a:r>
              <a:rPr sz="1800" spc="-10" dirty="0">
                <a:latin typeface="Arial"/>
                <a:cs typeface="Arial"/>
              </a:rPr>
              <a:t>Public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key</a:t>
            </a:r>
          </a:p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10" dirty="0">
                <a:solidFill>
                  <a:srgbClr val="EFAA00"/>
                </a:solidFill>
                <a:latin typeface="Arial"/>
                <a:cs typeface="Arial"/>
              </a:rPr>
              <a:t>The </a:t>
            </a:r>
            <a:r>
              <a:rPr sz="2400" b="1" spc="-5" dirty="0">
                <a:solidFill>
                  <a:srgbClr val="EFAA00"/>
                </a:solidFill>
                <a:latin typeface="Arial"/>
                <a:cs typeface="Arial"/>
              </a:rPr>
              <a:t>private </a:t>
            </a:r>
            <a:r>
              <a:rPr sz="2400" b="1" spc="-10" dirty="0">
                <a:solidFill>
                  <a:srgbClr val="EFAA00"/>
                </a:solidFill>
                <a:latin typeface="Arial"/>
                <a:cs typeface="Arial"/>
              </a:rPr>
              <a:t>key </a:t>
            </a:r>
            <a:r>
              <a:rPr sz="2400" b="1" spc="5" dirty="0">
                <a:solidFill>
                  <a:srgbClr val="EFAA00"/>
                </a:solidFill>
                <a:latin typeface="Arial"/>
                <a:cs typeface="Arial"/>
              </a:rPr>
              <a:t>is </a:t>
            </a:r>
            <a:r>
              <a:rPr sz="2400" b="1" spc="-5" dirty="0">
                <a:solidFill>
                  <a:srgbClr val="EFAA00"/>
                </a:solidFill>
                <a:latin typeface="Arial"/>
                <a:cs typeface="Arial"/>
              </a:rPr>
              <a:t>not</a:t>
            </a:r>
            <a:r>
              <a:rPr sz="2400" b="1" spc="-20" dirty="0">
                <a:solidFill>
                  <a:srgbClr val="EFAA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EFAA00"/>
                </a:solidFill>
                <a:latin typeface="Arial"/>
                <a:cs typeface="Arial"/>
              </a:rPr>
              <a:t>distributed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800" spc="-5" dirty="0">
                <a:latin typeface="Arial"/>
                <a:cs typeface="Arial"/>
              </a:rPr>
              <a:t>Keep it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secret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800" spc="-10" dirty="0">
                <a:latin typeface="Arial"/>
                <a:cs typeface="Arial"/>
              </a:rPr>
              <a:t>Used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10" dirty="0">
                <a:latin typeface="Arial"/>
                <a:cs typeface="Arial"/>
              </a:rPr>
              <a:t>decrypt </a:t>
            </a:r>
            <a:r>
              <a:rPr sz="1800" spc="-5" dirty="0">
                <a:latin typeface="Arial"/>
                <a:cs typeface="Arial"/>
              </a:rPr>
              <a:t>message </a:t>
            </a:r>
            <a:r>
              <a:rPr sz="1800" spc="-10" dirty="0">
                <a:latin typeface="Arial"/>
                <a:cs typeface="Arial"/>
              </a:rPr>
              <a:t>encrypted </a:t>
            </a:r>
            <a:r>
              <a:rPr sz="1800" spc="-15" dirty="0">
                <a:latin typeface="Arial"/>
                <a:cs typeface="Arial"/>
              </a:rPr>
              <a:t>with </a:t>
            </a:r>
            <a:r>
              <a:rPr sz="1800" spc="-10" dirty="0">
                <a:latin typeface="Arial"/>
                <a:cs typeface="Arial"/>
              </a:rPr>
              <a:t>public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45" dirty="0">
                <a:latin typeface="Arial"/>
                <a:cs typeface="Arial"/>
              </a:rPr>
              <a:t>key.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EFAA00"/>
                </a:solidFill>
                <a:latin typeface="Arial"/>
                <a:cs typeface="Arial"/>
              </a:rPr>
              <a:t>Public key </a:t>
            </a:r>
            <a:r>
              <a:rPr sz="2400" b="1" dirty="0">
                <a:solidFill>
                  <a:srgbClr val="EFAA00"/>
                </a:solidFill>
                <a:latin typeface="Arial"/>
                <a:cs typeface="Arial"/>
              </a:rPr>
              <a:t>is</a:t>
            </a:r>
            <a:r>
              <a:rPr sz="2400" b="1" spc="-65" dirty="0">
                <a:solidFill>
                  <a:srgbClr val="EFAA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EFAA00"/>
                </a:solidFill>
                <a:latin typeface="Arial"/>
                <a:cs typeface="Arial"/>
              </a:rPr>
              <a:t>distributed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800" dirty="0">
                <a:latin typeface="Arial"/>
                <a:cs typeface="Arial"/>
              </a:rPr>
              <a:t>The </a:t>
            </a:r>
            <a:r>
              <a:rPr sz="1800" spc="-10" dirty="0">
                <a:latin typeface="Arial"/>
                <a:cs typeface="Arial"/>
              </a:rPr>
              <a:t>public has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10" dirty="0">
                <a:latin typeface="Arial"/>
                <a:cs typeface="Arial"/>
              </a:rPr>
              <a:t>be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distributed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800" spc="-10" dirty="0">
                <a:latin typeface="Arial"/>
                <a:cs typeface="Arial"/>
              </a:rPr>
              <a:t>Used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10" dirty="0">
                <a:latin typeface="Arial"/>
                <a:cs typeface="Arial"/>
              </a:rPr>
              <a:t>decrypt </a:t>
            </a:r>
            <a:r>
              <a:rPr sz="1800" spc="-5" dirty="0">
                <a:latin typeface="Arial"/>
                <a:cs typeface="Arial"/>
              </a:rPr>
              <a:t>message </a:t>
            </a:r>
            <a:r>
              <a:rPr sz="1800" spc="-10" dirty="0">
                <a:latin typeface="Arial"/>
                <a:cs typeface="Arial"/>
              </a:rPr>
              <a:t>encrypted </a:t>
            </a:r>
            <a:r>
              <a:rPr sz="1800" spc="-15" dirty="0">
                <a:latin typeface="Arial"/>
                <a:cs typeface="Arial"/>
              </a:rPr>
              <a:t>with </a:t>
            </a:r>
            <a:r>
              <a:rPr sz="1800" spc="-5" dirty="0">
                <a:latin typeface="Arial"/>
                <a:cs typeface="Arial"/>
              </a:rPr>
              <a:t>the private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key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B9246737-AF19-49F6-B2A3-C27F3DC52DFB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Public key</a:t>
            </a:r>
            <a:r>
              <a:rPr spc="-75" dirty="0"/>
              <a:t> </a:t>
            </a:r>
            <a:r>
              <a:rPr spc="-5" dirty="0"/>
              <a:t>encryption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11150" y="1690370"/>
            <a:ext cx="3194685" cy="556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10" dirty="0">
                <a:solidFill>
                  <a:srgbClr val="EFAA00"/>
                </a:solidFill>
                <a:latin typeface="Arial"/>
                <a:cs typeface="Arial"/>
              </a:rPr>
              <a:t>Confidentiality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66570" y="4330700"/>
            <a:ext cx="2322830" cy="811530"/>
          </a:xfrm>
          <a:custGeom>
            <a:avLst/>
            <a:gdLst/>
            <a:ahLst/>
            <a:cxnLst/>
            <a:rect l="l" t="t" r="r" b="b"/>
            <a:pathLst>
              <a:path w="2322829" h="811529">
                <a:moveTo>
                  <a:pt x="1742440" y="0"/>
                </a:moveTo>
                <a:lnTo>
                  <a:pt x="1742440" y="203200"/>
                </a:lnTo>
                <a:lnTo>
                  <a:pt x="0" y="203200"/>
                </a:lnTo>
                <a:lnTo>
                  <a:pt x="0" y="608330"/>
                </a:lnTo>
                <a:lnTo>
                  <a:pt x="1742440" y="608330"/>
                </a:lnTo>
                <a:lnTo>
                  <a:pt x="1742440" y="811530"/>
                </a:lnTo>
                <a:lnTo>
                  <a:pt x="2322830" y="405130"/>
                </a:lnTo>
                <a:lnTo>
                  <a:pt x="174244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66570" y="4330700"/>
            <a:ext cx="2322830" cy="811530"/>
          </a:xfrm>
          <a:custGeom>
            <a:avLst/>
            <a:gdLst/>
            <a:ahLst/>
            <a:cxnLst/>
            <a:rect l="l" t="t" r="r" b="b"/>
            <a:pathLst>
              <a:path w="2322829" h="811529">
                <a:moveTo>
                  <a:pt x="0" y="203200"/>
                </a:moveTo>
                <a:lnTo>
                  <a:pt x="1742440" y="203200"/>
                </a:lnTo>
                <a:lnTo>
                  <a:pt x="1742440" y="0"/>
                </a:lnTo>
                <a:lnTo>
                  <a:pt x="2322830" y="405130"/>
                </a:lnTo>
                <a:lnTo>
                  <a:pt x="1742440" y="811530"/>
                </a:lnTo>
                <a:lnTo>
                  <a:pt x="1742440" y="608330"/>
                </a:lnTo>
                <a:lnTo>
                  <a:pt x="0" y="608330"/>
                </a:lnTo>
                <a:lnTo>
                  <a:pt x="0" y="203200"/>
                </a:lnTo>
                <a:close/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66570" y="43307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89400" y="514222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449829" y="4613909"/>
            <a:ext cx="66611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Ci</a:t>
            </a:r>
            <a:r>
              <a:rPr sz="1600" b="1" spc="-10" dirty="0">
                <a:solidFill>
                  <a:srgbClr val="333333"/>
                </a:solidFill>
                <a:latin typeface="Arial"/>
                <a:cs typeface="Arial"/>
              </a:rPr>
              <a:t>p</a:t>
            </a:r>
            <a:r>
              <a:rPr sz="1600" b="1" dirty="0">
                <a:solidFill>
                  <a:srgbClr val="333333"/>
                </a:solidFill>
                <a:latin typeface="Arial"/>
                <a:cs typeface="Arial"/>
              </a:rPr>
              <a:t>h</a:t>
            </a:r>
            <a:r>
              <a:rPr sz="1600" b="1" spc="-10" dirty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1600" b="1" dirty="0">
                <a:solidFill>
                  <a:srgbClr val="333333"/>
                </a:solidFill>
                <a:latin typeface="Arial"/>
                <a:cs typeface="Arial"/>
              </a:rPr>
              <a:t>r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110479" y="4330700"/>
            <a:ext cx="2321560" cy="811530"/>
          </a:xfrm>
          <a:custGeom>
            <a:avLst/>
            <a:gdLst/>
            <a:ahLst/>
            <a:cxnLst/>
            <a:rect l="l" t="t" r="r" b="b"/>
            <a:pathLst>
              <a:path w="2321559" h="811529">
                <a:moveTo>
                  <a:pt x="1741170" y="0"/>
                </a:moveTo>
                <a:lnTo>
                  <a:pt x="1741170" y="203200"/>
                </a:lnTo>
                <a:lnTo>
                  <a:pt x="0" y="203200"/>
                </a:lnTo>
                <a:lnTo>
                  <a:pt x="0" y="608330"/>
                </a:lnTo>
                <a:lnTo>
                  <a:pt x="1741170" y="608330"/>
                </a:lnTo>
                <a:lnTo>
                  <a:pt x="1741170" y="811530"/>
                </a:lnTo>
                <a:lnTo>
                  <a:pt x="2321560" y="405130"/>
                </a:lnTo>
                <a:lnTo>
                  <a:pt x="174117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10479" y="4330700"/>
            <a:ext cx="2321560" cy="811530"/>
          </a:xfrm>
          <a:custGeom>
            <a:avLst/>
            <a:gdLst/>
            <a:ahLst/>
            <a:cxnLst/>
            <a:rect l="l" t="t" r="r" b="b"/>
            <a:pathLst>
              <a:path w="2321559" h="811529">
                <a:moveTo>
                  <a:pt x="0" y="203200"/>
                </a:moveTo>
                <a:lnTo>
                  <a:pt x="1741170" y="203200"/>
                </a:lnTo>
                <a:lnTo>
                  <a:pt x="1741170" y="0"/>
                </a:lnTo>
                <a:lnTo>
                  <a:pt x="2321560" y="405130"/>
                </a:lnTo>
                <a:lnTo>
                  <a:pt x="1741170" y="811530"/>
                </a:lnTo>
                <a:lnTo>
                  <a:pt x="1741170" y="608330"/>
                </a:lnTo>
                <a:lnTo>
                  <a:pt x="0" y="608330"/>
                </a:lnTo>
                <a:lnTo>
                  <a:pt x="0" y="203200"/>
                </a:lnTo>
                <a:close/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10479" y="43307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432040" y="514222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679440" y="4613909"/>
            <a:ext cx="89281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333333"/>
                </a:solidFill>
                <a:latin typeface="Arial"/>
                <a:cs typeface="Arial"/>
              </a:rPr>
              <a:t>Decipher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31389" y="2678429"/>
            <a:ext cx="928369" cy="966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09520" y="3695700"/>
            <a:ext cx="220979" cy="635000"/>
          </a:xfrm>
          <a:custGeom>
            <a:avLst/>
            <a:gdLst/>
            <a:ahLst/>
            <a:cxnLst/>
            <a:rect l="l" t="t" r="r" b="b"/>
            <a:pathLst>
              <a:path w="220980" h="635000">
                <a:moveTo>
                  <a:pt x="220980" y="476250"/>
                </a:moveTo>
                <a:lnTo>
                  <a:pt x="0" y="476250"/>
                </a:lnTo>
                <a:lnTo>
                  <a:pt x="110490" y="635000"/>
                </a:lnTo>
                <a:lnTo>
                  <a:pt x="220980" y="476250"/>
                </a:lnTo>
                <a:close/>
              </a:path>
              <a:path w="220980" h="635000">
                <a:moveTo>
                  <a:pt x="165100" y="0"/>
                </a:moveTo>
                <a:lnTo>
                  <a:pt x="55880" y="0"/>
                </a:lnTo>
                <a:lnTo>
                  <a:pt x="55880" y="476250"/>
                </a:lnTo>
                <a:lnTo>
                  <a:pt x="165100" y="476250"/>
                </a:lnTo>
                <a:lnTo>
                  <a:pt x="165100" y="0"/>
                </a:lnTo>
                <a:close/>
              </a:path>
            </a:pathLst>
          </a:custGeom>
          <a:solidFill>
            <a:srgbClr val="EFA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09520" y="3695700"/>
            <a:ext cx="220979" cy="635000"/>
          </a:xfrm>
          <a:custGeom>
            <a:avLst/>
            <a:gdLst/>
            <a:ahLst/>
            <a:cxnLst/>
            <a:rect l="l" t="t" r="r" b="b"/>
            <a:pathLst>
              <a:path w="220980" h="635000">
                <a:moveTo>
                  <a:pt x="0" y="476250"/>
                </a:moveTo>
                <a:lnTo>
                  <a:pt x="55880" y="476250"/>
                </a:lnTo>
                <a:lnTo>
                  <a:pt x="55880" y="0"/>
                </a:lnTo>
                <a:lnTo>
                  <a:pt x="165100" y="0"/>
                </a:lnTo>
                <a:lnTo>
                  <a:pt x="165100" y="476250"/>
                </a:lnTo>
                <a:lnTo>
                  <a:pt x="220980" y="476250"/>
                </a:lnTo>
                <a:lnTo>
                  <a:pt x="110490" y="635000"/>
                </a:lnTo>
                <a:lnTo>
                  <a:pt x="0" y="476250"/>
                </a:lnTo>
                <a:close/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509520" y="36957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730500" y="43307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47409" y="3695700"/>
            <a:ext cx="219710" cy="635000"/>
          </a:xfrm>
          <a:custGeom>
            <a:avLst/>
            <a:gdLst/>
            <a:ahLst/>
            <a:cxnLst/>
            <a:rect l="l" t="t" r="r" b="b"/>
            <a:pathLst>
              <a:path w="219710" h="635000">
                <a:moveTo>
                  <a:pt x="219710" y="476250"/>
                </a:moveTo>
                <a:lnTo>
                  <a:pt x="0" y="476250"/>
                </a:lnTo>
                <a:lnTo>
                  <a:pt x="109219" y="635000"/>
                </a:lnTo>
                <a:lnTo>
                  <a:pt x="219710" y="476250"/>
                </a:lnTo>
                <a:close/>
              </a:path>
              <a:path w="219710" h="635000">
                <a:moveTo>
                  <a:pt x="165100" y="0"/>
                </a:moveTo>
                <a:lnTo>
                  <a:pt x="54610" y="0"/>
                </a:lnTo>
                <a:lnTo>
                  <a:pt x="54610" y="476250"/>
                </a:lnTo>
                <a:lnTo>
                  <a:pt x="165100" y="476250"/>
                </a:lnTo>
                <a:lnTo>
                  <a:pt x="165100" y="0"/>
                </a:lnTo>
                <a:close/>
              </a:path>
            </a:pathLst>
          </a:custGeom>
          <a:solidFill>
            <a:srgbClr val="EFA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47409" y="3695700"/>
            <a:ext cx="219710" cy="635000"/>
          </a:xfrm>
          <a:custGeom>
            <a:avLst/>
            <a:gdLst/>
            <a:ahLst/>
            <a:cxnLst/>
            <a:rect l="l" t="t" r="r" b="b"/>
            <a:pathLst>
              <a:path w="219710" h="635000">
                <a:moveTo>
                  <a:pt x="0" y="476250"/>
                </a:moveTo>
                <a:lnTo>
                  <a:pt x="54610" y="476250"/>
                </a:lnTo>
                <a:lnTo>
                  <a:pt x="54610" y="0"/>
                </a:lnTo>
                <a:lnTo>
                  <a:pt x="165100" y="0"/>
                </a:lnTo>
                <a:lnTo>
                  <a:pt x="165100" y="476250"/>
                </a:lnTo>
                <a:lnTo>
                  <a:pt x="219710" y="476250"/>
                </a:lnTo>
                <a:lnTo>
                  <a:pt x="109219" y="635000"/>
                </a:lnTo>
                <a:lnTo>
                  <a:pt x="0" y="476250"/>
                </a:lnTo>
                <a:close/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47409" y="36957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67120" y="43307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86400" y="2679700"/>
            <a:ext cx="990600" cy="9055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974339" y="3333750"/>
            <a:ext cx="102870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Public</a:t>
            </a:r>
            <a:r>
              <a:rPr sz="1600" b="1" spc="-9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key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327140" y="3333750"/>
            <a:ext cx="109664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Private</a:t>
            </a:r>
            <a:r>
              <a:rPr sz="1600" b="1" spc="-9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key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203700" y="3477259"/>
            <a:ext cx="732790" cy="1449070"/>
          </a:xfrm>
          <a:prstGeom prst="rect">
            <a:avLst/>
          </a:prstGeom>
          <a:ln w="4504">
            <a:solidFill>
              <a:srgbClr val="000000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100330">
              <a:lnSpc>
                <a:spcPct val="100000"/>
              </a:lnSpc>
              <a:spcBef>
                <a:spcPts val="390"/>
              </a:spcBef>
            </a:pPr>
            <a:r>
              <a:rPr sz="1700" b="1" spc="-260" dirty="0">
                <a:latin typeface="Arial"/>
                <a:cs typeface="Arial"/>
              </a:rPr>
              <a:t>101101</a:t>
            </a:r>
            <a:endParaRPr sz="1700">
              <a:latin typeface="Arial"/>
              <a:cs typeface="Arial"/>
            </a:endParaRPr>
          </a:p>
          <a:p>
            <a:pPr marL="100330">
              <a:lnSpc>
                <a:spcPct val="100000"/>
              </a:lnSpc>
              <a:spcBef>
                <a:spcPts val="10"/>
              </a:spcBef>
            </a:pPr>
            <a:r>
              <a:rPr sz="1700" b="1" spc="-260" dirty="0">
                <a:latin typeface="Arial"/>
                <a:cs typeface="Arial"/>
              </a:rPr>
              <a:t>010100</a:t>
            </a:r>
            <a:endParaRPr sz="1700">
              <a:latin typeface="Arial"/>
              <a:cs typeface="Arial"/>
            </a:endParaRPr>
          </a:p>
          <a:p>
            <a:pPr marL="100330">
              <a:lnSpc>
                <a:spcPct val="100000"/>
              </a:lnSpc>
              <a:spcBef>
                <a:spcPts val="20"/>
              </a:spcBef>
            </a:pPr>
            <a:r>
              <a:rPr sz="1700" b="1" spc="-260" dirty="0">
                <a:latin typeface="Arial"/>
                <a:cs typeface="Arial"/>
              </a:rPr>
              <a:t>001111</a:t>
            </a:r>
            <a:endParaRPr sz="1700">
              <a:latin typeface="Arial"/>
              <a:cs typeface="Arial"/>
            </a:endParaRPr>
          </a:p>
          <a:p>
            <a:pPr marL="100330">
              <a:lnSpc>
                <a:spcPct val="100000"/>
              </a:lnSpc>
              <a:spcBef>
                <a:spcPts val="20"/>
              </a:spcBef>
            </a:pPr>
            <a:r>
              <a:rPr sz="1700" b="1" spc="-260" dirty="0">
                <a:latin typeface="Arial"/>
                <a:cs typeface="Arial"/>
              </a:rPr>
              <a:t>101010</a:t>
            </a:r>
            <a:endParaRPr sz="1700">
              <a:latin typeface="Arial"/>
              <a:cs typeface="Arial"/>
            </a:endParaRPr>
          </a:p>
          <a:p>
            <a:pPr marL="100330">
              <a:lnSpc>
                <a:spcPct val="100000"/>
              </a:lnSpc>
              <a:spcBef>
                <a:spcPts val="10"/>
              </a:spcBef>
            </a:pPr>
            <a:r>
              <a:rPr sz="1700" b="1" spc="-260" dirty="0">
                <a:latin typeface="Arial"/>
                <a:cs typeface="Arial"/>
              </a:rPr>
              <a:t>101010</a:t>
            </a:r>
            <a:endParaRPr sz="17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66139" y="3502659"/>
            <a:ext cx="803910" cy="1596390"/>
          </a:xfrm>
          <a:prstGeom prst="rect">
            <a:avLst/>
          </a:prstGeom>
          <a:ln w="4941">
            <a:solidFill>
              <a:srgbClr val="00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2300">
              <a:latin typeface="Times New Roman"/>
              <a:cs typeface="Times New Roman"/>
            </a:endParaRPr>
          </a:p>
          <a:p>
            <a:pPr marL="128270" marR="120014" algn="just">
              <a:lnSpc>
                <a:spcPct val="99300"/>
              </a:lnSpc>
            </a:pPr>
            <a:r>
              <a:rPr sz="1900" b="1" spc="-175" dirty="0">
                <a:latin typeface="Arial"/>
                <a:cs typeface="Arial"/>
              </a:rPr>
              <a:t>t</a:t>
            </a:r>
            <a:r>
              <a:rPr sz="1900" b="1" spc="-215" dirty="0">
                <a:latin typeface="Arial"/>
                <a:cs typeface="Arial"/>
              </a:rPr>
              <a:t>r</a:t>
            </a:r>
            <a:r>
              <a:rPr sz="1900" b="1" spc="-370" dirty="0">
                <a:latin typeface="Arial"/>
                <a:cs typeface="Arial"/>
              </a:rPr>
              <a:t>y</a:t>
            </a:r>
            <a:r>
              <a:rPr sz="1900" b="1" spc="-185" dirty="0">
                <a:latin typeface="Arial"/>
                <a:cs typeface="Arial"/>
              </a:rPr>
              <a:t>t</a:t>
            </a:r>
            <a:r>
              <a:rPr sz="1900" b="1" spc="-325" dirty="0">
                <a:latin typeface="Arial"/>
                <a:cs typeface="Arial"/>
              </a:rPr>
              <a:t>o</a:t>
            </a:r>
            <a:r>
              <a:rPr sz="1900" b="1" spc="-215" dirty="0">
                <a:latin typeface="Arial"/>
                <a:cs typeface="Arial"/>
              </a:rPr>
              <a:t>r</a:t>
            </a:r>
            <a:r>
              <a:rPr sz="1900" b="1" spc="-195" dirty="0">
                <a:latin typeface="Arial"/>
                <a:cs typeface="Arial"/>
              </a:rPr>
              <a:t>e  </a:t>
            </a:r>
            <a:r>
              <a:rPr sz="1900" b="1" spc="-260" dirty="0">
                <a:latin typeface="Arial"/>
                <a:cs typeface="Arial"/>
              </a:rPr>
              <a:t>adthis  </a:t>
            </a:r>
            <a:r>
              <a:rPr sz="1900" b="1" spc="-455" dirty="0">
                <a:latin typeface="Arial"/>
                <a:cs typeface="Arial"/>
              </a:rPr>
              <a:t>m</a:t>
            </a:r>
            <a:r>
              <a:rPr sz="1900" b="1" spc="-310" dirty="0">
                <a:latin typeface="Arial"/>
                <a:cs typeface="Arial"/>
              </a:rPr>
              <a:t>es</a:t>
            </a:r>
            <a:r>
              <a:rPr sz="1900" b="1" spc="-300" dirty="0">
                <a:latin typeface="Arial"/>
                <a:cs typeface="Arial"/>
              </a:rPr>
              <a:t>s</a:t>
            </a:r>
            <a:r>
              <a:rPr sz="1900" b="1" spc="-295" dirty="0">
                <a:latin typeface="Arial"/>
                <a:cs typeface="Arial"/>
              </a:rPr>
              <a:t>a</a:t>
            </a:r>
            <a:endParaRPr sz="19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483360" y="3567429"/>
            <a:ext cx="166370" cy="172720"/>
          </a:xfrm>
          <a:custGeom>
            <a:avLst/>
            <a:gdLst/>
            <a:ahLst/>
            <a:cxnLst/>
            <a:rect l="l" t="t" r="r" b="b"/>
            <a:pathLst>
              <a:path w="166369" h="172720">
                <a:moveTo>
                  <a:pt x="0" y="172720"/>
                </a:moveTo>
                <a:lnTo>
                  <a:pt x="166370" y="172720"/>
                </a:lnTo>
                <a:lnTo>
                  <a:pt x="166370" y="0"/>
                </a:lnTo>
                <a:lnTo>
                  <a:pt x="0" y="0"/>
                </a:lnTo>
                <a:lnTo>
                  <a:pt x="0" y="17272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483360" y="3567429"/>
            <a:ext cx="166370" cy="172720"/>
          </a:xfrm>
          <a:custGeom>
            <a:avLst/>
            <a:gdLst/>
            <a:ahLst/>
            <a:cxnLst/>
            <a:rect l="l" t="t" r="r" b="b"/>
            <a:pathLst>
              <a:path w="166369" h="172720">
                <a:moveTo>
                  <a:pt x="0" y="172720"/>
                </a:moveTo>
                <a:lnTo>
                  <a:pt x="166370" y="172720"/>
                </a:lnTo>
                <a:lnTo>
                  <a:pt x="166370" y="0"/>
                </a:lnTo>
                <a:lnTo>
                  <a:pt x="0" y="0"/>
                </a:lnTo>
                <a:lnTo>
                  <a:pt x="0" y="172720"/>
                </a:lnTo>
                <a:close/>
              </a:path>
            </a:pathLst>
          </a:custGeom>
          <a:ln w="4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28700" y="4761229"/>
            <a:ext cx="537210" cy="172720"/>
          </a:xfrm>
          <a:custGeom>
            <a:avLst/>
            <a:gdLst/>
            <a:ahLst/>
            <a:cxnLst/>
            <a:rect l="l" t="t" r="r" b="b"/>
            <a:pathLst>
              <a:path w="537210" h="172720">
                <a:moveTo>
                  <a:pt x="0" y="172720"/>
                </a:moveTo>
                <a:lnTo>
                  <a:pt x="537210" y="172720"/>
                </a:lnTo>
                <a:lnTo>
                  <a:pt x="537210" y="0"/>
                </a:lnTo>
                <a:lnTo>
                  <a:pt x="0" y="0"/>
                </a:lnTo>
                <a:lnTo>
                  <a:pt x="0" y="17272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28700" y="4761229"/>
            <a:ext cx="537210" cy="172720"/>
          </a:xfrm>
          <a:custGeom>
            <a:avLst/>
            <a:gdLst/>
            <a:ahLst/>
            <a:cxnLst/>
            <a:rect l="l" t="t" r="r" b="b"/>
            <a:pathLst>
              <a:path w="537210" h="172720">
                <a:moveTo>
                  <a:pt x="0" y="172720"/>
                </a:moveTo>
                <a:lnTo>
                  <a:pt x="537210" y="172720"/>
                </a:lnTo>
                <a:lnTo>
                  <a:pt x="537210" y="0"/>
                </a:lnTo>
                <a:lnTo>
                  <a:pt x="0" y="0"/>
                </a:lnTo>
                <a:lnTo>
                  <a:pt x="0" y="172720"/>
                </a:lnTo>
                <a:close/>
              </a:path>
            </a:pathLst>
          </a:custGeom>
          <a:ln w="4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571740" y="3486150"/>
            <a:ext cx="779780" cy="1501140"/>
          </a:xfrm>
          <a:prstGeom prst="rect">
            <a:avLst/>
          </a:prstGeom>
          <a:ln w="4794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200">
              <a:latin typeface="Times New Roman"/>
              <a:cs typeface="Times New Roman"/>
            </a:endParaRPr>
          </a:p>
          <a:p>
            <a:pPr marL="124460" marR="116839" algn="just">
              <a:lnSpc>
                <a:spcPct val="100200"/>
              </a:lnSpc>
            </a:pPr>
            <a:r>
              <a:rPr sz="1750" b="1" spc="-145" dirty="0">
                <a:latin typeface="Arial"/>
                <a:cs typeface="Arial"/>
              </a:rPr>
              <a:t>t</a:t>
            </a:r>
            <a:r>
              <a:rPr sz="1750" b="1" spc="-175" dirty="0">
                <a:latin typeface="Arial"/>
                <a:cs typeface="Arial"/>
              </a:rPr>
              <a:t>r</a:t>
            </a:r>
            <a:r>
              <a:rPr sz="1750" b="1" spc="-295" dirty="0">
                <a:latin typeface="Arial"/>
                <a:cs typeface="Arial"/>
              </a:rPr>
              <a:t>y</a:t>
            </a:r>
            <a:r>
              <a:rPr sz="1750" b="1" spc="-155" dirty="0">
                <a:latin typeface="Arial"/>
                <a:cs typeface="Arial"/>
              </a:rPr>
              <a:t>t</a:t>
            </a:r>
            <a:r>
              <a:rPr sz="1750" b="1" spc="-260" dirty="0">
                <a:latin typeface="Arial"/>
                <a:cs typeface="Arial"/>
              </a:rPr>
              <a:t>o</a:t>
            </a:r>
            <a:r>
              <a:rPr sz="1750" b="1" spc="-170" dirty="0">
                <a:latin typeface="Arial"/>
                <a:cs typeface="Arial"/>
              </a:rPr>
              <a:t>r</a:t>
            </a:r>
            <a:r>
              <a:rPr sz="1750" b="1" spc="-155" dirty="0">
                <a:latin typeface="Arial"/>
                <a:cs typeface="Arial"/>
              </a:rPr>
              <a:t>e  </a:t>
            </a:r>
            <a:r>
              <a:rPr sz="1750" b="1" spc="-210" dirty="0">
                <a:latin typeface="Arial"/>
                <a:cs typeface="Arial"/>
              </a:rPr>
              <a:t>adthis  </a:t>
            </a:r>
            <a:r>
              <a:rPr sz="1750" b="1" spc="-290" dirty="0">
                <a:latin typeface="Arial"/>
                <a:cs typeface="Arial"/>
              </a:rPr>
              <a:t>messa</a:t>
            </a:r>
            <a:endParaRPr sz="175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169909" y="3547109"/>
            <a:ext cx="161290" cy="162560"/>
          </a:xfrm>
          <a:custGeom>
            <a:avLst/>
            <a:gdLst/>
            <a:ahLst/>
            <a:cxnLst/>
            <a:rect l="l" t="t" r="r" b="b"/>
            <a:pathLst>
              <a:path w="161290" h="162560">
                <a:moveTo>
                  <a:pt x="0" y="162559"/>
                </a:moveTo>
                <a:lnTo>
                  <a:pt x="161290" y="162559"/>
                </a:lnTo>
                <a:lnTo>
                  <a:pt x="161290" y="0"/>
                </a:lnTo>
                <a:lnTo>
                  <a:pt x="0" y="0"/>
                </a:lnTo>
                <a:lnTo>
                  <a:pt x="0" y="162559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169909" y="3547109"/>
            <a:ext cx="161290" cy="162560"/>
          </a:xfrm>
          <a:custGeom>
            <a:avLst/>
            <a:gdLst/>
            <a:ahLst/>
            <a:cxnLst/>
            <a:rect l="l" t="t" r="r" b="b"/>
            <a:pathLst>
              <a:path w="161290" h="162560">
                <a:moveTo>
                  <a:pt x="0" y="162559"/>
                </a:moveTo>
                <a:lnTo>
                  <a:pt x="161290" y="162559"/>
                </a:lnTo>
                <a:lnTo>
                  <a:pt x="161290" y="0"/>
                </a:lnTo>
                <a:lnTo>
                  <a:pt x="0" y="0"/>
                </a:lnTo>
                <a:lnTo>
                  <a:pt x="0" y="162559"/>
                </a:lnTo>
                <a:close/>
              </a:path>
            </a:pathLst>
          </a:custGeom>
          <a:ln w="479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729219" y="4669790"/>
            <a:ext cx="520700" cy="162560"/>
          </a:xfrm>
          <a:custGeom>
            <a:avLst/>
            <a:gdLst/>
            <a:ahLst/>
            <a:cxnLst/>
            <a:rect l="l" t="t" r="r" b="b"/>
            <a:pathLst>
              <a:path w="520700" h="162560">
                <a:moveTo>
                  <a:pt x="0" y="162560"/>
                </a:moveTo>
                <a:lnTo>
                  <a:pt x="520700" y="162560"/>
                </a:lnTo>
                <a:lnTo>
                  <a:pt x="520700" y="0"/>
                </a:lnTo>
                <a:lnTo>
                  <a:pt x="0" y="0"/>
                </a:lnTo>
                <a:lnTo>
                  <a:pt x="0" y="16256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729219" y="4669790"/>
            <a:ext cx="520700" cy="162560"/>
          </a:xfrm>
          <a:custGeom>
            <a:avLst/>
            <a:gdLst/>
            <a:ahLst/>
            <a:cxnLst/>
            <a:rect l="l" t="t" r="r" b="b"/>
            <a:pathLst>
              <a:path w="520700" h="162560">
                <a:moveTo>
                  <a:pt x="0" y="162560"/>
                </a:moveTo>
                <a:lnTo>
                  <a:pt x="520700" y="162560"/>
                </a:lnTo>
                <a:lnTo>
                  <a:pt x="520700" y="0"/>
                </a:lnTo>
                <a:lnTo>
                  <a:pt x="0" y="0"/>
                </a:lnTo>
                <a:lnTo>
                  <a:pt x="0" y="162560"/>
                </a:lnTo>
                <a:close/>
              </a:path>
            </a:pathLst>
          </a:custGeom>
          <a:ln w="479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40" name="object 3">
            <a:extLst>
              <a:ext uri="{FF2B5EF4-FFF2-40B4-BE49-F238E27FC236}">
                <a16:creationId xmlns:a16="http://schemas.microsoft.com/office/drawing/2014/main" id="{082FB68F-92FE-43B7-BB78-DFB451EE3B5D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Private </a:t>
            </a:r>
            <a:r>
              <a:rPr spc="-10" dirty="0"/>
              <a:t>key</a:t>
            </a:r>
            <a:r>
              <a:rPr spc="-75" dirty="0"/>
              <a:t> </a:t>
            </a:r>
            <a:r>
              <a:rPr spc="-5" dirty="0"/>
              <a:t>encryption</a:t>
            </a:r>
          </a:p>
        </p:txBody>
      </p:sp>
      <p:sp>
        <p:nvSpPr>
          <p:cNvPr id="5" name="object 5"/>
          <p:cNvSpPr/>
          <p:nvPr/>
        </p:nvSpPr>
        <p:spPr>
          <a:xfrm>
            <a:off x="1766570" y="3022600"/>
            <a:ext cx="2322830" cy="811530"/>
          </a:xfrm>
          <a:custGeom>
            <a:avLst/>
            <a:gdLst/>
            <a:ahLst/>
            <a:cxnLst/>
            <a:rect l="l" t="t" r="r" b="b"/>
            <a:pathLst>
              <a:path w="2322829" h="811529">
                <a:moveTo>
                  <a:pt x="1742440" y="0"/>
                </a:moveTo>
                <a:lnTo>
                  <a:pt x="1742440" y="203200"/>
                </a:lnTo>
                <a:lnTo>
                  <a:pt x="0" y="203200"/>
                </a:lnTo>
                <a:lnTo>
                  <a:pt x="0" y="608330"/>
                </a:lnTo>
                <a:lnTo>
                  <a:pt x="1742440" y="608330"/>
                </a:lnTo>
                <a:lnTo>
                  <a:pt x="1742440" y="811530"/>
                </a:lnTo>
                <a:lnTo>
                  <a:pt x="2322830" y="405129"/>
                </a:lnTo>
                <a:lnTo>
                  <a:pt x="174244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66570" y="3022600"/>
            <a:ext cx="2322830" cy="811530"/>
          </a:xfrm>
          <a:custGeom>
            <a:avLst/>
            <a:gdLst/>
            <a:ahLst/>
            <a:cxnLst/>
            <a:rect l="l" t="t" r="r" b="b"/>
            <a:pathLst>
              <a:path w="2322829" h="811529">
                <a:moveTo>
                  <a:pt x="0" y="203200"/>
                </a:moveTo>
                <a:lnTo>
                  <a:pt x="1742440" y="203200"/>
                </a:lnTo>
                <a:lnTo>
                  <a:pt x="1742440" y="0"/>
                </a:lnTo>
                <a:lnTo>
                  <a:pt x="2322830" y="405129"/>
                </a:lnTo>
                <a:lnTo>
                  <a:pt x="1742440" y="811530"/>
                </a:lnTo>
                <a:lnTo>
                  <a:pt x="1742440" y="608330"/>
                </a:lnTo>
                <a:lnTo>
                  <a:pt x="0" y="608330"/>
                </a:lnTo>
                <a:lnTo>
                  <a:pt x="0" y="203200"/>
                </a:lnTo>
                <a:close/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66570" y="3022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89400" y="383412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449829" y="3305809"/>
            <a:ext cx="66611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Ci</a:t>
            </a:r>
            <a:r>
              <a:rPr sz="1600" b="1" spc="-10" dirty="0">
                <a:solidFill>
                  <a:srgbClr val="333333"/>
                </a:solidFill>
                <a:latin typeface="Arial"/>
                <a:cs typeface="Arial"/>
              </a:rPr>
              <a:t>p</a:t>
            </a:r>
            <a:r>
              <a:rPr sz="1600" b="1" dirty="0">
                <a:solidFill>
                  <a:srgbClr val="333333"/>
                </a:solidFill>
                <a:latin typeface="Arial"/>
                <a:cs typeface="Arial"/>
              </a:rPr>
              <a:t>h</a:t>
            </a:r>
            <a:r>
              <a:rPr sz="1600" b="1" spc="-10" dirty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1600" b="1" dirty="0">
                <a:solidFill>
                  <a:srgbClr val="333333"/>
                </a:solidFill>
                <a:latin typeface="Arial"/>
                <a:cs typeface="Arial"/>
              </a:rPr>
              <a:t>r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10479" y="3022600"/>
            <a:ext cx="2321560" cy="811530"/>
          </a:xfrm>
          <a:custGeom>
            <a:avLst/>
            <a:gdLst/>
            <a:ahLst/>
            <a:cxnLst/>
            <a:rect l="l" t="t" r="r" b="b"/>
            <a:pathLst>
              <a:path w="2321559" h="811529">
                <a:moveTo>
                  <a:pt x="1741170" y="0"/>
                </a:moveTo>
                <a:lnTo>
                  <a:pt x="1741170" y="203200"/>
                </a:lnTo>
                <a:lnTo>
                  <a:pt x="0" y="203200"/>
                </a:lnTo>
                <a:lnTo>
                  <a:pt x="0" y="608330"/>
                </a:lnTo>
                <a:lnTo>
                  <a:pt x="1741170" y="608330"/>
                </a:lnTo>
                <a:lnTo>
                  <a:pt x="1741170" y="811530"/>
                </a:lnTo>
                <a:lnTo>
                  <a:pt x="2321560" y="405129"/>
                </a:lnTo>
                <a:lnTo>
                  <a:pt x="174117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10479" y="3022600"/>
            <a:ext cx="2321560" cy="811530"/>
          </a:xfrm>
          <a:custGeom>
            <a:avLst/>
            <a:gdLst/>
            <a:ahLst/>
            <a:cxnLst/>
            <a:rect l="l" t="t" r="r" b="b"/>
            <a:pathLst>
              <a:path w="2321559" h="811529">
                <a:moveTo>
                  <a:pt x="0" y="203200"/>
                </a:moveTo>
                <a:lnTo>
                  <a:pt x="1741170" y="203200"/>
                </a:lnTo>
                <a:lnTo>
                  <a:pt x="1741170" y="0"/>
                </a:lnTo>
                <a:lnTo>
                  <a:pt x="2321560" y="405129"/>
                </a:lnTo>
                <a:lnTo>
                  <a:pt x="1741170" y="811530"/>
                </a:lnTo>
                <a:lnTo>
                  <a:pt x="1741170" y="608330"/>
                </a:lnTo>
                <a:lnTo>
                  <a:pt x="0" y="608330"/>
                </a:lnTo>
                <a:lnTo>
                  <a:pt x="0" y="203200"/>
                </a:lnTo>
                <a:close/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10479" y="3022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432040" y="383412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679440" y="3305809"/>
            <a:ext cx="89281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333333"/>
                </a:solidFill>
                <a:latin typeface="Arial"/>
                <a:cs typeface="Arial"/>
              </a:rPr>
              <a:t>Decipher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231389" y="1370330"/>
            <a:ext cx="928369" cy="966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09520" y="2387600"/>
            <a:ext cx="220979" cy="635000"/>
          </a:xfrm>
          <a:custGeom>
            <a:avLst/>
            <a:gdLst/>
            <a:ahLst/>
            <a:cxnLst/>
            <a:rect l="l" t="t" r="r" b="b"/>
            <a:pathLst>
              <a:path w="220980" h="635000">
                <a:moveTo>
                  <a:pt x="220980" y="474979"/>
                </a:moveTo>
                <a:lnTo>
                  <a:pt x="0" y="474979"/>
                </a:lnTo>
                <a:lnTo>
                  <a:pt x="110490" y="635000"/>
                </a:lnTo>
                <a:lnTo>
                  <a:pt x="220980" y="474979"/>
                </a:lnTo>
                <a:close/>
              </a:path>
              <a:path w="220980" h="635000">
                <a:moveTo>
                  <a:pt x="165100" y="0"/>
                </a:moveTo>
                <a:lnTo>
                  <a:pt x="55880" y="0"/>
                </a:lnTo>
                <a:lnTo>
                  <a:pt x="55880" y="474979"/>
                </a:lnTo>
                <a:lnTo>
                  <a:pt x="165100" y="474979"/>
                </a:lnTo>
                <a:lnTo>
                  <a:pt x="165100" y="0"/>
                </a:lnTo>
                <a:close/>
              </a:path>
            </a:pathLst>
          </a:custGeom>
          <a:solidFill>
            <a:srgbClr val="EFA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09520" y="2387600"/>
            <a:ext cx="220979" cy="635000"/>
          </a:xfrm>
          <a:custGeom>
            <a:avLst/>
            <a:gdLst/>
            <a:ahLst/>
            <a:cxnLst/>
            <a:rect l="l" t="t" r="r" b="b"/>
            <a:pathLst>
              <a:path w="220980" h="635000">
                <a:moveTo>
                  <a:pt x="0" y="474979"/>
                </a:moveTo>
                <a:lnTo>
                  <a:pt x="55880" y="474979"/>
                </a:lnTo>
                <a:lnTo>
                  <a:pt x="55880" y="0"/>
                </a:lnTo>
                <a:lnTo>
                  <a:pt x="165100" y="0"/>
                </a:lnTo>
                <a:lnTo>
                  <a:pt x="165100" y="474979"/>
                </a:lnTo>
                <a:lnTo>
                  <a:pt x="220980" y="474979"/>
                </a:lnTo>
                <a:lnTo>
                  <a:pt x="110490" y="635000"/>
                </a:lnTo>
                <a:lnTo>
                  <a:pt x="0" y="474979"/>
                </a:lnTo>
                <a:close/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09520" y="2387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30500" y="3022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947409" y="2387600"/>
            <a:ext cx="219710" cy="635000"/>
          </a:xfrm>
          <a:custGeom>
            <a:avLst/>
            <a:gdLst/>
            <a:ahLst/>
            <a:cxnLst/>
            <a:rect l="l" t="t" r="r" b="b"/>
            <a:pathLst>
              <a:path w="219710" h="635000">
                <a:moveTo>
                  <a:pt x="219710" y="474979"/>
                </a:moveTo>
                <a:lnTo>
                  <a:pt x="0" y="474979"/>
                </a:lnTo>
                <a:lnTo>
                  <a:pt x="109219" y="635000"/>
                </a:lnTo>
                <a:lnTo>
                  <a:pt x="219710" y="474979"/>
                </a:lnTo>
                <a:close/>
              </a:path>
              <a:path w="219710" h="635000">
                <a:moveTo>
                  <a:pt x="165100" y="0"/>
                </a:moveTo>
                <a:lnTo>
                  <a:pt x="54610" y="0"/>
                </a:lnTo>
                <a:lnTo>
                  <a:pt x="54610" y="474979"/>
                </a:lnTo>
                <a:lnTo>
                  <a:pt x="165100" y="474979"/>
                </a:lnTo>
                <a:lnTo>
                  <a:pt x="165100" y="0"/>
                </a:lnTo>
                <a:close/>
              </a:path>
            </a:pathLst>
          </a:custGeom>
          <a:solidFill>
            <a:srgbClr val="EFA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47409" y="2387600"/>
            <a:ext cx="219710" cy="635000"/>
          </a:xfrm>
          <a:custGeom>
            <a:avLst/>
            <a:gdLst/>
            <a:ahLst/>
            <a:cxnLst/>
            <a:rect l="l" t="t" r="r" b="b"/>
            <a:pathLst>
              <a:path w="219710" h="635000">
                <a:moveTo>
                  <a:pt x="0" y="474979"/>
                </a:moveTo>
                <a:lnTo>
                  <a:pt x="54610" y="474979"/>
                </a:lnTo>
                <a:lnTo>
                  <a:pt x="54610" y="0"/>
                </a:lnTo>
                <a:lnTo>
                  <a:pt x="165100" y="0"/>
                </a:lnTo>
                <a:lnTo>
                  <a:pt x="165100" y="474979"/>
                </a:lnTo>
                <a:lnTo>
                  <a:pt x="219710" y="474979"/>
                </a:lnTo>
                <a:lnTo>
                  <a:pt x="109219" y="635000"/>
                </a:lnTo>
                <a:lnTo>
                  <a:pt x="0" y="474979"/>
                </a:lnTo>
                <a:close/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47409" y="2387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167120" y="30226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486400" y="1371600"/>
            <a:ext cx="990600" cy="9055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974339" y="2025650"/>
            <a:ext cx="109664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Private</a:t>
            </a:r>
            <a:r>
              <a:rPr sz="1600" b="1" spc="-9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key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327140" y="2025650"/>
            <a:ext cx="102806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Public</a:t>
            </a:r>
            <a:r>
              <a:rPr sz="1600" b="1" spc="-8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333333"/>
                </a:solidFill>
                <a:latin typeface="Arial"/>
                <a:cs typeface="Arial"/>
              </a:rPr>
              <a:t>key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637029" y="4861377"/>
            <a:ext cx="5625465" cy="1288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6700"/>
              </a:lnSpc>
            </a:pPr>
            <a:r>
              <a:rPr sz="3600" b="1" spc="-5" dirty="0">
                <a:solidFill>
                  <a:srgbClr val="EFAA00"/>
                </a:solidFill>
                <a:latin typeface="Arial"/>
                <a:cs typeface="Arial"/>
              </a:rPr>
              <a:t>Non </a:t>
            </a:r>
            <a:r>
              <a:rPr sz="3600" b="1" spc="-10" dirty="0">
                <a:solidFill>
                  <a:srgbClr val="EFAA00"/>
                </a:solidFill>
                <a:latin typeface="Arial"/>
                <a:cs typeface="Arial"/>
              </a:rPr>
              <a:t>Repudiation </a:t>
            </a:r>
            <a:r>
              <a:rPr sz="3600" b="1" spc="-5" dirty="0">
                <a:solidFill>
                  <a:srgbClr val="EFAA00"/>
                </a:solidFill>
                <a:latin typeface="Arial"/>
                <a:cs typeface="Arial"/>
              </a:rPr>
              <a:t>of </a:t>
            </a:r>
            <a:r>
              <a:rPr sz="3600" b="1" spc="-10" dirty="0">
                <a:solidFill>
                  <a:srgbClr val="EFAA00"/>
                </a:solidFill>
                <a:latin typeface="Arial"/>
                <a:cs typeface="Arial"/>
              </a:rPr>
              <a:t>origin  Authentication</a:t>
            </a:r>
            <a:endParaRPr sz="36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203700" y="2169160"/>
            <a:ext cx="732790" cy="1450340"/>
          </a:xfrm>
          <a:prstGeom prst="rect">
            <a:avLst/>
          </a:prstGeom>
          <a:ln w="4504">
            <a:solidFill>
              <a:srgbClr val="000000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100330">
              <a:lnSpc>
                <a:spcPct val="100000"/>
              </a:lnSpc>
              <a:spcBef>
                <a:spcPts val="390"/>
              </a:spcBef>
            </a:pPr>
            <a:r>
              <a:rPr sz="1700" b="1" spc="-260" dirty="0">
                <a:latin typeface="Arial"/>
                <a:cs typeface="Arial"/>
              </a:rPr>
              <a:t>101101</a:t>
            </a:r>
            <a:endParaRPr sz="1700">
              <a:latin typeface="Arial"/>
              <a:cs typeface="Arial"/>
            </a:endParaRPr>
          </a:p>
          <a:p>
            <a:pPr marL="100330">
              <a:lnSpc>
                <a:spcPct val="100000"/>
              </a:lnSpc>
              <a:spcBef>
                <a:spcPts val="20"/>
              </a:spcBef>
            </a:pPr>
            <a:r>
              <a:rPr sz="1700" b="1" spc="-260" dirty="0">
                <a:latin typeface="Arial"/>
                <a:cs typeface="Arial"/>
              </a:rPr>
              <a:t>010100</a:t>
            </a:r>
            <a:endParaRPr sz="1700">
              <a:latin typeface="Arial"/>
              <a:cs typeface="Arial"/>
            </a:endParaRPr>
          </a:p>
          <a:p>
            <a:pPr marL="100330">
              <a:lnSpc>
                <a:spcPct val="100000"/>
              </a:lnSpc>
              <a:spcBef>
                <a:spcPts val="10"/>
              </a:spcBef>
            </a:pPr>
            <a:r>
              <a:rPr sz="1700" b="1" spc="-260" dirty="0">
                <a:latin typeface="Arial"/>
                <a:cs typeface="Arial"/>
              </a:rPr>
              <a:t>001111</a:t>
            </a:r>
            <a:endParaRPr sz="1700">
              <a:latin typeface="Arial"/>
              <a:cs typeface="Arial"/>
            </a:endParaRPr>
          </a:p>
          <a:p>
            <a:pPr marL="100330">
              <a:lnSpc>
                <a:spcPct val="100000"/>
              </a:lnSpc>
              <a:spcBef>
                <a:spcPts val="20"/>
              </a:spcBef>
            </a:pPr>
            <a:r>
              <a:rPr sz="1700" b="1" spc="-260" dirty="0">
                <a:latin typeface="Arial"/>
                <a:cs typeface="Arial"/>
              </a:rPr>
              <a:t>101010</a:t>
            </a:r>
            <a:endParaRPr sz="1700">
              <a:latin typeface="Arial"/>
              <a:cs typeface="Arial"/>
            </a:endParaRPr>
          </a:p>
          <a:p>
            <a:pPr marL="100330">
              <a:lnSpc>
                <a:spcPct val="100000"/>
              </a:lnSpc>
              <a:spcBef>
                <a:spcPts val="10"/>
              </a:spcBef>
            </a:pPr>
            <a:r>
              <a:rPr sz="1700" b="1" spc="-260" dirty="0">
                <a:latin typeface="Arial"/>
                <a:cs typeface="Arial"/>
              </a:rPr>
              <a:t>101010</a:t>
            </a:r>
            <a:endParaRPr sz="17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66139" y="2194560"/>
            <a:ext cx="803910" cy="1596390"/>
          </a:xfrm>
          <a:prstGeom prst="rect">
            <a:avLst/>
          </a:prstGeom>
          <a:ln w="4941">
            <a:solidFill>
              <a:srgbClr val="00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2300">
              <a:latin typeface="Times New Roman"/>
              <a:cs typeface="Times New Roman"/>
            </a:endParaRPr>
          </a:p>
          <a:p>
            <a:pPr marL="128270" marR="120014" algn="just">
              <a:lnSpc>
                <a:spcPct val="99300"/>
              </a:lnSpc>
            </a:pPr>
            <a:r>
              <a:rPr sz="1900" b="1" spc="-175" dirty="0">
                <a:latin typeface="Arial"/>
                <a:cs typeface="Arial"/>
              </a:rPr>
              <a:t>t</a:t>
            </a:r>
            <a:r>
              <a:rPr sz="1900" b="1" spc="-215" dirty="0">
                <a:latin typeface="Arial"/>
                <a:cs typeface="Arial"/>
              </a:rPr>
              <a:t>r</a:t>
            </a:r>
            <a:r>
              <a:rPr sz="1900" b="1" spc="-370" dirty="0">
                <a:latin typeface="Arial"/>
                <a:cs typeface="Arial"/>
              </a:rPr>
              <a:t>y</a:t>
            </a:r>
            <a:r>
              <a:rPr sz="1900" b="1" spc="-185" dirty="0">
                <a:latin typeface="Arial"/>
                <a:cs typeface="Arial"/>
              </a:rPr>
              <a:t>t</a:t>
            </a:r>
            <a:r>
              <a:rPr sz="1900" b="1" spc="-325" dirty="0">
                <a:latin typeface="Arial"/>
                <a:cs typeface="Arial"/>
              </a:rPr>
              <a:t>o</a:t>
            </a:r>
            <a:r>
              <a:rPr sz="1900" b="1" spc="-215" dirty="0">
                <a:latin typeface="Arial"/>
                <a:cs typeface="Arial"/>
              </a:rPr>
              <a:t>r</a:t>
            </a:r>
            <a:r>
              <a:rPr sz="1900" b="1" spc="-195" dirty="0">
                <a:latin typeface="Arial"/>
                <a:cs typeface="Arial"/>
              </a:rPr>
              <a:t>e  </a:t>
            </a:r>
            <a:r>
              <a:rPr sz="1900" b="1" spc="-260" dirty="0">
                <a:latin typeface="Arial"/>
                <a:cs typeface="Arial"/>
              </a:rPr>
              <a:t>adthis  </a:t>
            </a:r>
            <a:r>
              <a:rPr sz="1900" b="1" spc="-455" dirty="0">
                <a:latin typeface="Arial"/>
                <a:cs typeface="Arial"/>
              </a:rPr>
              <a:t>m</a:t>
            </a:r>
            <a:r>
              <a:rPr sz="1900" b="1" spc="-310" dirty="0">
                <a:latin typeface="Arial"/>
                <a:cs typeface="Arial"/>
              </a:rPr>
              <a:t>es</a:t>
            </a:r>
            <a:r>
              <a:rPr sz="1900" b="1" spc="-300" dirty="0">
                <a:latin typeface="Arial"/>
                <a:cs typeface="Arial"/>
              </a:rPr>
              <a:t>s</a:t>
            </a:r>
            <a:r>
              <a:rPr sz="1900" b="1" spc="-295" dirty="0">
                <a:latin typeface="Arial"/>
                <a:cs typeface="Arial"/>
              </a:rPr>
              <a:t>a</a:t>
            </a:r>
            <a:endParaRPr sz="19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483360" y="2259329"/>
            <a:ext cx="166370" cy="172720"/>
          </a:xfrm>
          <a:custGeom>
            <a:avLst/>
            <a:gdLst/>
            <a:ahLst/>
            <a:cxnLst/>
            <a:rect l="l" t="t" r="r" b="b"/>
            <a:pathLst>
              <a:path w="166369" h="172719">
                <a:moveTo>
                  <a:pt x="0" y="172720"/>
                </a:moveTo>
                <a:lnTo>
                  <a:pt x="166370" y="172720"/>
                </a:lnTo>
                <a:lnTo>
                  <a:pt x="166370" y="0"/>
                </a:lnTo>
                <a:lnTo>
                  <a:pt x="0" y="0"/>
                </a:lnTo>
                <a:lnTo>
                  <a:pt x="0" y="17272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483360" y="2259329"/>
            <a:ext cx="166370" cy="172720"/>
          </a:xfrm>
          <a:custGeom>
            <a:avLst/>
            <a:gdLst/>
            <a:ahLst/>
            <a:cxnLst/>
            <a:rect l="l" t="t" r="r" b="b"/>
            <a:pathLst>
              <a:path w="166369" h="172719">
                <a:moveTo>
                  <a:pt x="0" y="172720"/>
                </a:moveTo>
                <a:lnTo>
                  <a:pt x="166370" y="172720"/>
                </a:lnTo>
                <a:lnTo>
                  <a:pt x="166370" y="0"/>
                </a:lnTo>
                <a:lnTo>
                  <a:pt x="0" y="0"/>
                </a:lnTo>
                <a:lnTo>
                  <a:pt x="0" y="172720"/>
                </a:lnTo>
                <a:close/>
              </a:path>
            </a:pathLst>
          </a:custGeom>
          <a:ln w="4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28700" y="3453129"/>
            <a:ext cx="537210" cy="172720"/>
          </a:xfrm>
          <a:custGeom>
            <a:avLst/>
            <a:gdLst/>
            <a:ahLst/>
            <a:cxnLst/>
            <a:rect l="l" t="t" r="r" b="b"/>
            <a:pathLst>
              <a:path w="537210" h="172720">
                <a:moveTo>
                  <a:pt x="0" y="172720"/>
                </a:moveTo>
                <a:lnTo>
                  <a:pt x="537210" y="172720"/>
                </a:lnTo>
                <a:lnTo>
                  <a:pt x="537210" y="0"/>
                </a:lnTo>
                <a:lnTo>
                  <a:pt x="0" y="0"/>
                </a:lnTo>
                <a:lnTo>
                  <a:pt x="0" y="17272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28700" y="3453129"/>
            <a:ext cx="537210" cy="172720"/>
          </a:xfrm>
          <a:custGeom>
            <a:avLst/>
            <a:gdLst/>
            <a:ahLst/>
            <a:cxnLst/>
            <a:rect l="l" t="t" r="r" b="b"/>
            <a:pathLst>
              <a:path w="537210" h="172720">
                <a:moveTo>
                  <a:pt x="0" y="172720"/>
                </a:moveTo>
                <a:lnTo>
                  <a:pt x="537210" y="172720"/>
                </a:lnTo>
                <a:lnTo>
                  <a:pt x="537210" y="0"/>
                </a:lnTo>
                <a:lnTo>
                  <a:pt x="0" y="0"/>
                </a:lnTo>
                <a:lnTo>
                  <a:pt x="0" y="172720"/>
                </a:lnTo>
                <a:close/>
              </a:path>
            </a:pathLst>
          </a:custGeom>
          <a:ln w="4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571740" y="2178050"/>
            <a:ext cx="779780" cy="1501140"/>
          </a:xfrm>
          <a:prstGeom prst="rect">
            <a:avLst/>
          </a:prstGeom>
          <a:ln w="4794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150">
              <a:latin typeface="Times New Roman"/>
              <a:cs typeface="Times New Roman"/>
            </a:endParaRPr>
          </a:p>
          <a:p>
            <a:pPr marL="124460" marR="116839" algn="just">
              <a:lnSpc>
                <a:spcPct val="99800"/>
              </a:lnSpc>
            </a:pPr>
            <a:r>
              <a:rPr sz="1750" b="1" spc="-220" dirty="0">
                <a:latin typeface="Arial"/>
                <a:cs typeface="Arial"/>
              </a:rPr>
              <a:t>trytore  </a:t>
            </a:r>
            <a:r>
              <a:rPr sz="1750" b="1" spc="-210" dirty="0">
                <a:latin typeface="Arial"/>
                <a:cs typeface="Arial"/>
              </a:rPr>
              <a:t>adthis  </a:t>
            </a:r>
            <a:r>
              <a:rPr sz="1750" b="1" spc="-290" dirty="0">
                <a:latin typeface="Arial"/>
                <a:cs typeface="Arial"/>
              </a:rPr>
              <a:t>messa</a:t>
            </a:r>
            <a:endParaRPr sz="175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169909" y="2239010"/>
            <a:ext cx="161290" cy="162560"/>
          </a:xfrm>
          <a:custGeom>
            <a:avLst/>
            <a:gdLst/>
            <a:ahLst/>
            <a:cxnLst/>
            <a:rect l="l" t="t" r="r" b="b"/>
            <a:pathLst>
              <a:path w="161290" h="162560">
                <a:moveTo>
                  <a:pt x="0" y="162560"/>
                </a:moveTo>
                <a:lnTo>
                  <a:pt x="161290" y="162560"/>
                </a:lnTo>
                <a:lnTo>
                  <a:pt x="161290" y="0"/>
                </a:lnTo>
                <a:lnTo>
                  <a:pt x="0" y="0"/>
                </a:lnTo>
                <a:lnTo>
                  <a:pt x="0" y="16256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169909" y="2239010"/>
            <a:ext cx="161290" cy="162560"/>
          </a:xfrm>
          <a:custGeom>
            <a:avLst/>
            <a:gdLst/>
            <a:ahLst/>
            <a:cxnLst/>
            <a:rect l="l" t="t" r="r" b="b"/>
            <a:pathLst>
              <a:path w="161290" h="162560">
                <a:moveTo>
                  <a:pt x="0" y="162560"/>
                </a:moveTo>
                <a:lnTo>
                  <a:pt x="161290" y="162560"/>
                </a:lnTo>
                <a:lnTo>
                  <a:pt x="161290" y="0"/>
                </a:lnTo>
                <a:lnTo>
                  <a:pt x="0" y="0"/>
                </a:lnTo>
                <a:lnTo>
                  <a:pt x="0" y="162560"/>
                </a:lnTo>
                <a:close/>
              </a:path>
            </a:pathLst>
          </a:custGeom>
          <a:ln w="479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729219" y="3361690"/>
            <a:ext cx="520700" cy="162560"/>
          </a:xfrm>
          <a:custGeom>
            <a:avLst/>
            <a:gdLst/>
            <a:ahLst/>
            <a:cxnLst/>
            <a:rect l="l" t="t" r="r" b="b"/>
            <a:pathLst>
              <a:path w="520700" h="162560">
                <a:moveTo>
                  <a:pt x="0" y="162560"/>
                </a:moveTo>
                <a:lnTo>
                  <a:pt x="520700" y="162560"/>
                </a:lnTo>
                <a:lnTo>
                  <a:pt x="520700" y="0"/>
                </a:lnTo>
                <a:lnTo>
                  <a:pt x="0" y="0"/>
                </a:lnTo>
                <a:lnTo>
                  <a:pt x="0" y="16256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729219" y="3361690"/>
            <a:ext cx="520700" cy="162560"/>
          </a:xfrm>
          <a:custGeom>
            <a:avLst/>
            <a:gdLst/>
            <a:ahLst/>
            <a:cxnLst/>
            <a:rect l="l" t="t" r="r" b="b"/>
            <a:pathLst>
              <a:path w="520700" h="162560">
                <a:moveTo>
                  <a:pt x="0" y="162560"/>
                </a:moveTo>
                <a:lnTo>
                  <a:pt x="520700" y="162560"/>
                </a:lnTo>
                <a:lnTo>
                  <a:pt x="520700" y="0"/>
                </a:lnTo>
                <a:lnTo>
                  <a:pt x="0" y="0"/>
                </a:lnTo>
                <a:lnTo>
                  <a:pt x="0" y="162560"/>
                </a:lnTo>
                <a:close/>
              </a:path>
            </a:pathLst>
          </a:custGeom>
          <a:ln w="479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40" name="object 3">
            <a:extLst>
              <a:ext uri="{FF2B5EF4-FFF2-40B4-BE49-F238E27FC236}">
                <a16:creationId xmlns:a16="http://schemas.microsoft.com/office/drawing/2014/main" id="{A1ECF9C5-A393-4525-8294-74C199160331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1150" y="336550"/>
            <a:ext cx="8521700" cy="553997"/>
          </a:xfrm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Asymmetric</a:t>
            </a:r>
            <a:r>
              <a:rPr spc="-60" dirty="0"/>
              <a:t> </a:t>
            </a:r>
            <a:r>
              <a:rPr spc="-5" dirty="0"/>
              <a:t>algorithm</a:t>
            </a:r>
            <a:r>
              <a:rPr lang="en-US" spc="-5" dirty="0"/>
              <a:t>s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5" name="object 5"/>
          <p:cNvSpPr txBox="1"/>
          <p:nvPr/>
        </p:nvSpPr>
        <p:spPr>
          <a:xfrm>
            <a:off x="311150" y="1627002"/>
            <a:ext cx="1880870" cy="304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445770">
              <a:lnSpc>
                <a:spcPct val="123100"/>
              </a:lnSpc>
            </a:pPr>
            <a:r>
              <a:rPr sz="1800" spc="-5" dirty="0">
                <a:latin typeface="Arial"/>
                <a:cs typeface="Arial"/>
              </a:rPr>
              <a:t>ElGamal  </a:t>
            </a:r>
            <a:r>
              <a:rPr sz="1800" spc="-10" dirty="0">
                <a:latin typeface="Arial"/>
                <a:cs typeface="Arial"/>
              </a:rPr>
              <a:t>Diffie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Hellman  </a:t>
            </a:r>
            <a:r>
              <a:rPr sz="1800" spc="-5" dirty="0">
                <a:latin typeface="Arial"/>
                <a:cs typeface="Arial"/>
              </a:rPr>
              <a:t>RSA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800" spc="-5" dirty="0">
                <a:latin typeface="Arial"/>
                <a:cs typeface="Arial"/>
              </a:rPr>
              <a:t>DSA</a:t>
            </a:r>
            <a:endParaRPr sz="1800">
              <a:latin typeface="Arial"/>
              <a:cs typeface="Arial"/>
            </a:endParaRPr>
          </a:p>
          <a:p>
            <a:pPr marL="12700" marR="267335">
              <a:lnSpc>
                <a:spcPct val="122900"/>
              </a:lnSpc>
              <a:spcBef>
                <a:spcPts val="5"/>
              </a:spcBef>
            </a:pPr>
            <a:r>
              <a:rPr sz="1800" spc="-10" dirty="0">
                <a:latin typeface="Arial"/>
                <a:cs typeface="Arial"/>
              </a:rPr>
              <a:t>McEliece  </a:t>
            </a:r>
            <a:r>
              <a:rPr sz="1800" spc="-20" dirty="0">
                <a:latin typeface="Arial"/>
                <a:cs typeface="Arial"/>
              </a:rPr>
              <a:t>M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rkl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spc="5" dirty="0">
                <a:latin typeface="Arial"/>
                <a:cs typeface="Arial"/>
              </a:rPr>
              <a:t>-</a:t>
            </a:r>
            <a:r>
              <a:rPr sz="1800" spc="-10" dirty="0">
                <a:latin typeface="Arial"/>
                <a:cs typeface="Arial"/>
              </a:rPr>
              <a:t>H</a:t>
            </a:r>
            <a:r>
              <a:rPr sz="1800" spc="-5" dirty="0">
                <a:latin typeface="Arial"/>
                <a:cs typeface="Arial"/>
              </a:rPr>
              <a:t>e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spc="-5" dirty="0">
                <a:latin typeface="Arial"/>
                <a:cs typeface="Arial"/>
              </a:rPr>
              <a:t>lm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n  </a:t>
            </a:r>
            <a:r>
              <a:rPr sz="1800" spc="-10" dirty="0">
                <a:latin typeface="Arial"/>
                <a:cs typeface="Arial"/>
              </a:rPr>
              <a:t>Chor-Rivest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23100"/>
              </a:lnSpc>
            </a:pPr>
            <a:r>
              <a:rPr sz="1800" spc="-5" dirty="0">
                <a:latin typeface="Arial"/>
                <a:cs typeface="Arial"/>
              </a:rPr>
              <a:t>Gol</a:t>
            </a:r>
            <a:r>
              <a:rPr sz="1800" spc="-10" dirty="0">
                <a:latin typeface="Arial"/>
                <a:cs typeface="Arial"/>
              </a:rPr>
              <a:t>d</a:t>
            </a:r>
            <a:r>
              <a:rPr sz="1800" spc="-40" dirty="0">
                <a:latin typeface="Arial"/>
                <a:cs typeface="Arial"/>
              </a:rPr>
              <a:t>w</a:t>
            </a:r>
            <a:r>
              <a:rPr sz="1800" spc="-5" dirty="0">
                <a:latin typeface="Arial"/>
                <a:cs typeface="Arial"/>
              </a:rPr>
              <a:t>asser</a:t>
            </a:r>
            <a:r>
              <a:rPr sz="1800" spc="-10" dirty="0">
                <a:latin typeface="Arial"/>
                <a:cs typeface="Arial"/>
              </a:rPr>
              <a:t>-</a:t>
            </a:r>
            <a:r>
              <a:rPr sz="1800" spc="-20" dirty="0">
                <a:latin typeface="Arial"/>
                <a:cs typeface="Arial"/>
              </a:rPr>
              <a:t>M</a:t>
            </a:r>
            <a:r>
              <a:rPr sz="1800" spc="-5" dirty="0">
                <a:latin typeface="Arial"/>
                <a:cs typeface="Arial"/>
              </a:rPr>
              <a:t>ic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spc="-5" dirty="0">
                <a:latin typeface="Arial"/>
                <a:cs typeface="Arial"/>
              </a:rPr>
              <a:t>li  </a:t>
            </a:r>
            <a:r>
              <a:rPr sz="1800" spc="-10" dirty="0">
                <a:latin typeface="Arial"/>
                <a:cs typeface="Arial"/>
              </a:rPr>
              <a:t>Blum-Goldwasser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7F409AE0-B6A2-4064-BCFD-5D92FDA0EE34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pc="-5" dirty="0"/>
              <a:t>Comparison between symmetric and asymmetric  algorithms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5" name="object 5"/>
          <p:cNvSpPr txBox="1"/>
          <p:nvPr/>
        </p:nvSpPr>
        <p:spPr>
          <a:xfrm>
            <a:off x="311150" y="1690370"/>
            <a:ext cx="7875905" cy="3213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solidFill>
                  <a:srgbClr val="EFAA00"/>
                </a:solidFill>
                <a:latin typeface="Arial"/>
                <a:cs typeface="Arial"/>
              </a:rPr>
              <a:t>Symmetric cipher for</a:t>
            </a:r>
            <a:r>
              <a:rPr sz="2800" b="1" spc="-50" dirty="0">
                <a:solidFill>
                  <a:srgbClr val="EFAA0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EFAA00"/>
                </a:solidFill>
                <a:latin typeface="Arial"/>
                <a:cs typeface="Arial"/>
              </a:rPr>
              <a:t>confidentiality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400" dirty="0">
                <a:latin typeface="Arial"/>
                <a:cs typeface="Arial"/>
              </a:rPr>
              <a:t>+ </a:t>
            </a:r>
            <a:r>
              <a:rPr sz="2400" spc="-5" dirty="0">
                <a:latin typeface="Arial"/>
                <a:cs typeface="Arial"/>
              </a:rPr>
              <a:t>Good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performances</a:t>
            </a:r>
            <a:endParaRPr sz="2400">
              <a:latin typeface="Arial"/>
              <a:cs typeface="Arial"/>
            </a:endParaRPr>
          </a:p>
          <a:p>
            <a:pPr marL="284480" indent="-271780">
              <a:lnSpc>
                <a:spcPct val="100000"/>
              </a:lnSpc>
              <a:spcBef>
                <a:spcPts val="500"/>
              </a:spcBef>
              <a:buChar char="-"/>
              <a:tabLst>
                <a:tab pos="284480" algn="l"/>
                <a:tab pos="285115" algn="l"/>
              </a:tabLst>
            </a:pPr>
            <a:r>
              <a:rPr sz="2400" spc="-5" dirty="0">
                <a:latin typeface="Arial"/>
                <a:cs typeface="Arial"/>
              </a:rPr>
              <a:t>Key </a:t>
            </a:r>
            <a:r>
              <a:rPr sz="2400" spc="-10" dirty="0">
                <a:latin typeface="Arial"/>
                <a:cs typeface="Arial"/>
              </a:rPr>
              <a:t>delivery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problems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620"/>
              </a:spcBef>
            </a:pPr>
            <a:r>
              <a:rPr sz="2800" b="1" spc="-5" dirty="0">
                <a:solidFill>
                  <a:srgbClr val="EFAA00"/>
                </a:solidFill>
                <a:latin typeface="Arial"/>
                <a:cs typeface="Arial"/>
              </a:rPr>
              <a:t>Asymmetric cipher for </a:t>
            </a:r>
            <a:r>
              <a:rPr sz="2800" b="1" spc="-20" dirty="0">
                <a:solidFill>
                  <a:srgbClr val="EFAA00"/>
                </a:solidFill>
                <a:latin typeface="Arial"/>
                <a:cs typeface="Arial"/>
              </a:rPr>
              <a:t>confidentiality, </a:t>
            </a:r>
            <a:r>
              <a:rPr sz="2800" b="1" spc="-5" dirty="0">
                <a:solidFill>
                  <a:srgbClr val="EFAA00"/>
                </a:solidFill>
                <a:latin typeface="Arial"/>
                <a:cs typeface="Arial"/>
              </a:rPr>
              <a:t>integrity  </a:t>
            </a:r>
            <a:r>
              <a:rPr sz="2800" b="1" spc="-10" dirty="0">
                <a:solidFill>
                  <a:srgbClr val="EFAA00"/>
                </a:solidFill>
                <a:latin typeface="Arial"/>
                <a:cs typeface="Arial"/>
              </a:rPr>
              <a:t>and</a:t>
            </a:r>
            <a:r>
              <a:rPr sz="2800" b="1" spc="-90" dirty="0">
                <a:solidFill>
                  <a:srgbClr val="EFAA0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EFAA00"/>
                </a:solidFill>
                <a:latin typeface="Arial"/>
                <a:cs typeface="Arial"/>
              </a:rPr>
              <a:t>authentication</a:t>
            </a:r>
            <a:endParaRPr sz="2800">
              <a:latin typeface="Arial"/>
              <a:cs typeface="Arial"/>
            </a:endParaRPr>
          </a:p>
          <a:p>
            <a:pPr marL="284480" indent="-271780">
              <a:lnSpc>
                <a:spcPct val="100000"/>
              </a:lnSpc>
              <a:spcBef>
                <a:spcPts val="500"/>
              </a:spcBef>
              <a:buChar char="-"/>
              <a:tabLst>
                <a:tab pos="284480" algn="l"/>
                <a:tab pos="285115" algn="l"/>
              </a:tabLst>
            </a:pPr>
            <a:r>
              <a:rPr sz="2400" spc="-10" dirty="0">
                <a:latin typeface="Arial"/>
                <a:cs typeface="Arial"/>
              </a:rPr>
              <a:t>Poor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performances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400" dirty="0">
                <a:latin typeface="Arial"/>
                <a:cs typeface="Arial"/>
              </a:rPr>
              <a:t>+ </a:t>
            </a:r>
            <a:r>
              <a:rPr sz="2400" spc="-5" dirty="0">
                <a:latin typeface="Arial"/>
                <a:cs typeface="Arial"/>
              </a:rPr>
              <a:t>No key </a:t>
            </a:r>
            <a:r>
              <a:rPr sz="2400" spc="-10" dirty="0">
                <a:latin typeface="Arial"/>
                <a:cs typeface="Arial"/>
              </a:rPr>
              <a:t>delivery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problems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FB2CA9BD-03F1-4969-8A7B-9DCC8BEFF044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64500" y="1230630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65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79650" y="1230630"/>
            <a:ext cx="4245610" cy="0"/>
          </a:xfrm>
          <a:custGeom>
            <a:avLst/>
            <a:gdLst/>
            <a:ahLst/>
            <a:cxnLst/>
            <a:rect l="l" t="t" r="r" b="b"/>
            <a:pathLst>
              <a:path w="4245609">
                <a:moveTo>
                  <a:pt x="0" y="0"/>
                </a:moveTo>
                <a:lnTo>
                  <a:pt x="4245609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3850" y="1230630"/>
            <a:ext cx="322580" cy="0"/>
          </a:xfrm>
          <a:custGeom>
            <a:avLst/>
            <a:gdLst/>
            <a:ahLst/>
            <a:cxnLst/>
            <a:rect l="l" t="t" r="r" b="b"/>
            <a:pathLst>
              <a:path w="322580">
                <a:moveTo>
                  <a:pt x="0" y="0"/>
                </a:moveTo>
                <a:lnTo>
                  <a:pt x="32258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6220" y="407670"/>
            <a:ext cx="1398270" cy="314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/>
              <a:t>R</a:t>
            </a:r>
            <a:r>
              <a:rPr sz="2000" spc="5" dirty="0"/>
              <a:t>e</a:t>
            </a:r>
            <a:r>
              <a:rPr sz="2000" dirty="0"/>
              <a:t>f</a:t>
            </a:r>
            <a:r>
              <a:rPr sz="2000" spc="5" dirty="0"/>
              <a:t>e</a:t>
            </a:r>
            <a:r>
              <a:rPr sz="2000" spc="-5" dirty="0"/>
              <a:t>re</a:t>
            </a:r>
            <a:r>
              <a:rPr sz="2000" spc="5" dirty="0"/>
              <a:t>n</a:t>
            </a:r>
            <a:r>
              <a:rPr sz="2000" spc="-5" dirty="0"/>
              <a:t>c</a:t>
            </a:r>
            <a:r>
              <a:rPr sz="2000" spc="5" dirty="0"/>
              <a:t>e</a:t>
            </a:r>
            <a:r>
              <a:rPr sz="2000" dirty="0"/>
              <a:t>s</a:t>
            </a:r>
            <a:endParaRPr sz="2000"/>
          </a:p>
        </p:txBody>
      </p:sp>
      <p:sp>
        <p:nvSpPr>
          <p:cNvPr id="7" name="object 7"/>
          <p:cNvSpPr/>
          <p:nvPr/>
        </p:nvSpPr>
        <p:spPr>
          <a:xfrm>
            <a:off x="646430" y="1051560"/>
            <a:ext cx="1633220" cy="2233930"/>
          </a:xfrm>
          <a:custGeom>
            <a:avLst/>
            <a:gdLst/>
            <a:ahLst/>
            <a:cxnLst/>
            <a:rect l="l" t="t" r="r" b="b"/>
            <a:pathLst>
              <a:path w="1633220" h="2233929">
                <a:moveTo>
                  <a:pt x="0" y="0"/>
                </a:moveTo>
                <a:lnTo>
                  <a:pt x="1633220" y="0"/>
                </a:lnTo>
                <a:lnTo>
                  <a:pt x="1633220" y="2233929"/>
                </a:lnTo>
                <a:lnTo>
                  <a:pt x="0" y="2233929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65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7369" y="952500"/>
            <a:ext cx="1633220" cy="2235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26479" y="3564890"/>
            <a:ext cx="2933700" cy="557530"/>
          </a:xfrm>
          <a:custGeom>
            <a:avLst/>
            <a:gdLst/>
            <a:ahLst/>
            <a:cxnLst/>
            <a:rect l="l" t="t" r="r" b="b"/>
            <a:pathLst>
              <a:path w="2933700" h="557529">
                <a:moveTo>
                  <a:pt x="0" y="0"/>
                </a:moveTo>
                <a:lnTo>
                  <a:pt x="2933700" y="0"/>
                </a:lnTo>
                <a:lnTo>
                  <a:pt x="2933700" y="557530"/>
                </a:lnTo>
                <a:lnTo>
                  <a:pt x="0" y="557530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65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27420" y="3465829"/>
            <a:ext cx="2933700" cy="5575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25259" y="1065530"/>
            <a:ext cx="1539240" cy="2054860"/>
          </a:xfrm>
          <a:custGeom>
            <a:avLst/>
            <a:gdLst/>
            <a:ahLst/>
            <a:cxnLst/>
            <a:rect l="l" t="t" r="r" b="b"/>
            <a:pathLst>
              <a:path w="1539240" h="2054860">
                <a:moveTo>
                  <a:pt x="0" y="0"/>
                </a:moveTo>
                <a:lnTo>
                  <a:pt x="1539240" y="0"/>
                </a:lnTo>
                <a:lnTo>
                  <a:pt x="1539240" y="2054860"/>
                </a:lnTo>
                <a:lnTo>
                  <a:pt x="0" y="2054860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65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26200" y="966469"/>
            <a:ext cx="1540509" cy="20548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600950" y="2481579"/>
            <a:ext cx="1362710" cy="1610360"/>
          </a:xfrm>
          <a:custGeom>
            <a:avLst/>
            <a:gdLst/>
            <a:ahLst/>
            <a:cxnLst/>
            <a:rect l="l" t="t" r="r" b="b"/>
            <a:pathLst>
              <a:path w="1362709" h="1610360">
                <a:moveTo>
                  <a:pt x="0" y="0"/>
                </a:moveTo>
                <a:lnTo>
                  <a:pt x="1362709" y="0"/>
                </a:lnTo>
                <a:lnTo>
                  <a:pt x="1362709" y="1610360"/>
                </a:lnTo>
                <a:lnTo>
                  <a:pt x="0" y="1610360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65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501890" y="2383789"/>
            <a:ext cx="1363979" cy="16090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86600" y="2880360"/>
            <a:ext cx="494030" cy="798830"/>
          </a:xfrm>
          <a:custGeom>
            <a:avLst/>
            <a:gdLst/>
            <a:ahLst/>
            <a:cxnLst/>
            <a:rect l="l" t="t" r="r" b="b"/>
            <a:pathLst>
              <a:path w="494029" h="798829">
                <a:moveTo>
                  <a:pt x="0" y="0"/>
                </a:moveTo>
                <a:lnTo>
                  <a:pt x="494029" y="0"/>
                </a:lnTo>
                <a:lnTo>
                  <a:pt x="494029" y="798829"/>
                </a:lnTo>
                <a:lnTo>
                  <a:pt x="0" y="798829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65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88809" y="2781300"/>
            <a:ext cx="494029" cy="7988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28039" y="3665220"/>
            <a:ext cx="1739900" cy="2545080"/>
          </a:xfrm>
          <a:custGeom>
            <a:avLst/>
            <a:gdLst/>
            <a:ahLst/>
            <a:cxnLst/>
            <a:rect l="l" t="t" r="r" b="b"/>
            <a:pathLst>
              <a:path w="1739900" h="2545079">
                <a:moveTo>
                  <a:pt x="0" y="0"/>
                </a:moveTo>
                <a:lnTo>
                  <a:pt x="1739900" y="0"/>
                </a:lnTo>
                <a:lnTo>
                  <a:pt x="1739900" y="2545079"/>
                </a:lnTo>
                <a:lnTo>
                  <a:pt x="0" y="2545079"/>
                </a:lnTo>
                <a:lnTo>
                  <a:pt x="0" y="0"/>
                </a:lnTo>
                <a:close/>
              </a:path>
            </a:pathLst>
          </a:custGeom>
          <a:solidFill>
            <a:srgbClr val="333333">
              <a:alpha val="65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8980" y="3566159"/>
            <a:ext cx="1739900" cy="25450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91840" y="756919"/>
            <a:ext cx="1991360" cy="27178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Hybrid</a:t>
            </a:r>
            <a:r>
              <a:rPr spc="-90" dirty="0"/>
              <a:t> </a:t>
            </a:r>
            <a:r>
              <a:rPr spc="-5" dirty="0"/>
              <a:t>ciphering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5" name="object 5"/>
          <p:cNvSpPr txBox="1"/>
          <p:nvPr/>
        </p:nvSpPr>
        <p:spPr>
          <a:xfrm>
            <a:off x="311150" y="1690370"/>
            <a:ext cx="8207375" cy="141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b="1" spc="-20" dirty="0">
                <a:solidFill>
                  <a:srgbClr val="EFAA00"/>
                </a:solidFill>
                <a:latin typeface="Arial"/>
                <a:cs typeface="Arial"/>
              </a:rPr>
              <a:t>Let’s </a:t>
            </a:r>
            <a:r>
              <a:rPr sz="2400" b="1" spc="-5" dirty="0">
                <a:solidFill>
                  <a:srgbClr val="EFAA00"/>
                </a:solidFill>
                <a:latin typeface="Arial"/>
                <a:cs typeface="Arial"/>
              </a:rPr>
              <a:t>combine symmetric and asymmetric algorithms </a:t>
            </a:r>
            <a:r>
              <a:rPr sz="2400" b="1" dirty="0">
                <a:solidFill>
                  <a:srgbClr val="EFAA00"/>
                </a:solidFill>
                <a:latin typeface="Arial"/>
                <a:cs typeface="Arial"/>
              </a:rPr>
              <a:t>for  </a:t>
            </a:r>
            <a:r>
              <a:rPr sz="2400" b="1" spc="-5" dirty="0">
                <a:solidFill>
                  <a:srgbClr val="EFAA00"/>
                </a:solidFill>
                <a:latin typeface="Arial"/>
                <a:cs typeface="Arial"/>
              </a:rPr>
              <a:t>secure</a:t>
            </a:r>
            <a:r>
              <a:rPr sz="2400" b="1" spc="-90" dirty="0">
                <a:solidFill>
                  <a:srgbClr val="EFAA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EFAA00"/>
                </a:solidFill>
                <a:latin typeface="Arial"/>
                <a:cs typeface="Arial"/>
              </a:rPr>
              <a:t>communications</a:t>
            </a:r>
            <a:endParaRPr sz="2400" dirty="0">
              <a:latin typeface="Arial"/>
              <a:cs typeface="Arial"/>
            </a:endParaRPr>
          </a:p>
          <a:p>
            <a:pPr marL="12700" marR="3134360">
              <a:lnSpc>
                <a:spcPct val="123100"/>
              </a:lnSpc>
            </a:pPr>
            <a:r>
              <a:rPr lang="en-US" sz="1800" spc="-5" dirty="0">
                <a:latin typeface="Arial"/>
                <a:cs typeface="Arial"/>
              </a:rPr>
              <a:t>As</a:t>
            </a:r>
            <a:r>
              <a:rPr sz="1800" spc="-5" dirty="0">
                <a:latin typeface="Arial"/>
                <a:cs typeface="Arial"/>
              </a:rPr>
              <a:t>ym</a:t>
            </a:r>
            <a:r>
              <a:rPr lang="en-US" sz="1800" spc="-5" dirty="0">
                <a:latin typeface="Arial"/>
                <a:cs typeface="Arial"/>
              </a:rPr>
              <a:t>m</a:t>
            </a:r>
            <a:r>
              <a:rPr sz="1800" spc="-5" dirty="0">
                <a:latin typeface="Arial"/>
                <a:cs typeface="Arial"/>
              </a:rPr>
              <a:t>etric </a:t>
            </a:r>
            <a:r>
              <a:rPr sz="1800" spc="-10" dirty="0">
                <a:latin typeface="Arial"/>
                <a:cs typeface="Arial"/>
              </a:rPr>
              <a:t>cipher </a:t>
            </a:r>
            <a:r>
              <a:rPr sz="1800" spc="-5" dirty="0">
                <a:latin typeface="Arial"/>
                <a:cs typeface="Arial"/>
              </a:rPr>
              <a:t>for session key </a:t>
            </a:r>
            <a:r>
              <a:rPr sz="1800" spc="-10" dirty="0">
                <a:latin typeface="Arial"/>
                <a:cs typeface="Arial"/>
              </a:rPr>
              <a:t>exchange  </a:t>
            </a:r>
            <a:r>
              <a:rPr sz="1800" spc="-5" dirty="0">
                <a:latin typeface="Arial"/>
                <a:cs typeface="Arial"/>
              </a:rPr>
              <a:t>Secret </a:t>
            </a:r>
            <a:r>
              <a:rPr sz="1800" dirty="0">
                <a:latin typeface="Arial"/>
                <a:cs typeface="Arial"/>
              </a:rPr>
              <a:t>key </a:t>
            </a:r>
            <a:r>
              <a:rPr sz="1800" spc="-5" dirty="0">
                <a:latin typeface="Arial"/>
                <a:cs typeface="Arial"/>
              </a:rPr>
              <a:t>for fast message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encryption/decryption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0A1FA865-834B-4D14-81E1-A88CF4E690F9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Hybrid cipher </a:t>
            </a:r>
            <a:r>
              <a:rPr dirty="0"/>
              <a:t>– </a:t>
            </a:r>
            <a:r>
              <a:rPr spc="-10" dirty="0"/>
              <a:t>scenario</a:t>
            </a:r>
            <a:r>
              <a:rPr spc="-40" dirty="0"/>
              <a:t> </a:t>
            </a:r>
            <a:r>
              <a:rPr spc="-5" dirty="0"/>
              <a:t>(1/5)</a:t>
            </a:r>
          </a:p>
        </p:txBody>
      </p:sp>
      <p:sp>
        <p:nvSpPr>
          <p:cNvPr id="5" name="object 5"/>
          <p:cNvSpPr/>
          <p:nvPr/>
        </p:nvSpPr>
        <p:spPr>
          <a:xfrm>
            <a:off x="4032310" y="4489510"/>
            <a:ext cx="774579" cy="850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2910" y="1974910"/>
            <a:ext cx="774579" cy="850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38600" y="1143000"/>
            <a:ext cx="853439" cy="8902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241540" y="2863850"/>
            <a:ext cx="41910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B</a:t>
            </a:r>
            <a:r>
              <a:rPr sz="1600" b="1" spc="-10" dirty="0">
                <a:solidFill>
                  <a:srgbClr val="333333"/>
                </a:solidFill>
                <a:latin typeface="Arial"/>
                <a:cs typeface="Arial"/>
              </a:rPr>
              <a:t>o</a:t>
            </a:r>
            <a:r>
              <a:rPr sz="1600" b="1" dirty="0">
                <a:solidFill>
                  <a:srgbClr val="333333"/>
                </a:solidFill>
                <a:latin typeface="Arial"/>
                <a:cs typeface="Arial"/>
              </a:rPr>
              <a:t>b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09800" y="2438400"/>
            <a:ext cx="4434840" cy="1270"/>
          </a:xfrm>
          <a:custGeom>
            <a:avLst/>
            <a:gdLst/>
            <a:ahLst/>
            <a:cxnLst/>
            <a:rect l="l" t="t" r="r" b="b"/>
            <a:pathLst>
              <a:path w="4434840" h="1269">
                <a:moveTo>
                  <a:pt x="0" y="0"/>
                </a:moveTo>
                <a:lnTo>
                  <a:pt x="4434840" y="1270"/>
                </a:lnTo>
              </a:path>
            </a:pathLst>
          </a:custGeom>
          <a:ln w="7619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29400" y="232537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0"/>
                </a:moveTo>
                <a:lnTo>
                  <a:pt x="0" y="228600"/>
                </a:lnTo>
                <a:lnTo>
                  <a:pt x="228600" y="114300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19600" y="2804160"/>
            <a:ext cx="0" cy="1310640"/>
          </a:xfrm>
          <a:custGeom>
            <a:avLst/>
            <a:gdLst/>
            <a:ahLst/>
            <a:cxnLst/>
            <a:rect l="l" t="t" r="r" b="b"/>
            <a:pathLst>
              <a:path h="1310639">
                <a:moveTo>
                  <a:pt x="0" y="0"/>
                </a:moveTo>
                <a:lnTo>
                  <a:pt x="0" y="1310639"/>
                </a:lnTo>
              </a:path>
            </a:pathLst>
          </a:custGeom>
          <a:ln w="7619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05300" y="25908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0" y="228600"/>
                </a:lnTo>
                <a:lnTo>
                  <a:pt x="228600" y="228600"/>
                </a:lnTo>
                <a:lnTo>
                  <a:pt x="1143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04110" y="1898710"/>
            <a:ext cx="774579" cy="850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38600" y="4572000"/>
            <a:ext cx="838200" cy="0"/>
          </a:xfrm>
          <a:custGeom>
            <a:avLst/>
            <a:gdLst/>
            <a:ahLst/>
            <a:cxnLst/>
            <a:rect l="l" t="t" r="r" b="b"/>
            <a:pathLst>
              <a:path w="838200">
                <a:moveTo>
                  <a:pt x="0" y="0"/>
                </a:moveTo>
                <a:lnTo>
                  <a:pt x="838200" y="0"/>
                </a:lnTo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91000" y="4114800"/>
            <a:ext cx="533400" cy="457200"/>
          </a:xfrm>
          <a:custGeom>
            <a:avLst/>
            <a:gdLst/>
            <a:ahLst/>
            <a:cxnLst/>
            <a:rect l="l" t="t" r="r" b="b"/>
            <a:pathLst>
              <a:path w="533400" h="457200">
                <a:moveTo>
                  <a:pt x="0" y="0"/>
                </a:moveTo>
                <a:lnTo>
                  <a:pt x="533400" y="0"/>
                </a:lnTo>
                <a:lnTo>
                  <a:pt x="5334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91000" y="4114800"/>
            <a:ext cx="533400" cy="457200"/>
          </a:xfrm>
          <a:custGeom>
            <a:avLst/>
            <a:gdLst/>
            <a:ahLst/>
            <a:cxnLst/>
            <a:rect l="l" t="t" r="r" b="b"/>
            <a:pathLst>
              <a:path w="533400" h="457200">
                <a:moveTo>
                  <a:pt x="0" y="0"/>
                </a:moveTo>
                <a:lnTo>
                  <a:pt x="533400" y="0"/>
                </a:lnTo>
                <a:lnTo>
                  <a:pt x="5334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831339" y="1720850"/>
            <a:ext cx="3362325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???</a:t>
            </a:r>
            <a:endParaRPr sz="1600">
              <a:latin typeface="Arial"/>
              <a:cs typeface="Arial"/>
            </a:endParaRPr>
          </a:p>
          <a:p>
            <a:pPr marL="1918970">
              <a:lnSpc>
                <a:spcPct val="100000"/>
              </a:lnSpc>
              <a:spcBef>
                <a:spcPts val="480"/>
              </a:spcBef>
            </a:pP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Symmetric</a:t>
            </a:r>
            <a:r>
              <a:rPr sz="1600" b="1" spc="-10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key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85800" y="2743200"/>
            <a:ext cx="488950" cy="5092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953000" y="4876800"/>
            <a:ext cx="415289" cy="4330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34669" y="2863850"/>
            <a:ext cx="1347470" cy="575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5980">
              <a:lnSpc>
                <a:spcPct val="100000"/>
              </a:lnSpc>
            </a:pPr>
            <a:r>
              <a:rPr sz="1600" b="1" spc="-60" dirty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1600" b="1" dirty="0">
                <a:solidFill>
                  <a:srgbClr val="333333"/>
                </a:solidFill>
                <a:latin typeface="Arial"/>
                <a:cs typeface="Arial"/>
              </a:rPr>
              <a:t>l</a:t>
            </a: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ice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200" b="1" spc="-5" dirty="0">
                <a:solidFill>
                  <a:srgbClr val="333333"/>
                </a:solidFill>
                <a:latin typeface="Arial"/>
                <a:cs typeface="Arial"/>
              </a:rPr>
              <a:t>SessionKey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21" name="object 21"/>
          <p:cNvSpPr txBox="1"/>
          <p:nvPr/>
        </p:nvSpPr>
        <p:spPr>
          <a:xfrm>
            <a:off x="3587750" y="5226050"/>
            <a:ext cx="2257425" cy="407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79220">
              <a:lnSpc>
                <a:spcPts val="1320"/>
              </a:lnSpc>
            </a:pPr>
            <a:r>
              <a:rPr sz="1200" b="1" spc="-5" dirty="0">
                <a:solidFill>
                  <a:srgbClr val="333333"/>
                </a:solidFill>
                <a:latin typeface="Arial"/>
                <a:cs typeface="Arial"/>
              </a:rPr>
              <a:t>SessionKey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800"/>
              </a:lnSpc>
            </a:pP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Man in the</a:t>
            </a:r>
            <a:r>
              <a:rPr sz="1600" b="1" spc="-9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Middle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DF56FC6C-FF5A-4F5D-AD19-34515C11CA95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Hybrid cipher </a:t>
            </a:r>
            <a:r>
              <a:rPr dirty="0"/>
              <a:t>– </a:t>
            </a:r>
            <a:r>
              <a:rPr spc="-10" dirty="0"/>
              <a:t>scenario</a:t>
            </a:r>
            <a:r>
              <a:rPr spc="-40" dirty="0"/>
              <a:t> </a:t>
            </a:r>
            <a:r>
              <a:rPr spc="-5" dirty="0"/>
              <a:t>(2/5)</a:t>
            </a:r>
          </a:p>
        </p:txBody>
      </p:sp>
      <p:sp>
        <p:nvSpPr>
          <p:cNvPr id="5" name="object 5"/>
          <p:cNvSpPr/>
          <p:nvPr/>
        </p:nvSpPr>
        <p:spPr>
          <a:xfrm>
            <a:off x="4032310" y="4489510"/>
            <a:ext cx="774579" cy="850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2910" y="1974910"/>
            <a:ext cx="774579" cy="850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241540" y="2863850"/>
            <a:ext cx="41910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B</a:t>
            </a:r>
            <a:r>
              <a:rPr sz="1600" b="1" spc="-10" dirty="0">
                <a:solidFill>
                  <a:srgbClr val="333333"/>
                </a:solidFill>
                <a:latin typeface="Arial"/>
                <a:cs typeface="Arial"/>
              </a:rPr>
              <a:t>o</a:t>
            </a:r>
            <a:r>
              <a:rPr sz="1600" b="1" dirty="0">
                <a:solidFill>
                  <a:srgbClr val="333333"/>
                </a:solidFill>
                <a:latin typeface="Arial"/>
                <a:cs typeface="Arial"/>
              </a:rPr>
              <a:t>b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23160" y="2438400"/>
            <a:ext cx="4434840" cy="1270"/>
          </a:xfrm>
          <a:custGeom>
            <a:avLst/>
            <a:gdLst/>
            <a:ahLst/>
            <a:cxnLst/>
            <a:rect l="l" t="t" r="r" b="b"/>
            <a:pathLst>
              <a:path w="4434840" h="1269">
                <a:moveTo>
                  <a:pt x="0" y="0"/>
                </a:moveTo>
                <a:lnTo>
                  <a:pt x="4434840" y="1270"/>
                </a:lnTo>
              </a:path>
            </a:pathLst>
          </a:custGeom>
          <a:ln w="7619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09800" y="23241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0"/>
                </a:moveTo>
                <a:lnTo>
                  <a:pt x="0" y="114300"/>
                </a:lnTo>
                <a:lnTo>
                  <a:pt x="228600" y="228600"/>
                </a:lnTo>
                <a:lnTo>
                  <a:pt x="2286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19600" y="2804160"/>
            <a:ext cx="0" cy="1310640"/>
          </a:xfrm>
          <a:custGeom>
            <a:avLst/>
            <a:gdLst/>
            <a:ahLst/>
            <a:cxnLst/>
            <a:rect l="l" t="t" r="r" b="b"/>
            <a:pathLst>
              <a:path h="1310639">
                <a:moveTo>
                  <a:pt x="0" y="0"/>
                </a:moveTo>
                <a:lnTo>
                  <a:pt x="0" y="1310639"/>
                </a:lnTo>
              </a:path>
            </a:pathLst>
          </a:custGeom>
          <a:ln w="7619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305300" y="25908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0" y="228600"/>
                </a:lnTo>
                <a:lnTo>
                  <a:pt x="228600" y="228600"/>
                </a:lnTo>
                <a:lnTo>
                  <a:pt x="1143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38600" y="4572000"/>
            <a:ext cx="838200" cy="0"/>
          </a:xfrm>
          <a:custGeom>
            <a:avLst/>
            <a:gdLst/>
            <a:ahLst/>
            <a:cxnLst/>
            <a:rect l="l" t="t" r="r" b="b"/>
            <a:pathLst>
              <a:path w="838200">
                <a:moveTo>
                  <a:pt x="0" y="0"/>
                </a:moveTo>
                <a:lnTo>
                  <a:pt x="838200" y="0"/>
                </a:lnTo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91000" y="4114800"/>
            <a:ext cx="533400" cy="457200"/>
          </a:xfrm>
          <a:custGeom>
            <a:avLst/>
            <a:gdLst/>
            <a:ahLst/>
            <a:cxnLst/>
            <a:rect l="l" t="t" r="r" b="b"/>
            <a:pathLst>
              <a:path w="533400" h="457200">
                <a:moveTo>
                  <a:pt x="0" y="0"/>
                </a:moveTo>
                <a:lnTo>
                  <a:pt x="533400" y="0"/>
                </a:lnTo>
                <a:lnTo>
                  <a:pt x="5334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91000" y="4114800"/>
            <a:ext cx="533400" cy="457200"/>
          </a:xfrm>
          <a:custGeom>
            <a:avLst/>
            <a:gdLst/>
            <a:ahLst/>
            <a:cxnLst/>
            <a:rect l="l" t="t" r="r" b="b"/>
            <a:pathLst>
              <a:path w="533400" h="457200">
                <a:moveTo>
                  <a:pt x="0" y="0"/>
                </a:moveTo>
                <a:lnTo>
                  <a:pt x="533400" y="0"/>
                </a:lnTo>
                <a:lnTo>
                  <a:pt x="5334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737609" y="2025650"/>
            <a:ext cx="151066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Bob Public</a:t>
            </a:r>
            <a:r>
              <a:rPr sz="1600" b="1" spc="-10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Key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962400" y="1217930"/>
            <a:ext cx="990600" cy="754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004110" y="1898710"/>
            <a:ext cx="774579" cy="850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175500" y="3397250"/>
            <a:ext cx="10477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dirty="0">
                <a:solidFill>
                  <a:srgbClr val="333333"/>
                </a:solidFill>
                <a:latin typeface="Arial"/>
                <a:cs typeface="Arial"/>
              </a:rPr>
              <a:t>{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00290" y="3397250"/>
            <a:ext cx="1422400" cy="498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7535">
              <a:lnSpc>
                <a:spcPct val="100000"/>
              </a:lnSpc>
              <a:tabLst>
                <a:tab pos="1330325" algn="l"/>
              </a:tabLst>
            </a:pPr>
            <a:r>
              <a:rPr sz="1600" b="1" dirty="0">
                <a:solidFill>
                  <a:srgbClr val="333333"/>
                </a:solidFill>
                <a:latin typeface="Arial"/>
                <a:cs typeface="Arial"/>
              </a:rPr>
              <a:t>,	}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public,</a:t>
            </a:r>
            <a:r>
              <a:rPr sz="1600" b="1" spc="-10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private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391400" y="3276600"/>
            <a:ext cx="533400" cy="406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77200" y="3276600"/>
            <a:ext cx="562609" cy="4279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5800" y="2743200"/>
            <a:ext cx="488950" cy="50927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29200" y="4800600"/>
            <a:ext cx="609600" cy="4635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34669" y="2863850"/>
            <a:ext cx="1347470" cy="575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5980">
              <a:lnSpc>
                <a:spcPct val="100000"/>
              </a:lnSpc>
            </a:pPr>
            <a:r>
              <a:rPr sz="1600" b="1" spc="-60" dirty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1600" b="1" dirty="0">
                <a:solidFill>
                  <a:srgbClr val="333333"/>
                </a:solidFill>
                <a:latin typeface="Arial"/>
                <a:cs typeface="Arial"/>
              </a:rPr>
              <a:t>l</a:t>
            </a: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ice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200" b="1" spc="-5" dirty="0">
                <a:solidFill>
                  <a:srgbClr val="333333"/>
                </a:solidFill>
                <a:latin typeface="Arial"/>
                <a:cs typeface="Arial"/>
              </a:rPr>
              <a:t>SessionKey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25" name="object 25"/>
          <p:cNvSpPr txBox="1"/>
          <p:nvPr/>
        </p:nvSpPr>
        <p:spPr>
          <a:xfrm>
            <a:off x="3587750" y="5226050"/>
            <a:ext cx="2738755" cy="407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7820">
              <a:lnSpc>
                <a:spcPts val="1320"/>
              </a:lnSpc>
            </a:pPr>
            <a:r>
              <a:rPr sz="1200" b="1" spc="-5" dirty="0">
                <a:solidFill>
                  <a:srgbClr val="333333"/>
                </a:solidFill>
                <a:latin typeface="Arial"/>
                <a:cs typeface="Arial"/>
              </a:rPr>
              <a:t>Bob Public</a:t>
            </a:r>
            <a:r>
              <a:rPr sz="1200" b="1" spc="-5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333333"/>
                </a:solidFill>
                <a:latin typeface="Arial"/>
                <a:cs typeface="Arial"/>
              </a:rPr>
              <a:t>Key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800"/>
              </a:lnSpc>
            </a:pP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Man in the</a:t>
            </a:r>
            <a:r>
              <a:rPr sz="1600" b="1" spc="-9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Middle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3">
            <a:extLst>
              <a:ext uri="{FF2B5EF4-FFF2-40B4-BE49-F238E27FC236}">
                <a16:creationId xmlns:a16="http://schemas.microsoft.com/office/drawing/2014/main" id="{28515535-59AB-45EA-BA4B-AE282C4CAE9B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Hybrid cipher </a:t>
            </a:r>
            <a:r>
              <a:rPr dirty="0"/>
              <a:t>– </a:t>
            </a:r>
            <a:r>
              <a:rPr spc="-10" dirty="0"/>
              <a:t>scenario</a:t>
            </a:r>
            <a:r>
              <a:rPr spc="-40" dirty="0"/>
              <a:t> </a:t>
            </a:r>
            <a:r>
              <a:rPr spc="-5" dirty="0"/>
              <a:t>(3/5)</a:t>
            </a:r>
          </a:p>
        </p:txBody>
      </p:sp>
      <p:sp>
        <p:nvSpPr>
          <p:cNvPr id="5" name="object 5"/>
          <p:cNvSpPr/>
          <p:nvPr/>
        </p:nvSpPr>
        <p:spPr>
          <a:xfrm>
            <a:off x="4032310" y="4489510"/>
            <a:ext cx="774579" cy="850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241540" y="2863850"/>
            <a:ext cx="41910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B</a:t>
            </a:r>
            <a:r>
              <a:rPr sz="1600" b="1" spc="-10" dirty="0">
                <a:solidFill>
                  <a:srgbClr val="333333"/>
                </a:solidFill>
                <a:latin typeface="Arial"/>
                <a:cs typeface="Arial"/>
              </a:rPr>
              <a:t>o</a:t>
            </a:r>
            <a:r>
              <a:rPr sz="1600" b="1" dirty="0">
                <a:solidFill>
                  <a:srgbClr val="333333"/>
                </a:solidFill>
                <a:latin typeface="Arial"/>
                <a:cs typeface="Arial"/>
              </a:rPr>
              <a:t>b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87750" y="5378450"/>
            <a:ext cx="172402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Man in the</a:t>
            </a:r>
            <a:r>
              <a:rPr sz="1600" b="1" spc="-9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Middle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09800" y="2438400"/>
            <a:ext cx="4434840" cy="1270"/>
          </a:xfrm>
          <a:custGeom>
            <a:avLst/>
            <a:gdLst/>
            <a:ahLst/>
            <a:cxnLst/>
            <a:rect l="l" t="t" r="r" b="b"/>
            <a:pathLst>
              <a:path w="4434840" h="1269">
                <a:moveTo>
                  <a:pt x="0" y="0"/>
                </a:moveTo>
                <a:lnTo>
                  <a:pt x="4434840" y="1270"/>
                </a:lnTo>
              </a:path>
            </a:pathLst>
          </a:custGeom>
          <a:ln w="7619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29400" y="232537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0"/>
                </a:moveTo>
                <a:lnTo>
                  <a:pt x="0" y="228600"/>
                </a:lnTo>
                <a:lnTo>
                  <a:pt x="228600" y="114300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19600" y="2804160"/>
            <a:ext cx="0" cy="1310640"/>
          </a:xfrm>
          <a:custGeom>
            <a:avLst/>
            <a:gdLst/>
            <a:ahLst/>
            <a:cxnLst/>
            <a:rect l="l" t="t" r="r" b="b"/>
            <a:pathLst>
              <a:path h="1310639">
                <a:moveTo>
                  <a:pt x="0" y="0"/>
                </a:moveTo>
                <a:lnTo>
                  <a:pt x="0" y="1310639"/>
                </a:lnTo>
              </a:path>
            </a:pathLst>
          </a:custGeom>
          <a:ln w="7619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305300" y="25908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0" y="228600"/>
                </a:lnTo>
                <a:lnTo>
                  <a:pt x="228600" y="228600"/>
                </a:lnTo>
                <a:lnTo>
                  <a:pt x="1143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38600" y="4572000"/>
            <a:ext cx="838200" cy="0"/>
          </a:xfrm>
          <a:custGeom>
            <a:avLst/>
            <a:gdLst/>
            <a:ahLst/>
            <a:cxnLst/>
            <a:rect l="l" t="t" r="r" b="b"/>
            <a:pathLst>
              <a:path w="838200">
                <a:moveTo>
                  <a:pt x="0" y="0"/>
                </a:moveTo>
                <a:lnTo>
                  <a:pt x="838200" y="0"/>
                </a:lnTo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91000" y="4114800"/>
            <a:ext cx="533400" cy="457200"/>
          </a:xfrm>
          <a:custGeom>
            <a:avLst/>
            <a:gdLst/>
            <a:ahLst/>
            <a:cxnLst/>
            <a:rect l="l" t="t" r="r" b="b"/>
            <a:pathLst>
              <a:path w="533400" h="457200">
                <a:moveTo>
                  <a:pt x="0" y="0"/>
                </a:moveTo>
                <a:lnTo>
                  <a:pt x="533400" y="0"/>
                </a:lnTo>
                <a:lnTo>
                  <a:pt x="5334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91000" y="4114800"/>
            <a:ext cx="533400" cy="457200"/>
          </a:xfrm>
          <a:custGeom>
            <a:avLst/>
            <a:gdLst/>
            <a:ahLst/>
            <a:cxnLst/>
            <a:rect l="l" t="t" r="r" b="b"/>
            <a:pathLst>
              <a:path w="533400" h="457200">
                <a:moveTo>
                  <a:pt x="0" y="0"/>
                </a:moveTo>
                <a:lnTo>
                  <a:pt x="533400" y="0"/>
                </a:lnTo>
                <a:lnTo>
                  <a:pt x="5334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67200" y="1979929"/>
            <a:ext cx="457200" cy="3479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04110" y="1898710"/>
            <a:ext cx="774579" cy="8507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12910" y="1898710"/>
            <a:ext cx="774579" cy="850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29200" y="1676400"/>
            <a:ext cx="415289" cy="4330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506470" y="1797050"/>
            <a:ext cx="77978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1600" b="1" dirty="0">
                <a:solidFill>
                  <a:srgbClr val="333333"/>
                </a:solidFill>
                <a:latin typeface="Arial"/>
                <a:cs typeface="Arial"/>
              </a:rPr>
              <a:t>n</a:t>
            </a:r>
            <a:r>
              <a:rPr sz="1600" b="1" spc="-10" dirty="0">
                <a:solidFill>
                  <a:srgbClr val="333333"/>
                </a:solidFill>
                <a:latin typeface="Arial"/>
                <a:cs typeface="Arial"/>
              </a:rPr>
              <a:t>c</a:t>
            </a:r>
            <a:r>
              <a:rPr sz="1600" b="1" spc="5" dirty="0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sz="1600" b="1" spc="-10" dirty="0">
                <a:solidFill>
                  <a:srgbClr val="333333"/>
                </a:solidFill>
                <a:latin typeface="Arial"/>
                <a:cs typeface="Arial"/>
              </a:rPr>
              <a:t>y</a:t>
            </a:r>
            <a:r>
              <a:rPr sz="1600" b="1" dirty="0">
                <a:solidFill>
                  <a:srgbClr val="333333"/>
                </a:solidFill>
                <a:latin typeface="Arial"/>
                <a:cs typeface="Arial"/>
              </a:rPr>
              <a:t>pt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79085" y="1797050"/>
            <a:ext cx="9334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dirty="0">
                <a:solidFill>
                  <a:srgbClr val="333333"/>
                </a:solidFill>
                <a:latin typeface="Arial"/>
                <a:cs typeface="Arial"/>
              </a:rPr>
              <a:t>(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175500" y="3397250"/>
            <a:ext cx="10477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dirty="0">
                <a:solidFill>
                  <a:srgbClr val="333333"/>
                </a:solidFill>
                <a:latin typeface="Arial"/>
                <a:cs typeface="Arial"/>
              </a:rPr>
              <a:t>{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400290" y="3397250"/>
            <a:ext cx="1422400" cy="498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7535">
              <a:lnSpc>
                <a:spcPct val="100000"/>
              </a:lnSpc>
              <a:tabLst>
                <a:tab pos="1330325" algn="l"/>
              </a:tabLst>
            </a:pPr>
            <a:r>
              <a:rPr sz="1600" b="1" dirty="0">
                <a:solidFill>
                  <a:srgbClr val="333333"/>
                </a:solidFill>
                <a:latin typeface="Arial"/>
                <a:cs typeface="Arial"/>
              </a:rPr>
              <a:t>,	}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public,</a:t>
            </a:r>
            <a:r>
              <a:rPr sz="1600" b="1" spc="-10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private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391400" y="3276600"/>
            <a:ext cx="533400" cy="406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077200" y="3276600"/>
            <a:ext cx="562609" cy="4279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85800" y="2743200"/>
            <a:ext cx="488950" cy="50927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34669" y="2863850"/>
            <a:ext cx="1347470" cy="575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5980">
              <a:lnSpc>
                <a:spcPct val="100000"/>
              </a:lnSpc>
            </a:pPr>
            <a:r>
              <a:rPr sz="1600" b="1" spc="-60" dirty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1600" b="1" dirty="0">
                <a:solidFill>
                  <a:srgbClr val="333333"/>
                </a:solidFill>
                <a:latin typeface="Arial"/>
                <a:cs typeface="Arial"/>
              </a:rPr>
              <a:t>l</a:t>
            </a: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ice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200" b="1" spc="-5" dirty="0">
                <a:solidFill>
                  <a:srgbClr val="333333"/>
                </a:solidFill>
                <a:latin typeface="Arial"/>
                <a:cs typeface="Arial"/>
              </a:rPr>
              <a:t>SessionKey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27" name="object 27"/>
          <p:cNvSpPr txBox="1"/>
          <p:nvPr/>
        </p:nvSpPr>
        <p:spPr>
          <a:xfrm>
            <a:off x="3963670" y="2254250"/>
            <a:ext cx="114363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dirty="0">
                <a:solidFill>
                  <a:srgbClr val="333333"/>
                </a:solidFill>
                <a:latin typeface="Arial"/>
                <a:cs typeface="Arial"/>
              </a:rPr>
              <a:t>Bob Public</a:t>
            </a:r>
            <a:r>
              <a:rPr sz="1200" b="1" spc="-6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333333"/>
                </a:solidFill>
                <a:latin typeface="Arial"/>
                <a:cs typeface="Arial"/>
              </a:rPr>
              <a:t>Key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182870" y="1797050"/>
            <a:ext cx="890905" cy="4229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6060">
              <a:lnSpc>
                <a:spcPts val="1860"/>
              </a:lnSpc>
            </a:pPr>
            <a:r>
              <a:rPr sz="1600" b="1" dirty="0">
                <a:solidFill>
                  <a:srgbClr val="333333"/>
                </a:solidFill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380"/>
              </a:lnSpc>
            </a:pPr>
            <a:r>
              <a:rPr sz="1200" b="1" spc="-5" dirty="0">
                <a:solidFill>
                  <a:srgbClr val="333333"/>
                </a:solidFill>
                <a:latin typeface="Arial"/>
                <a:cs typeface="Arial"/>
              </a:rPr>
              <a:t>SessionKey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">
            <a:extLst>
              <a:ext uri="{FF2B5EF4-FFF2-40B4-BE49-F238E27FC236}">
                <a16:creationId xmlns:a16="http://schemas.microsoft.com/office/drawing/2014/main" id="{AAEA11C6-4203-459D-8E6A-615E4E8B62EF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Hybrid cipher </a:t>
            </a:r>
            <a:r>
              <a:rPr dirty="0"/>
              <a:t>– </a:t>
            </a:r>
            <a:r>
              <a:rPr spc="-10" dirty="0"/>
              <a:t>scenario</a:t>
            </a:r>
            <a:r>
              <a:rPr spc="-40" dirty="0"/>
              <a:t> </a:t>
            </a:r>
            <a:r>
              <a:rPr spc="-5" dirty="0"/>
              <a:t>(4/5)</a:t>
            </a:r>
          </a:p>
        </p:txBody>
      </p:sp>
      <p:sp>
        <p:nvSpPr>
          <p:cNvPr id="5" name="object 5"/>
          <p:cNvSpPr/>
          <p:nvPr/>
        </p:nvSpPr>
        <p:spPr>
          <a:xfrm>
            <a:off x="4032310" y="4489510"/>
            <a:ext cx="774579" cy="850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587750" y="5378450"/>
            <a:ext cx="172402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Man in the</a:t>
            </a:r>
            <a:r>
              <a:rPr sz="1600" b="1" spc="-9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Middle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23160" y="2438400"/>
            <a:ext cx="4434840" cy="1270"/>
          </a:xfrm>
          <a:custGeom>
            <a:avLst/>
            <a:gdLst/>
            <a:ahLst/>
            <a:cxnLst/>
            <a:rect l="l" t="t" r="r" b="b"/>
            <a:pathLst>
              <a:path w="4434840" h="1269">
                <a:moveTo>
                  <a:pt x="0" y="0"/>
                </a:moveTo>
                <a:lnTo>
                  <a:pt x="4434840" y="1270"/>
                </a:lnTo>
              </a:path>
            </a:pathLst>
          </a:custGeom>
          <a:ln w="7619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09800" y="23241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0"/>
                </a:moveTo>
                <a:lnTo>
                  <a:pt x="0" y="114300"/>
                </a:lnTo>
                <a:lnTo>
                  <a:pt x="228600" y="228600"/>
                </a:lnTo>
                <a:lnTo>
                  <a:pt x="2286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19600" y="2804160"/>
            <a:ext cx="0" cy="1310640"/>
          </a:xfrm>
          <a:custGeom>
            <a:avLst/>
            <a:gdLst/>
            <a:ahLst/>
            <a:cxnLst/>
            <a:rect l="l" t="t" r="r" b="b"/>
            <a:pathLst>
              <a:path h="1310639">
                <a:moveTo>
                  <a:pt x="0" y="0"/>
                </a:moveTo>
                <a:lnTo>
                  <a:pt x="0" y="1310639"/>
                </a:lnTo>
              </a:path>
            </a:pathLst>
          </a:custGeom>
          <a:ln w="7619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05300" y="25908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0" y="228600"/>
                </a:lnTo>
                <a:lnTo>
                  <a:pt x="228600" y="228600"/>
                </a:lnTo>
                <a:lnTo>
                  <a:pt x="1143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38600" y="4572000"/>
            <a:ext cx="838200" cy="0"/>
          </a:xfrm>
          <a:custGeom>
            <a:avLst/>
            <a:gdLst/>
            <a:ahLst/>
            <a:cxnLst/>
            <a:rect l="l" t="t" r="r" b="b"/>
            <a:pathLst>
              <a:path w="838200">
                <a:moveTo>
                  <a:pt x="0" y="0"/>
                </a:moveTo>
                <a:lnTo>
                  <a:pt x="838200" y="0"/>
                </a:lnTo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91000" y="4114800"/>
            <a:ext cx="533400" cy="457200"/>
          </a:xfrm>
          <a:custGeom>
            <a:avLst/>
            <a:gdLst/>
            <a:ahLst/>
            <a:cxnLst/>
            <a:rect l="l" t="t" r="r" b="b"/>
            <a:pathLst>
              <a:path w="533400" h="457200">
                <a:moveTo>
                  <a:pt x="0" y="0"/>
                </a:moveTo>
                <a:lnTo>
                  <a:pt x="533400" y="0"/>
                </a:lnTo>
                <a:lnTo>
                  <a:pt x="5334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91000" y="4114800"/>
            <a:ext cx="533400" cy="457200"/>
          </a:xfrm>
          <a:custGeom>
            <a:avLst/>
            <a:gdLst/>
            <a:ahLst/>
            <a:cxnLst/>
            <a:rect l="l" t="t" r="r" b="b"/>
            <a:pathLst>
              <a:path w="533400" h="457200">
                <a:moveTo>
                  <a:pt x="0" y="0"/>
                </a:moveTo>
                <a:lnTo>
                  <a:pt x="533400" y="0"/>
                </a:lnTo>
                <a:lnTo>
                  <a:pt x="5334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20000" y="1522730"/>
            <a:ext cx="381000" cy="3479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04110" y="1898710"/>
            <a:ext cx="774579" cy="8507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12910" y="1898710"/>
            <a:ext cx="774579" cy="850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153400" y="1295400"/>
            <a:ext cx="342900" cy="3568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563870" y="1339850"/>
            <a:ext cx="78041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Decry</a:t>
            </a:r>
            <a:r>
              <a:rPr sz="1600" b="1" spc="-10" dirty="0">
                <a:solidFill>
                  <a:srgbClr val="333333"/>
                </a:solidFill>
                <a:latin typeface="Arial"/>
                <a:cs typeface="Arial"/>
              </a:rPr>
              <a:t>p</a:t>
            </a:r>
            <a:r>
              <a:rPr sz="1600" b="1" dirty="0">
                <a:solidFill>
                  <a:srgbClr val="333333"/>
                </a:solidFill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768033" y="1339850"/>
            <a:ext cx="90424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dirty="0">
                <a:solidFill>
                  <a:srgbClr val="333333"/>
                </a:solidFill>
                <a:latin typeface="Arial"/>
                <a:cs typeface="Arial"/>
              </a:rPr>
              <a:t>[</a:t>
            </a:r>
            <a:r>
              <a:rPr sz="1600" b="1" spc="-9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Encrypt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039252" y="1339850"/>
            <a:ext cx="9334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dirty="0">
                <a:solidFill>
                  <a:srgbClr val="333333"/>
                </a:solidFill>
                <a:latin typeface="Arial"/>
                <a:cs typeface="Arial"/>
              </a:rPr>
              <a:t>(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175500" y="2863850"/>
            <a:ext cx="485140" cy="635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740">
              <a:lnSpc>
                <a:spcPct val="100000"/>
              </a:lnSpc>
            </a:pP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B</a:t>
            </a:r>
            <a:r>
              <a:rPr sz="1600" b="1" spc="-10" dirty="0">
                <a:solidFill>
                  <a:srgbClr val="333333"/>
                </a:solidFill>
                <a:latin typeface="Arial"/>
                <a:cs typeface="Arial"/>
              </a:rPr>
              <a:t>o</a:t>
            </a:r>
            <a:r>
              <a:rPr sz="1600" b="1" dirty="0">
                <a:solidFill>
                  <a:srgbClr val="333333"/>
                </a:solidFill>
                <a:latin typeface="Arial"/>
                <a:cs typeface="Arial"/>
              </a:rPr>
              <a:t>b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600" b="1" dirty="0">
                <a:solidFill>
                  <a:srgbClr val="333333"/>
                </a:solidFill>
                <a:latin typeface="Arial"/>
                <a:cs typeface="Arial"/>
              </a:rPr>
              <a:t>{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985658" y="3244850"/>
            <a:ext cx="83756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744855" algn="l"/>
              </a:tabLst>
            </a:pPr>
            <a:r>
              <a:rPr sz="1600" b="1" dirty="0">
                <a:solidFill>
                  <a:srgbClr val="333333"/>
                </a:solidFill>
                <a:latin typeface="Arial"/>
                <a:cs typeface="Arial"/>
              </a:rPr>
              <a:t>,	}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400290" y="3488690"/>
            <a:ext cx="139890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public,</a:t>
            </a:r>
            <a:r>
              <a:rPr sz="1600" b="1" spc="-10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private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391400" y="3122929"/>
            <a:ext cx="533400" cy="406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324600" y="1524000"/>
            <a:ext cx="381000" cy="2895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153400" y="3124200"/>
            <a:ext cx="562609" cy="42798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9600" y="2667000"/>
            <a:ext cx="561340" cy="58547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34669" y="2863850"/>
            <a:ext cx="1347470" cy="575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5980">
              <a:lnSpc>
                <a:spcPct val="100000"/>
              </a:lnSpc>
            </a:pPr>
            <a:r>
              <a:rPr sz="1600" b="1" spc="-60" dirty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1600" b="1" dirty="0">
                <a:solidFill>
                  <a:srgbClr val="333333"/>
                </a:solidFill>
                <a:latin typeface="Arial"/>
                <a:cs typeface="Arial"/>
              </a:rPr>
              <a:t>l</a:t>
            </a: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ice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200" b="1" spc="-5" dirty="0">
                <a:solidFill>
                  <a:srgbClr val="333333"/>
                </a:solidFill>
                <a:latin typeface="Arial"/>
                <a:cs typeface="Arial"/>
              </a:rPr>
              <a:t>SessionKey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29" name="object 29"/>
          <p:cNvSpPr txBox="1"/>
          <p:nvPr/>
        </p:nvSpPr>
        <p:spPr>
          <a:xfrm>
            <a:off x="8459469" y="1339850"/>
            <a:ext cx="257810" cy="499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340">
              <a:lnSpc>
                <a:spcPct val="100000"/>
              </a:lnSpc>
            </a:pPr>
            <a:r>
              <a:rPr sz="1600" b="1" dirty="0">
                <a:solidFill>
                  <a:srgbClr val="333333"/>
                </a:solidFill>
                <a:latin typeface="Arial"/>
                <a:cs typeface="Arial"/>
              </a:rPr>
              <a:t>)</a:t>
            </a:r>
            <a:r>
              <a:rPr sz="1600" b="1" spc="-1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333333"/>
                </a:solidFill>
                <a:latin typeface="Arial"/>
                <a:cs typeface="Arial"/>
              </a:rPr>
              <a:t>]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200" b="1" dirty="0">
                <a:solidFill>
                  <a:srgbClr val="333333"/>
                </a:solidFill>
                <a:latin typeface="Arial"/>
                <a:cs typeface="Arial"/>
              </a:rPr>
              <a:t>SK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621269" y="1873250"/>
            <a:ext cx="70421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dirty="0">
                <a:solidFill>
                  <a:srgbClr val="333333"/>
                </a:solidFill>
                <a:latin typeface="Arial"/>
                <a:cs typeface="Arial"/>
              </a:rPr>
              <a:t>BPublicK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249670" y="1797050"/>
            <a:ext cx="75438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dirty="0">
                <a:solidFill>
                  <a:srgbClr val="333333"/>
                </a:solidFill>
                <a:latin typeface="Arial"/>
                <a:cs typeface="Arial"/>
              </a:rPr>
              <a:t>BPrivateK</a:t>
            </a:r>
            <a:endParaRPr sz="1200">
              <a:latin typeface="Arial"/>
              <a:cs typeface="Arial"/>
            </a:endParaRPr>
          </a:p>
        </p:txBody>
      </p:sp>
      <p:sp>
        <p:nvSpPr>
          <p:cNvPr id="33" name="object 3">
            <a:extLst>
              <a:ext uri="{FF2B5EF4-FFF2-40B4-BE49-F238E27FC236}">
                <a16:creationId xmlns:a16="http://schemas.microsoft.com/office/drawing/2014/main" id="{5C4BC82C-DB6D-4912-BCF9-34F1BB926373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Hybrid cipher </a:t>
            </a:r>
            <a:r>
              <a:rPr dirty="0"/>
              <a:t>– </a:t>
            </a:r>
            <a:r>
              <a:rPr spc="-10" dirty="0"/>
              <a:t>scenario</a:t>
            </a:r>
            <a:r>
              <a:rPr spc="-40" dirty="0"/>
              <a:t> </a:t>
            </a:r>
            <a:r>
              <a:rPr spc="-5" dirty="0"/>
              <a:t>(5/5)</a:t>
            </a:r>
          </a:p>
        </p:txBody>
      </p:sp>
      <p:sp>
        <p:nvSpPr>
          <p:cNvPr id="5" name="object 5"/>
          <p:cNvSpPr/>
          <p:nvPr/>
        </p:nvSpPr>
        <p:spPr>
          <a:xfrm>
            <a:off x="4032310" y="4489510"/>
            <a:ext cx="774579" cy="850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241540" y="2863850"/>
            <a:ext cx="41910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B</a:t>
            </a:r>
            <a:r>
              <a:rPr sz="1600" b="1" spc="-10" dirty="0">
                <a:solidFill>
                  <a:srgbClr val="333333"/>
                </a:solidFill>
                <a:latin typeface="Arial"/>
                <a:cs typeface="Arial"/>
              </a:rPr>
              <a:t>o</a:t>
            </a:r>
            <a:r>
              <a:rPr sz="1600" b="1" dirty="0">
                <a:solidFill>
                  <a:srgbClr val="333333"/>
                </a:solidFill>
                <a:latin typeface="Arial"/>
                <a:cs typeface="Arial"/>
              </a:rPr>
              <a:t>b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87750" y="5378450"/>
            <a:ext cx="172402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Man in the</a:t>
            </a:r>
            <a:r>
              <a:rPr sz="1600" b="1" spc="-9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Middle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23160" y="2438400"/>
            <a:ext cx="4434840" cy="1270"/>
          </a:xfrm>
          <a:custGeom>
            <a:avLst/>
            <a:gdLst/>
            <a:ahLst/>
            <a:cxnLst/>
            <a:rect l="l" t="t" r="r" b="b"/>
            <a:pathLst>
              <a:path w="4434840" h="1269">
                <a:moveTo>
                  <a:pt x="0" y="0"/>
                </a:moveTo>
                <a:lnTo>
                  <a:pt x="4434840" y="1270"/>
                </a:lnTo>
              </a:path>
            </a:pathLst>
          </a:custGeom>
          <a:ln w="7619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09800" y="23241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0"/>
                </a:moveTo>
                <a:lnTo>
                  <a:pt x="0" y="114300"/>
                </a:lnTo>
                <a:lnTo>
                  <a:pt x="228600" y="228600"/>
                </a:lnTo>
                <a:lnTo>
                  <a:pt x="2286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19600" y="2804160"/>
            <a:ext cx="0" cy="1310640"/>
          </a:xfrm>
          <a:custGeom>
            <a:avLst/>
            <a:gdLst/>
            <a:ahLst/>
            <a:cxnLst/>
            <a:rect l="l" t="t" r="r" b="b"/>
            <a:pathLst>
              <a:path h="1310639">
                <a:moveTo>
                  <a:pt x="0" y="0"/>
                </a:moveTo>
                <a:lnTo>
                  <a:pt x="0" y="1310639"/>
                </a:lnTo>
              </a:path>
            </a:pathLst>
          </a:custGeom>
          <a:ln w="7619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305300" y="25908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0" y="228600"/>
                </a:lnTo>
                <a:lnTo>
                  <a:pt x="228600" y="228600"/>
                </a:lnTo>
                <a:lnTo>
                  <a:pt x="1143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38600" y="4572000"/>
            <a:ext cx="838200" cy="0"/>
          </a:xfrm>
          <a:custGeom>
            <a:avLst/>
            <a:gdLst/>
            <a:ahLst/>
            <a:cxnLst/>
            <a:rect l="l" t="t" r="r" b="b"/>
            <a:pathLst>
              <a:path w="838200">
                <a:moveTo>
                  <a:pt x="0" y="0"/>
                </a:moveTo>
                <a:lnTo>
                  <a:pt x="838200" y="0"/>
                </a:lnTo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91000" y="4114800"/>
            <a:ext cx="533400" cy="457200"/>
          </a:xfrm>
          <a:custGeom>
            <a:avLst/>
            <a:gdLst/>
            <a:ahLst/>
            <a:cxnLst/>
            <a:rect l="l" t="t" r="r" b="b"/>
            <a:pathLst>
              <a:path w="533400" h="457200">
                <a:moveTo>
                  <a:pt x="0" y="0"/>
                </a:moveTo>
                <a:lnTo>
                  <a:pt x="533400" y="0"/>
                </a:lnTo>
                <a:lnTo>
                  <a:pt x="5334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91000" y="4114800"/>
            <a:ext cx="533400" cy="457200"/>
          </a:xfrm>
          <a:custGeom>
            <a:avLst/>
            <a:gdLst/>
            <a:ahLst/>
            <a:cxnLst/>
            <a:rect l="l" t="t" r="r" b="b"/>
            <a:pathLst>
              <a:path w="533400" h="457200">
                <a:moveTo>
                  <a:pt x="0" y="0"/>
                </a:moveTo>
                <a:lnTo>
                  <a:pt x="533400" y="0"/>
                </a:lnTo>
                <a:lnTo>
                  <a:pt x="5334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04110" y="1898710"/>
            <a:ext cx="774579" cy="850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12910" y="1898710"/>
            <a:ext cx="774579" cy="8507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91000" y="1981200"/>
            <a:ext cx="342900" cy="3568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354070" y="1797050"/>
            <a:ext cx="77978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dirty="0">
                <a:solidFill>
                  <a:srgbClr val="333333"/>
                </a:solidFill>
                <a:latin typeface="Arial"/>
                <a:cs typeface="Arial"/>
              </a:rPr>
              <a:t>E</a:t>
            </a:r>
            <a:r>
              <a:rPr sz="1600" b="1" spc="-10" dirty="0">
                <a:solidFill>
                  <a:srgbClr val="333333"/>
                </a:solidFill>
                <a:latin typeface="Arial"/>
                <a:cs typeface="Arial"/>
              </a:rPr>
              <a:t>nc</a:t>
            </a:r>
            <a:r>
              <a:rPr sz="1600" b="1" spc="5" dirty="0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y</a:t>
            </a:r>
            <a:r>
              <a:rPr sz="1600" b="1" spc="-10" dirty="0">
                <a:solidFill>
                  <a:srgbClr val="333333"/>
                </a:solidFill>
                <a:latin typeface="Arial"/>
                <a:cs typeface="Arial"/>
              </a:rPr>
              <a:t>p</a:t>
            </a:r>
            <a:r>
              <a:rPr sz="1600" b="1" dirty="0">
                <a:solidFill>
                  <a:srgbClr val="333333"/>
                </a:solidFill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9600" y="2667000"/>
            <a:ext cx="561340" cy="5854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848600" y="2743200"/>
            <a:ext cx="561340" cy="5854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14400" y="1600200"/>
            <a:ext cx="342900" cy="3568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7469" y="1416050"/>
            <a:ext cx="78041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De</a:t>
            </a:r>
            <a:r>
              <a:rPr sz="1600" b="1" spc="-10" dirty="0">
                <a:solidFill>
                  <a:srgbClr val="333333"/>
                </a:solidFill>
                <a:latin typeface="Arial"/>
                <a:cs typeface="Arial"/>
              </a:rPr>
              <a:t>c</a:t>
            </a:r>
            <a:r>
              <a:rPr sz="1600" b="1" spc="5" dirty="0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sz="1600" b="1" spc="-10" dirty="0">
                <a:solidFill>
                  <a:srgbClr val="333333"/>
                </a:solidFill>
                <a:latin typeface="Arial"/>
                <a:cs typeface="Arial"/>
              </a:rPr>
              <a:t>y</a:t>
            </a:r>
            <a:r>
              <a:rPr sz="1600" b="1" dirty="0">
                <a:solidFill>
                  <a:srgbClr val="333333"/>
                </a:solidFill>
                <a:latin typeface="Arial"/>
                <a:cs typeface="Arial"/>
              </a:rPr>
              <a:t>pt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23" name="object 23"/>
          <p:cNvSpPr txBox="1"/>
          <p:nvPr/>
        </p:nvSpPr>
        <p:spPr>
          <a:xfrm>
            <a:off x="534669" y="2863850"/>
            <a:ext cx="1347470" cy="575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5980">
              <a:lnSpc>
                <a:spcPct val="100000"/>
              </a:lnSpc>
            </a:pPr>
            <a:r>
              <a:rPr sz="1600" b="1" spc="-60" dirty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1600" b="1" dirty="0">
                <a:solidFill>
                  <a:srgbClr val="333333"/>
                </a:solidFill>
                <a:latin typeface="Arial"/>
                <a:cs typeface="Arial"/>
              </a:rPr>
              <a:t>l</a:t>
            </a: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ice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200" b="1" spc="-5" dirty="0">
                <a:solidFill>
                  <a:srgbClr val="333333"/>
                </a:solidFill>
                <a:latin typeface="Arial"/>
                <a:cs typeface="Arial"/>
              </a:rPr>
              <a:t>SessionKey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20469" y="1416050"/>
            <a:ext cx="1246505" cy="499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>
              <a:lnSpc>
                <a:spcPct val="100000"/>
              </a:lnSpc>
            </a:pPr>
            <a:r>
              <a:rPr sz="1600" b="1" dirty="0">
                <a:solidFill>
                  <a:srgbClr val="333333"/>
                </a:solidFill>
                <a:latin typeface="Arial"/>
                <a:cs typeface="Arial"/>
              </a:rPr>
              <a:t>( </a:t>
            </a: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aMessage</a:t>
            </a:r>
            <a:r>
              <a:rPr sz="1600" b="1" spc="-10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333333"/>
                </a:solidFill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200" b="1" spc="-5" dirty="0">
                <a:solidFill>
                  <a:srgbClr val="333333"/>
                </a:solidFill>
                <a:latin typeface="Arial"/>
                <a:cs typeface="Arial"/>
              </a:rPr>
              <a:t>SessionKey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420870" y="1797050"/>
            <a:ext cx="1322070" cy="575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710">
              <a:lnSpc>
                <a:spcPct val="100000"/>
              </a:lnSpc>
            </a:pPr>
            <a:r>
              <a:rPr sz="1600" b="1" dirty="0">
                <a:solidFill>
                  <a:srgbClr val="333333"/>
                </a:solidFill>
                <a:latin typeface="Arial"/>
                <a:cs typeface="Arial"/>
              </a:rPr>
              <a:t>( </a:t>
            </a: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aMessage</a:t>
            </a:r>
            <a:r>
              <a:rPr sz="1600" b="1" spc="-10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333333"/>
                </a:solidFill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200" b="1" spc="-5" dirty="0">
                <a:solidFill>
                  <a:srgbClr val="333333"/>
                </a:solidFill>
                <a:latin typeface="Arial"/>
                <a:cs typeface="Arial"/>
              </a:rPr>
              <a:t>SessionKey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926069" y="3321050"/>
            <a:ext cx="89090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dirty="0">
                <a:solidFill>
                  <a:srgbClr val="333333"/>
                </a:solidFill>
                <a:latin typeface="Arial"/>
                <a:cs typeface="Arial"/>
              </a:rPr>
              <a:t>SessionKey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3">
            <a:extLst>
              <a:ext uri="{FF2B5EF4-FFF2-40B4-BE49-F238E27FC236}">
                <a16:creationId xmlns:a16="http://schemas.microsoft.com/office/drawing/2014/main" id="{FA0E194B-7A4D-438C-9F4A-762A881D4FF0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0"/>
            <a:ext cx="8496300" cy="2294890"/>
          </a:xfrm>
          <a:custGeom>
            <a:avLst/>
            <a:gdLst/>
            <a:ahLst/>
            <a:cxnLst/>
            <a:rect l="l" t="t" r="r" b="b"/>
            <a:pathLst>
              <a:path w="8496300" h="2294890">
                <a:moveTo>
                  <a:pt x="0" y="0"/>
                </a:moveTo>
                <a:lnTo>
                  <a:pt x="8496300" y="0"/>
                </a:lnTo>
                <a:lnTo>
                  <a:pt x="8496300" y="2294890"/>
                </a:lnTo>
                <a:lnTo>
                  <a:pt x="0" y="2294890"/>
                </a:lnTo>
                <a:lnTo>
                  <a:pt x="0" y="0"/>
                </a:lnTo>
                <a:close/>
              </a:path>
            </a:pathLst>
          </a:custGeom>
          <a:solidFill>
            <a:srgbClr val="EFA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082029"/>
            <a:ext cx="916940" cy="4533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99439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4800" spc="-10" dirty="0">
                <a:solidFill>
                  <a:srgbClr val="000000"/>
                </a:solidFill>
              </a:rPr>
              <a:t>Use </a:t>
            </a:r>
            <a:r>
              <a:rPr sz="4800" spc="-5" dirty="0">
                <a:solidFill>
                  <a:srgbClr val="000000"/>
                </a:solidFill>
              </a:rPr>
              <a:t>of </a:t>
            </a:r>
            <a:r>
              <a:rPr sz="4800" spc="-10" dirty="0">
                <a:solidFill>
                  <a:srgbClr val="000000"/>
                </a:solidFill>
              </a:rPr>
              <a:t>cryptography</a:t>
            </a:r>
            <a:r>
              <a:rPr sz="4800" spc="-50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for  </a:t>
            </a:r>
            <a:r>
              <a:rPr sz="4800" spc="-10" dirty="0">
                <a:solidFill>
                  <a:srgbClr val="000000"/>
                </a:solidFill>
              </a:rPr>
              <a:t>security</a:t>
            </a:r>
            <a:r>
              <a:rPr sz="4800" spc="-60" dirty="0">
                <a:solidFill>
                  <a:srgbClr val="000000"/>
                </a:solidFill>
              </a:rPr>
              <a:t> </a:t>
            </a:r>
            <a:r>
              <a:rPr sz="4800" spc="-10" dirty="0">
                <a:solidFill>
                  <a:srgbClr val="000000"/>
                </a:solidFill>
              </a:rPr>
              <a:t>controls</a:t>
            </a:r>
            <a:endParaRPr sz="48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Use </a:t>
            </a:r>
            <a:r>
              <a:rPr dirty="0"/>
              <a:t>of </a:t>
            </a:r>
            <a:r>
              <a:rPr spc="-5" dirty="0"/>
              <a:t>cryptography </a:t>
            </a:r>
            <a:r>
              <a:rPr dirty="0"/>
              <a:t>for </a:t>
            </a:r>
            <a:r>
              <a:rPr spc="-5" dirty="0"/>
              <a:t>digital</a:t>
            </a:r>
            <a:r>
              <a:rPr spc="-55" dirty="0"/>
              <a:t> </a:t>
            </a:r>
            <a:r>
              <a:rPr spc="-5" dirty="0"/>
              <a:t>signature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5" name="object 5"/>
          <p:cNvSpPr txBox="1"/>
          <p:nvPr/>
        </p:nvSpPr>
        <p:spPr>
          <a:xfrm>
            <a:off x="311150" y="1690370"/>
            <a:ext cx="8106409" cy="39674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b="1" dirty="0">
                <a:latin typeface="Arial"/>
                <a:cs typeface="Arial"/>
              </a:rPr>
              <a:t>A </a:t>
            </a:r>
            <a:r>
              <a:rPr sz="2400" b="1" spc="-5" dirty="0">
                <a:solidFill>
                  <a:srgbClr val="EFAA00"/>
                </a:solidFill>
                <a:latin typeface="Arial"/>
                <a:cs typeface="Arial"/>
              </a:rPr>
              <a:t>digital signature </a:t>
            </a:r>
            <a:r>
              <a:rPr sz="2400" b="1" spc="-5" dirty="0">
                <a:latin typeface="Arial"/>
                <a:cs typeface="Arial"/>
              </a:rPr>
              <a:t>of </a:t>
            </a:r>
            <a:r>
              <a:rPr sz="2400" b="1" dirty="0">
                <a:latin typeface="Arial"/>
                <a:cs typeface="Arial"/>
              </a:rPr>
              <a:t>a </a:t>
            </a:r>
            <a:r>
              <a:rPr sz="2400" b="1" spc="-10" dirty="0">
                <a:latin typeface="Arial"/>
                <a:cs typeface="Arial"/>
              </a:rPr>
              <a:t>message </a:t>
            </a:r>
            <a:r>
              <a:rPr sz="2400" b="1" dirty="0">
                <a:latin typeface="Arial"/>
                <a:cs typeface="Arial"/>
              </a:rPr>
              <a:t>is a </a:t>
            </a:r>
            <a:r>
              <a:rPr sz="2400" b="1" spc="-5" dirty="0">
                <a:latin typeface="Arial"/>
                <a:cs typeface="Arial"/>
              </a:rPr>
              <a:t>number </a:t>
            </a:r>
            <a:r>
              <a:rPr sz="2400" b="1" spc="-10" dirty="0">
                <a:latin typeface="Arial"/>
                <a:cs typeface="Arial"/>
              </a:rPr>
              <a:t>dependent  </a:t>
            </a:r>
            <a:r>
              <a:rPr sz="2400" b="1" spc="-5" dirty="0">
                <a:latin typeface="Arial"/>
                <a:cs typeface="Arial"/>
              </a:rPr>
              <a:t>on some </a:t>
            </a:r>
            <a:r>
              <a:rPr sz="2400" b="1" spc="-10" dirty="0">
                <a:latin typeface="Arial"/>
                <a:cs typeface="Arial"/>
              </a:rPr>
              <a:t>secret </a:t>
            </a:r>
            <a:r>
              <a:rPr sz="2400" b="1" spc="-5" dirty="0">
                <a:latin typeface="Arial"/>
                <a:cs typeface="Arial"/>
              </a:rPr>
              <a:t>known only </a:t>
            </a:r>
            <a:r>
              <a:rPr sz="2400" b="1" dirty="0">
                <a:latin typeface="Arial"/>
                <a:cs typeface="Arial"/>
              </a:rPr>
              <a:t>to the </a:t>
            </a:r>
            <a:r>
              <a:rPr sz="2400" b="1" spc="-25" dirty="0">
                <a:latin typeface="Arial"/>
                <a:cs typeface="Arial"/>
              </a:rPr>
              <a:t>signer, </a:t>
            </a:r>
            <a:r>
              <a:rPr sz="2400" b="1" spc="-5" dirty="0">
                <a:latin typeface="Arial"/>
                <a:cs typeface="Arial"/>
              </a:rPr>
              <a:t>and, on the  content of </a:t>
            </a:r>
            <a:r>
              <a:rPr sz="2400" b="1" dirty="0">
                <a:latin typeface="Arial"/>
                <a:cs typeface="Arial"/>
              </a:rPr>
              <a:t>the </a:t>
            </a:r>
            <a:r>
              <a:rPr sz="2400" b="1" spc="-10" dirty="0">
                <a:latin typeface="Arial"/>
                <a:cs typeface="Arial"/>
              </a:rPr>
              <a:t>message </a:t>
            </a:r>
            <a:r>
              <a:rPr sz="2400" b="1" spc="-5" dirty="0">
                <a:latin typeface="Arial"/>
                <a:cs typeface="Arial"/>
              </a:rPr>
              <a:t>being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signed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400" b="1" spc="-5" dirty="0">
                <a:solidFill>
                  <a:srgbClr val="EFAA00"/>
                </a:solidFill>
                <a:latin typeface="Arial"/>
                <a:cs typeface="Arial"/>
              </a:rPr>
              <a:t>Security</a:t>
            </a:r>
            <a:r>
              <a:rPr sz="2400" b="1" spc="-90" dirty="0">
                <a:solidFill>
                  <a:srgbClr val="EFAA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EFAA00"/>
                </a:solidFill>
                <a:latin typeface="Arial"/>
                <a:cs typeface="Arial"/>
              </a:rPr>
              <a:t>goals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400" spc="-5" dirty="0">
                <a:latin typeface="Arial"/>
                <a:cs typeface="Arial"/>
              </a:rPr>
              <a:t>Message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integrity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400" spc="-5" dirty="0">
                <a:latin typeface="Arial"/>
                <a:cs typeface="Arial"/>
              </a:rPr>
              <a:t>Non repudiation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10" dirty="0">
                <a:latin typeface="Arial"/>
                <a:cs typeface="Arial"/>
              </a:rPr>
              <a:t>origin </a:t>
            </a:r>
            <a:r>
              <a:rPr sz="2400" spc="-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message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400" b="1" spc="-5" dirty="0">
                <a:solidFill>
                  <a:srgbClr val="EFAA00"/>
                </a:solidFill>
                <a:latin typeface="Arial"/>
                <a:cs typeface="Arial"/>
              </a:rPr>
              <a:t>Digital signature </a:t>
            </a:r>
            <a:r>
              <a:rPr sz="2400" b="1" spc="-10" dirty="0">
                <a:solidFill>
                  <a:srgbClr val="EFAA00"/>
                </a:solidFill>
                <a:latin typeface="Arial"/>
                <a:cs typeface="Arial"/>
              </a:rPr>
              <a:t>schemes </a:t>
            </a:r>
            <a:r>
              <a:rPr sz="2400" b="1" dirty="0">
                <a:solidFill>
                  <a:srgbClr val="EFAA00"/>
                </a:solidFill>
                <a:latin typeface="Arial"/>
                <a:cs typeface="Arial"/>
              </a:rPr>
              <a:t>is </a:t>
            </a:r>
            <a:r>
              <a:rPr sz="2400" b="1" spc="-10" dirty="0">
                <a:solidFill>
                  <a:srgbClr val="EFAA00"/>
                </a:solidFill>
                <a:latin typeface="Arial"/>
                <a:cs typeface="Arial"/>
              </a:rPr>
              <a:t>composed</a:t>
            </a:r>
            <a:r>
              <a:rPr sz="2400" b="1" spc="15" dirty="0">
                <a:solidFill>
                  <a:srgbClr val="EFAA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EFAA00"/>
                </a:solidFill>
                <a:latin typeface="Arial"/>
                <a:cs typeface="Arial"/>
              </a:rPr>
              <a:t>of</a:t>
            </a:r>
            <a:endParaRPr sz="2400">
              <a:latin typeface="Arial"/>
              <a:cs typeface="Arial"/>
            </a:endParaRPr>
          </a:p>
          <a:p>
            <a:pPr marL="12700" marR="5042535">
              <a:lnSpc>
                <a:spcPts val="3379"/>
              </a:lnSpc>
              <a:spcBef>
                <a:spcPts val="195"/>
              </a:spcBef>
            </a:pPr>
            <a:r>
              <a:rPr sz="2400" spc="-5" dirty="0">
                <a:latin typeface="Arial"/>
                <a:cs typeface="Arial"/>
              </a:rPr>
              <a:t>Signature processing  </a:t>
            </a:r>
            <a:r>
              <a:rPr sz="2400" spc="-20" dirty="0">
                <a:latin typeface="Arial"/>
                <a:cs typeface="Arial"/>
              </a:rPr>
              <a:t>Verification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processing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3EDF6E07-883D-42DD-AB5D-3FC001B13AC2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1150" y="336550"/>
            <a:ext cx="2782570" cy="741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pc="-5" dirty="0"/>
              <a:t>Signature </a:t>
            </a:r>
            <a:r>
              <a:rPr spc="-10" dirty="0"/>
              <a:t>process:  Document</a:t>
            </a:r>
            <a:r>
              <a:rPr spc="-25" dirty="0"/>
              <a:t> </a:t>
            </a:r>
            <a:r>
              <a:rPr spc="-10" dirty="0"/>
              <a:t>hashing</a:t>
            </a:r>
          </a:p>
        </p:txBody>
      </p:sp>
      <p:sp>
        <p:nvSpPr>
          <p:cNvPr id="5" name="object 5"/>
          <p:cNvSpPr/>
          <p:nvPr/>
        </p:nvSpPr>
        <p:spPr>
          <a:xfrm>
            <a:off x="2332989" y="2120900"/>
            <a:ext cx="1524000" cy="699770"/>
          </a:xfrm>
          <a:custGeom>
            <a:avLst/>
            <a:gdLst/>
            <a:ahLst/>
            <a:cxnLst/>
            <a:rect l="l" t="t" r="r" b="b"/>
            <a:pathLst>
              <a:path w="1524000" h="699769">
                <a:moveTo>
                  <a:pt x="0" y="0"/>
                </a:moveTo>
                <a:lnTo>
                  <a:pt x="1524000" y="0"/>
                </a:lnTo>
                <a:lnTo>
                  <a:pt x="1524000" y="699770"/>
                </a:lnTo>
                <a:lnTo>
                  <a:pt x="0" y="699770"/>
                </a:lnTo>
                <a:lnTo>
                  <a:pt x="0" y="0"/>
                </a:lnTo>
                <a:close/>
              </a:path>
            </a:pathLst>
          </a:custGeom>
          <a:ln w="32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10460" y="2165350"/>
            <a:ext cx="1367155" cy="619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333333"/>
                </a:solidFill>
                <a:latin typeface="Arial"/>
                <a:cs typeface="Arial"/>
              </a:rPr>
              <a:t>S:MxK1</a:t>
            </a:r>
            <a:r>
              <a:rPr sz="2000" b="1" spc="-8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000" b="1" spc="-405" dirty="0">
                <a:solidFill>
                  <a:srgbClr val="333333"/>
                </a:solidFill>
                <a:latin typeface="Verdana"/>
                <a:cs typeface="Verdana"/>
              </a:rPr>
              <a:t></a:t>
            </a:r>
            <a:r>
              <a:rPr sz="2000" b="1" spc="-405" dirty="0">
                <a:solidFill>
                  <a:srgbClr val="333333"/>
                </a:solidFill>
                <a:latin typeface="Arial"/>
                <a:cs typeface="Arial"/>
              </a:rPr>
              <a:t>C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333333"/>
                </a:solidFill>
                <a:latin typeface="Arial"/>
                <a:cs typeface="Arial"/>
              </a:rPr>
              <a:t>S(m,</a:t>
            </a:r>
            <a:r>
              <a:rPr sz="2000" b="1" spc="-8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33333"/>
                </a:solidFill>
                <a:latin typeface="Arial"/>
                <a:cs typeface="Arial"/>
              </a:rPr>
              <a:t>k1)=c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95900" y="2908300"/>
            <a:ext cx="3683000" cy="3225800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1654175">
              <a:lnSpc>
                <a:spcPct val="100000"/>
              </a:lnSpc>
              <a:spcBef>
                <a:spcPts val="1150"/>
              </a:spcBef>
            </a:pP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Signature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848600" y="3542029"/>
            <a:ext cx="895350" cy="5956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95900" y="2908300"/>
            <a:ext cx="3683000" cy="3225800"/>
          </a:xfrm>
          <a:custGeom>
            <a:avLst/>
            <a:gdLst/>
            <a:ahLst/>
            <a:cxnLst/>
            <a:rect l="l" t="t" r="r" b="b"/>
            <a:pathLst>
              <a:path w="3683000" h="3225800">
                <a:moveTo>
                  <a:pt x="0" y="0"/>
                </a:moveTo>
                <a:lnTo>
                  <a:pt x="3683000" y="0"/>
                </a:lnTo>
                <a:lnTo>
                  <a:pt x="3683000" y="3225800"/>
                </a:lnTo>
                <a:lnTo>
                  <a:pt x="0" y="3225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93800" y="4051300"/>
            <a:ext cx="4965700" cy="2324100"/>
          </a:xfrm>
          <a:custGeom>
            <a:avLst/>
            <a:gdLst/>
            <a:ahLst/>
            <a:cxnLst/>
            <a:rect l="l" t="t" r="r" b="b"/>
            <a:pathLst>
              <a:path w="4965700" h="2324100">
                <a:moveTo>
                  <a:pt x="0" y="0"/>
                </a:moveTo>
                <a:lnTo>
                  <a:pt x="4965700" y="0"/>
                </a:lnTo>
                <a:lnTo>
                  <a:pt x="4965700" y="2324100"/>
                </a:lnTo>
                <a:lnTo>
                  <a:pt x="0" y="2324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9919" y="2729229"/>
            <a:ext cx="1739900" cy="1303020"/>
          </a:xfrm>
          <a:custGeom>
            <a:avLst/>
            <a:gdLst/>
            <a:ahLst/>
            <a:cxnLst/>
            <a:rect l="l" t="t" r="r" b="b"/>
            <a:pathLst>
              <a:path w="1739900" h="1303020">
                <a:moveTo>
                  <a:pt x="0" y="1303020"/>
                </a:moveTo>
                <a:lnTo>
                  <a:pt x="1739900" y="1303020"/>
                </a:lnTo>
                <a:lnTo>
                  <a:pt x="1739900" y="0"/>
                </a:lnTo>
                <a:lnTo>
                  <a:pt x="0" y="0"/>
                </a:lnTo>
                <a:lnTo>
                  <a:pt x="0" y="13030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9919" y="2729229"/>
            <a:ext cx="1739900" cy="1303020"/>
          </a:xfrm>
          <a:custGeom>
            <a:avLst/>
            <a:gdLst/>
            <a:ahLst/>
            <a:cxnLst/>
            <a:rect l="l" t="t" r="r" b="b"/>
            <a:pathLst>
              <a:path w="1739900" h="1303020">
                <a:moveTo>
                  <a:pt x="0" y="1303020"/>
                </a:moveTo>
                <a:lnTo>
                  <a:pt x="1739900" y="1303020"/>
                </a:lnTo>
                <a:lnTo>
                  <a:pt x="1739900" y="0"/>
                </a:lnTo>
                <a:lnTo>
                  <a:pt x="0" y="0"/>
                </a:lnTo>
                <a:lnTo>
                  <a:pt x="0" y="1303020"/>
                </a:lnTo>
                <a:close/>
              </a:path>
            </a:pathLst>
          </a:custGeom>
          <a:ln w="3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78180" y="2721609"/>
            <a:ext cx="65087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C</a:t>
            </a:r>
            <a:r>
              <a:rPr sz="1200" b="1" spc="-5" dirty="0">
                <a:latin typeface="Arial"/>
                <a:cs typeface="Arial"/>
              </a:rPr>
              <a:t>o</a:t>
            </a:r>
            <a:r>
              <a:rPr sz="1200" b="1" spc="5" dirty="0">
                <a:latin typeface="Arial"/>
                <a:cs typeface="Arial"/>
              </a:rPr>
              <a:t>n</a:t>
            </a:r>
            <a:r>
              <a:rPr sz="1200" b="1" dirty="0">
                <a:latin typeface="Arial"/>
                <a:cs typeface="Arial"/>
              </a:rPr>
              <a:t>t</a:t>
            </a:r>
            <a:r>
              <a:rPr sz="1200" b="1" spc="-10" dirty="0">
                <a:latin typeface="Arial"/>
                <a:cs typeface="Arial"/>
              </a:rPr>
              <a:t>r</a:t>
            </a:r>
            <a:r>
              <a:rPr sz="1200" b="1" dirty="0">
                <a:latin typeface="Arial"/>
                <a:cs typeface="Arial"/>
              </a:rPr>
              <a:t>a</a:t>
            </a:r>
            <a:r>
              <a:rPr sz="1200" b="1" spc="-10" dirty="0">
                <a:latin typeface="Arial"/>
                <a:cs typeface="Arial"/>
              </a:rPr>
              <a:t>c</a:t>
            </a:r>
            <a:r>
              <a:rPr sz="1200" b="1" dirty="0">
                <a:latin typeface="Arial"/>
                <a:cs typeface="Arial"/>
              </a:rPr>
              <a:t>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8180" y="3089909"/>
            <a:ext cx="995044" cy="745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dirty="0">
                <a:latin typeface="Arial"/>
                <a:cs typeface="Arial"/>
              </a:rPr>
              <a:t>...........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200" b="1" spc="-5" dirty="0">
                <a:latin typeface="Arial"/>
                <a:cs typeface="Arial"/>
              </a:rPr>
              <a:t>............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b="1" spc="-5" dirty="0">
                <a:latin typeface="Arial"/>
                <a:cs typeface="Arial"/>
              </a:rPr>
              <a:t>......................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200" b="1" spc="-5" dirty="0">
                <a:latin typeface="Arial"/>
                <a:cs typeface="Arial"/>
              </a:rPr>
              <a:t>.......................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502400" y="3012439"/>
            <a:ext cx="1828800" cy="737870"/>
          </a:xfrm>
          <a:custGeom>
            <a:avLst/>
            <a:gdLst/>
            <a:ahLst/>
            <a:cxnLst/>
            <a:rect l="l" t="t" r="r" b="b"/>
            <a:pathLst>
              <a:path w="1828800" h="737870">
                <a:moveTo>
                  <a:pt x="0" y="737870"/>
                </a:moveTo>
                <a:lnTo>
                  <a:pt x="1828800" y="737870"/>
                </a:lnTo>
                <a:lnTo>
                  <a:pt x="1828800" y="0"/>
                </a:lnTo>
                <a:lnTo>
                  <a:pt x="0" y="0"/>
                </a:lnTo>
                <a:lnTo>
                  <a:pt x="0" y="7378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58209" y="3012439"/>
            <a:ext cx="1827530" cy="737870"/>
          </a:xfrm>
          <a:custGeom>
            <a:avLst/>
            <a:gdLst/>
            <a:ahLst/>
            <a:cxnLst/>
            <a:rect l="l" t="t" r="r" b="b"/>
            <a:pathLst>
              <a:path w="1827529" h="737870">
                <a:moveTo>
                  <a:pt x="0" y="737870"/>
                </a:moveTo>
                <a:lnTo>
                  <a:pt x="1827529" y="737870"/>
                </a:lnTo>
                <a:lnTo>
                  <a:pt x="1827529" y="0"/>
                </a:lnTo>
                <a:lnTo>
                  <a:pt x="0" y="0"/>
                </a:lnTo>
                <a:lnTo>
                  <a:pt x="0" y="737870"/>
                </a:lnTo>
                <a:close/>
              </a:path>
            </a:pathLst>
          </a:custGeom>
          <a:ln w="3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511550" y="3274059"/>
            <a:ext cx="171132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latin typeface="Arial"/>
                <a:cs typeface="Arial"/>
              </a:rPr>
              <a:t>10101010101001101101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458209" y="4900929"/>
            <a:ext cx="1741170" cy="1303020"/>
          </a:xfrm>
          <a:custGeom>
            <a:avLst/>
            <a:gdLst/>
            <a:ahLst/>
            <a:cxnLst/>
            <a:rect l="l" t="t" r="r" b="b"/>
            <a:pathLst>
              <a:path w="1741170" h="1303020">
                <a:moveTo>
                  <a:pt x="0" y="1303020"/>
                </a:moveTo>
                <a:lnTo>
                  <a:pt x="1741169" y="1303020"/>
                </a:lnTo>
                <a:lnTo>
                  <a:pt x="1741169" y="0"/>
                </a:lnTo>
                <a:lnTo>
                  <a:pt x="0" y="0"/>
                </a:lnTo>
                <a:lnTo>
                  <a:pt x="0" y="13030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10689" y="2832100"/>
            <a:ext cx="441959" cy="331470"/>
          </a:xfrm>
          <a:custGeom>
            <a:avLst/>
            <a:gdLst/>
            <a:ahLst/>
            <a:cxnLst/>
            <a:rect l="l" t="t" r="r" b="b"/>
            <a:pathLst>
              <a:path w="441960" h="331469">
                <a:moveTo>
                  <a:pt x="0" y="331470"/>
                </a:moveTo>
                <a:lnTo>
                  <a:pt x="441960" y="331470"/>
                </a:lnTo>
                <a:lnTo>
                  <a:pt x="441960" y="0"/>
                </a:lnTo>
                <a:lnTo>
                  <a:pt x="0" y="0"/>
                </a:lnTo>
                <a:lnTo>
                  <a:pt x="0" y="3314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10689" y="2832100"/>
            <a:ext cx="441959" cy="331470"/>
          </a:xfrm>
          <a:custGeom>
            <a:avLst/>
            <a:gdLst/>
            <a:ahLst/>
            <a:cxnLst/>
            <a:rect l="l" t="t" r="r" b="b"/>
            <a:pathLst>
              <a:path w="441960" h="331469">
                <a:moveTo>
                  <a:pt x="0" y="331470"/>
                </a:moveTo>
                <a:lnTo>
                  <a:pt x="441960" y="331470"/>
                </a:lnTo>
                <a:lnTo>
                  <a:pt x="441960" y="0"/>
                </a:lnTo>
                <a:lnTo>
                  <a:pt x="0" y="0"/>
                </a:lnTo>
                <a:lnTo>
                  <a:pt x="0" y="331470"/>
                </a:lnTo>
                <a:close/>
              </a:path>
            </a:pathLst>
          </a:custGeom>
          <a:ln w="3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58209" y="4900929"/>
            <a:ext cx="1741170" cy="433070"/>
          </a:xfrm>
          <a:custGeom>
            <a:avLst/>
            <a:gdLst/>
            <a:ahLst/>
            <a:cxnLst/>
            <a:rect l="l" t="t" r="r" b="b"/>
            <a:pathLst>
              <a:path w="1741170" h="433070">
                <a:moveTo>
                  <a:pt x="0" y="0"/>
                </a:moveTo>
                <a:lnTo>
                  <a:pt x="869950" y="433070"/>
                </a:lnTo>
                <a:lnTo>
                  <a:pt x="1741169" y="0"/>
                </a:lnTo>
              </a:path>
            </a:pathLst>
          </a:custGeom>
          <a:ln w="3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83609" y="5334000"/>
            <a:ext cx="1061720" cy="796290"/>
          </a:xfrm>
          <a:custGeom>
            <a:avLst/>
            <a:gdLst/>
            <a:ahLst/>
            <a:cxnLst/>
            <a:rect l="l" t="t" r="r" b="b"/>
            <a:pathLst>
              <a:path w="1061720" h="796289">
                <a:moveTo>
                  <a:pt x="0" y="796290"/>
                </a:moveTo>
                <a:lnTo>
                  <a:pt x="1061719" y="796290"/>
                </a:lnTo>
                <a:lnTo>
                  <a:pt x="1061719" y="0"/>
                </a:lnTo>
                <a:lnTo>
                  <a:pt x="0" y="0"/>
                </a:lnTo>
                <a:lnTo>
                  <a:pt x="0" y="7962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144009" y="5398770"/>
            <a:ext cx="267970" cy="200660"/>
          </a:xfrm>
          <a:custGeom>
            <a:avLst/>
            <a:gdLst/>
            <a:ahLst/>
            <a:cxnLst/>
            <a:rect l="l" t="t" r="r" b="b"/>
            <a:pathLst>
              <a:path w="267970" h="200660">
                <a:moveTo>
                  <a:pt x="0" y="200659"/>
                </a:moveTo>
                <a:lnTo>
                  <a:pt x="267969" y="200659"/>
                </a:lnTo>
                <a:lnTo>
                  <a:pt x="267969" y="0"/>
                </a:lnTo>
                <a:lnTo>
                  <a:pt x="0" y="0"/>
                </a:lnTo>
                <a:lnTo>
                  <a:pt x="0" y="2006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44009" y="5398770"/>
            <a:ext cx="267970" cy="200660"/>
          </a:xfrm>
          <a:custGeom>
            <a:avLst/>
            <a:gdLst/>
            <a:ahLst/>
            <a:cxnLst/>
            <a:rect l="l" t="t" r="r" b="b"/>
            <a:pathLst>
              <a:path w="267970" h="200660">
                <a:moveTo>
                  <a:pt x="0" y="200659"/>
                </a:moveTo>
                <a:lnTo>
                  <a:pt x="267969" y="200659"/>
                </a:lnTo>
                <a:lnTo>
                  <a:pt x="267969" y="0"/>
                </a:lnTo>
                <a:lnTo>
                  <a:pt x="0" y="0"/>
                </a:lnTo>
                <a:lnTo>
                  <a:pt x="0" y="200659"/>
                </a:lnTo>
                <a:close/>
              </a:path>
            </a:pathLst>
          </a:custGeom>
          <a:ln w="3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45329" y="5459729"/>
            <a:ext cx="537210" cy="618490"/>
          </a:xfrm>
          <a:custGeom>
            <a:avLst/>
            <a:gdLst/>
            <a:ahLst/>
            <a:cxnLst/>
            <a:rect l="l" t="t" r="r" b="b"/>
            <a:pathLst>
              <a:path w="537210" h="618489">
                <a:moveTo>
                  <a:pt x="0" y="618490"/>
                </a:moveTo>
                <a:lnTo>
                  <a:pt x="537210" y="618490"/>
                </a:lnTo>
                <a:lnTo>
                  <a:pt x="537210" y="0"/>
                </a:lnTo>
                <a:lnTo>
                  <a:pt x="0" y="0"/>
                </a:lnTo>
                <a:lnTo>
                  <a:pt x="0" y="6184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3456465" y="4899185"/>
          <a:ext cx="1728468" cy="13481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44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8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069">
                <a:tc gridSpan="3">
                  <a:txBody>
                    <a:bodyPr/>
                    <a:lstStyle/>
                    <a:p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88">
                      <a:solidFill>
                        <a:srgbClr val="000000"/>
                      </a:solidFill>
                      <a:prstDash val="solid"/>
                    </a:lnL>
                    <a:lnR w="3488">
                      <a:solidFill>
                        <a:srgbClr val="000000"/>
                      </a:solidFill>
                      <a:prstDash val="solid"/>
                    </a:lnR>
                    <a:lnT w="3488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730">
                <a:tc rowSpan="2"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700" b="1" spc="5" dirty="0">
                          <a:latin typeface="Arial"/>
                          <a:cs typeface="Arial"/>
                        </a:rPr>
                        <a:t>Contract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marL="59055">
                        <a:lnSpc>
                          <a:spcPct val="100000"/>
                        </a:lnSpc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...........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5905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............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5905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......................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5905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.......................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888">
                      <a:solidFill>
                        <a:srgbClr val="000000"/>
                      </a:solidFill>
                      <a:prstDash val="solid"/>
                    </a:lnL>
                    <a:lnR w="3488">
                      <a:solidFill>
                        <a:srgbClr val="000000"/>
                      </a:solidFill>
                      <a:prstDash val="solid"/>
                    </a:lnR>
                    <a:lnB w="3488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88">
                      <a:solidFill>
                        <a:srgbClr val="000000"/>
                      </a:solidFill>
                      <a:prstDash val="solid"/>
                    </a:lnL>
                    <a:lnR w="3488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45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888">
                      <a:solidFill>
                        <a:srgbClr val="000000"/>
                      </a:solidFill>
                      <a:prstDash val="solid"/>
                    </a:lnL>
                    <a:lnR w="3488">
                      <a:solidFill>
                        <a:srgbClr val="000000"/>
                      </a:solidFill>
                      <a:prstDash val="solid"/>
                    </a:lnR>
                    <a:lnT w="3488">
                      <a:solidFill>
                        <a:srgbClr val="000000"/>
                      </a:solidFill>
                      <a:prstDash val="solid"/>
                    </a:lnT>
                    <a:lnB w="3488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950" dirty="0">
                          <a:latin typeface="Arial"/>
                          <a:cs typeface="Arial"/>
                        </a:rPr>
                        <a:t>101110</a:t>
                      </a:r>
                      <a:endParaRPr sz="95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950" dirty="0">
                          <a:latin typeface="Arial"/>
                          <a:cs typeface="Arial"/>
                        </a:rPr>
                        <a:t>111010</a:t>
                      </a:r>
                      <a:endParaRPr sz="95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950" dirty="0">
                          <a:latin typeface="Arial"/>
                          <a:cs typeface="Arial"/>
                        </a:rPr>
                        <a:t>011011</a:t>
                      </a:r>
                      <a:endParaRPr sz="95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950" spc="5" dirty="0">
                          <a:latin typeface="Arial"/>
                          <a:cs typeface="Arial"/>
                        </a:rPr>
                        <a:t>01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88">
                      <a:solidFill>
                        <a:srgbClr val="000000"/>
                      </a:solidFill>
                      <a:prstDash val="solid"/>
                    </a:lnL>
                    <a:lnR w="3488">
                      <a:solidFill>
                        <a:srgbClr val="000000"/>
                      </a:solidFill>
                      <a:prstDash val="solid"/>
                    </a:lnR>
                    <a:lnB w="3488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88">
                      <a:solidFill>
                        <a:srgbClr val="000000"/>
                      </a:solidFill>
                      <a:prstDash val="solid"/>
                    </a:lnL>
                    <a:lnR w="3488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694">
                <a:tc>
                  <a:txBody>
                    <a:bodyPr/>
                    <a:lstStyle/>
                    <a:p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888">
                      <a:solidFill>
                        <a:srgbClr val="000000"/>
                      </a:solidFill>
                      <a:prstDash val="solid"/>
                    </a:lnL>
                    <a:lnR w="3488">
                      <a:solidFill>
                        <a:srgbClr val="000000"/>
                      </a:solidFill>
                      <a:prstDash val="solid"/>
                    </a:lnR>
                    <a:lnT w="3488">
                      <a:solidFill>
                        <a:srgbClr val="000000"/>
                      </a:solidFill>
                      <a:prstDash val="solid"/>
                    </a:lnT>
                    <a:lnB w="3488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88">
                      <a:solidFill>
                        <a:srgbClr val="000000"/>
                      </a:solidFill>
                      <a:prstDash val="solid"/>
                    </a:lnL>
                    <a:lnR w="3488">
                      <a:solidFill>
                        <a:srgbClr val="000000"/>
                      </a:solidFill>
                      <a:prstDash val="solid"/>
                    </a:lnR>
                    <a:lnT w="3488">
                      <a:solidFill>
                        <a:srgbClr val="000000"/>
                      </a:solidFill>
                      <a:prstDash val="solid"/>
                    </a:lnT>
                    <a:lnB w="3488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3232150" y="3379470"/>
            <a:ext cx="151130" cy="0"/>
          </a:xfrm>
          <a:custGeom>
            <a:avLst/>
            <a:gdLst/>
            <a:ahLst/>
            <a:cxnLst/>
            <a:rect l="l" t="t" r="r" b="b"/>
            <a:pathLst>
              <a:path w="151129">
                <a:moveTo>
                  <a:pt x="0" y="0"/>
                </a:moveTo>
                <a:lnTo>
                  <a:pt x="151129" y="0"/>
                </a:lnTo>
              </a:path>
            </a:pathLst>
          </a:custGeom>
          <a:ln w="109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69820" y="3379470"/>
            <a:ext cx="227329" cy="0"/>
          </a:xfrm>
          <a:custGeom>
            <a:avLst/>
            <a:gdLst/>
            <a:ahLst/>
            <a:cxnLst/>
            <a:rect l="l" t="t" r="r" b="b"/>
            <a:pathLst>
              <a:path w="227330">
                <a:moveTo>
                  <a:pt x="0" y="0"/>
                </a:moveTo>
                <a:lnTo>
                  <a:pt x="227330" y="0"/>
                </a:lnTo>
              </a:path>
            </a:pathLst>
          </a:custGeom>
          <a:ln w="109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359150" y="3329940"/>
            <a:ext cx="99060" cy="99060"/>
          </a:xfrm>
          <a:custGeom>
            <a:avLst/>
            <a:gdLst/>
            <a:ahLst/>
            <a:cxnLst/>
            <a:rect l="l" t="t" r="r" b="b"/>
            <a:pathLst>
              <a:path w="99060" h="99060">
                <a:moveTo>
                  <a:pt x="0" y="0"/>
                </a:moveTo>
                <a:lnTo>
                  <a:pt x="1270" y="6350"/>
                </a:lnTo>
                <a:lnTo>
                  <a:pt x="7620" y="19050"/>
                </a:lnTo>
                <a:lnTo>
                  <a:pt x="7620" y="24130"/>
                </a:lnTo>
                <a:lnTo>
                  <a:pt x="8889" y="30480"/>
                </a:lnTo>
                <a:lnTo>
                  <a:pt x="11429" y="35560"/>
                </a:lnTo>
                <a:lnTo>
                  <a:pt x="11429" y="66039"/>
                </a:lnTo>
                <a:lnTo>
                  <a:pt x="8889" y="72389"/>
                </a:lnTo>
                <a:lnTo>
                  <a:pt x="7620" y="77470"/>
                </a:lnTo>
                <a:lnTo>
                  <a:pt x="7620" y="82550"/>
                </a:lnTo>
                <a:lnTo>
                  <a:pt x="3810" y="88900"/>
                </a:lnTo>
                <a:lnTo>
                  <a:pt x="1270" y="93980"/>
                </a:lnTo>
                <a:lnTo>
                  <a:pt x="0" y="99060"/>
                </a:lnTo>
                <a:lnTo>
                  <a:pt x="99060" y="4953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598420" y="3251200"/>
            <a:ext cx="631825" cy="231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b="1" dirty="0">
                <a:latin typeface="Arial"/>
                <a:cs typeface="Arial"/>
              </a:rPr>
              <a:t>1</a:t>
            </a:r>
            <a:r>
              <a:rPr sz="1450" b="1" spc="5" dirty="0">
                <a:latin typeface="Arial"/>
                <a:cs typeface="Arial"/>
              </a:rPr>
              <a:t>.</a:t>
            </a:r>
            <a:r>
              <a:rPr sz="1450" b="1" spc="-10" dirty="0">
                <a:latin typeface="Arial"/>
                <a:cs typeface="Arial"/>
              </a:rPr>
              <a:t>H</a:t>
            </a:r>
            <a:r>
              <a:rPr sz="1450" b="1" spc="10" dirty="0">
                <a:latin typeface="Arial"/>
                <a:cs typeface="Arial"/>
              </a:rPr>
              <a:t>a</a:t>
            </a:r>
            <a:r>
              <a:rPr sz="1450" b="1" dirty="0">
                <a:latin typeface="Arial"/>
                <a:cs typeface="Arial"/>
              </a:rPr>
              <a:t>sh</a:t>
            </a:r>
            <a:endParaRPr sz="145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277609" y="3379470"/>
            <a:ext cx="151130" cy="0"/>
          </a:xfrm>
          <a:custGeom>
            <a:avLst/>
            <a:gdLst/>
            <a:ahLst/>
            <a:cxnLst/>
            <a:rect l="l" t="t" r="r" b="b"/>
            <a:pathLst>
              <a:path w="151129">
                <a:moveTo>
                  <a:pt x="0" y="0"/>
                </a:moveTo>
                <a:lnTo>
                  <a:pt x="151129" y="0"/>
                </a:lnTo>
              </a:path>
            </a:pathLst>
          </a:custGeom>
          <a:ln w="109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285740" y="3379470"/>
            <a:ext cx="223520" cy="0"/>
          </a:xfrm>
          <a:custGeom>
            <a:avLst/>
            <a:gdLst/>
            <a:ahLst/>
            <a:cxnLst/>
            <a:rect l="l" t="t" r="r" b="b"/>
            <a:pathLst>
              <a:path w="223520">
                <a:moveTo>
                  <a:pt x="0" y="0"/>
                </a:moveTo>
                <a:lnTo>
                  <a:pt x="223520" y="0"/>
                </a:lnTo>
              </a:path>
            </a:pathLst>
          </a:custGeom>
          <a:ln w="109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03340" y="3329940"/>
            <a:ext cx="99060" cy="99060"/>
          </a:xfrm>
          <a:custGeom>
            <a:avLst/>
            <a:gdLst/>
            <a:ahLst/>
            <a:cxnLst/>
            <a:rect l="l" t="t" r="r" b="b"/>
            <a:pathLst>
              <a:path w="99059" h="99060">
                <a:moveTo>
                  <a:pt x="0" y="0"/>
                </a:moveTo>
                <a:lnTo>
                  <a:pt x="3810" y="6350"/>
                </a:lnTo>
                <a:lnTo>
                  <a:pt x="5080" y="11430"/>
                </a:lnTo>
                <a:lnTo>
                  <a:pt x="7620" y="19050"/>
                </a:lnTo>
                <a:lnTo>
                  <a:pt x="8889" y="24130"/>
                </a:lnTo>
                <a:lnTo>
                  <a:pt x="11430" y="30480"/>
                </a:lnTo>
                <a:lnTo>
                  <a:pt x="11430" y="35560"/>
                </a:lnTo>
                <a:lnTo>
                  <a:pt x="12700" y="40639"/>
                </a:lnTo>
                <a:lnTo>
                  <a:pt x="12700" y="59689"/>
                </a:lnTo>
                <a:lnTo>
                  <a:pt x="11430" y="66039"/>
                </a:lnTo>
                <a:lnTo>
                  <a:pt x="11430" y="72389"/>
                </a:lnTo>
                <a:lnTo>
                  <a:pt x="8889" y="77470"/>
                </a:lnTo>
                <a:lnTo>
                  <a:pt x="7620" y="82550"/>
                </a:lnTo>
                <a:lnTo>
                  <a:pt x="5080" y="88900"/>
                </a:lnTo>
                <a:lnTo>
                  <a:pt x="3810" y="93980"/>
                </a:lnTo>
                <a:lnTo>
                  <a:pt x="0" y="99060"/>
                </a:lnTo>
                <a:lnTo>
                  <a:pt x="99060" y="4953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509259" y="3258820"/>
            <a:ext cx="768350" cy="238760"/>
          </a:xfrm>
          <a:custGeom>
            <a:avLst/>
            <a:gdLst/>
            <a:ahLst/>
            <a:cxnLst/>
            <a:rect l="l" t="t" r="r" b="b"/>
            <a:pathLst>
              <a:path w="768350" h="238760">
                <a:moveTo>
                  <a:pt x="0" y="238759"/>
                </a:moveTo>
                <a:lnTo>
                  <a:pt x="768350" y="238759"/>
                </a:lnTo>
                <a:lnTo>
                  <a:pt x="768350" y="0"/>
                </a:lnTo>
                <a:lnTo>
                  <a:pt x="0" y="0"/>
                </a:lnTo>
                <a:lnTo>
                  <a:pt x="0" y="2387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501139" y="4032250"/>
            <a:ext cx="1882139" cy="1520190"/>
          </a:xfrm>
          <a:custGeom>
            <a:avLst/>
            <a:gdLst/>
            <a:ahLst/>
            <a:cxnLst/>
            <a:rect l="l" t="t" r="r" b="b"/>
            <a:pathLst>
              <a:path w="1882139" h="1520189">
                <a:moveTo>
                  <a:pt x="0" y="0"/>
                </a:moveTo>
                <a:lnTo>
                  <a:pt x="0" y="1520190"/>
                </a:lnTo>
                <a:lnTo>
                  <a:pt x="1882139" y="1520190"/>
                </a:lnTo>
              </a:path>
            </a:pathLst>
          </a:custGeom>
          <a:ln w="109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359150" y="5502909"/>
            <a:ext cx="99060" cy="100330"/>
          </a:xfrm>
          <a:custGeom>
            <a:avLst/>
            <a:gdLst/>
            <a:ahLst/>
            <a:cxnLst/>
            <a:rect l="l" t="t" r="r" b="b"/>
            <a:pathLst>
              <a:path w="99060" h="100329">
                <a:moveTo>
                  <a:pt x="0" y="0"/>
                </a:moveTo>
                <a:lnTo>
                  <a:pt x="1270" y="6349"/>
                </a:lnTo>
                <a:lnTo>
                  <a:pt x="3810" y="11429"/>
                </a:lnTo>
                <a:lnTo>
                  <a:pt x="7620" y="16509"/>
                </a:lnTo>
                <a:lnTo>
                  <a:pt x="7620" y="22859"/>
                </a:lnTo>
                <a:lnTo>
                  <a:pt x="8889" y="27939"/>
                </a:lnTo>
                <a:lnTo>
                  <a:pt x="11429" y="33019"/>
                </a:lnTo>
                <a:lnTo>
                  <a:pt x="11429" y="64769"/>
                </a:lnTo>
                <a:lnTo>
                  <a:pt x="8889" y="71119"/>
                </a:lnTo>
                <a:lnTo>
                  <a:pt x="7620" y="76199"/>
                </a:lnTo>
                <a:lnTo>
                  <a:pt x="7620" y="81279"/>
                </a:lnTo>
                <a:lnTo>
                  <a:pt x="1270" y="93979"/>
                </a:lnTo>
                <a:lnTo>
                  <a:pt x="0" y="100329"/>
                </a:lnTo>
                <a:lnTo>
                  <a:pt x="99060" y="495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649729" y="5429250"/>
            <a:ext cx="134620" cy="240029"/>
          </a:xfrm>
          <a:custGeom>
            <a:avLst/>
            <a:gdLst/>
            <a:ahLst/>
            <a:cxnLst/>
            <a:rect l="l" t="t" r="r" b="b"/>
            <a:pathLst>
              <a:path w="134619" h="240029">
                <a:moveTo>
                  <a:pt x="0" y="240030"/>
                </a:moveTo>
                <a:lnTo>
                  <a:pt x="134619" y="240030"/>
                </a:lnTo>
                <a:lnTo>
                  <a:pt x="134619" y="0"/>
                </a:lnTo>
                <a:lnTo>
                  <a:pt x="0" y="0"/>
                </a:lnTo>
                <a:lnTo>
                  <a:pt x="0" y="2400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653539" y="5424170"/>
            <a:ext cx="128270" cy="231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b="1" dirty="0">
                <a:latin typeface="Arial"/>
                <a:cs typeface="Arial"/>
              </a:rPr>
              <a:t>3</a:t>
            </a:r>
            <a:endParaRPr sz="1450">
              <a:latin typeface="Arial"/>
              <a:cs typeface="Arial"/>
            </a:endParaRPr>
          </a:p>
        </p:txBody>
      </p:sp>
      <p:graphicFrame>
        <p:nvGraphicFramePr>
          <p:cNvPr id="39" name="object 39"/>
          <p:cNvGraphicFramePr>
            <a:graphicFrameLocks noGrp="1"/>
          </p:cNvGraphicFramePr>
          <p:nvPr/>
        </p:nvGraphicFramePr>
        <p:xfrm>
          <a:off x="5268859" y="3010695"/>
          <a:ext cx="3056888" cy="2539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8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5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31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7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249554">
                        <a:lnSpc>
                          <a:spcPct val="100000"/>
                        </a:lnSpc>
                      </a:pPr>
                      <a:r>
                        <a:rPr sz="1450" b="1" spc="-5" dirty="0">
                          <a:latin typeface="Arial"/>
                          <a:cs typeface="Arial"/>
                        </a:rPr>
                        <a:t>2.Cipher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3488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64135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10111011101001101101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88">
                      <a:solidFill>
                        <a:srgbClr val="000000"/>
                      </a:solidFill>
                      <a:prstDash val="solid"/>
                    </a:lnL>
                    <a:lnR w="3488">
                      <a:solidFill>
                        <a:srgbClr val="000000"/>
                      </a:solidFill>
                      <a:prstDash val="solid"/>
                    </a:lnR>
                    <a:lnT w="3488">
                      <a:solidFill>
                        <a:srgbClr val="000000"/>
                      </a:solidFill>
                      <a:prstDash val="solid"/>
                    </a:lnT>
                    <a:lnB w="3488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2129">
                <a:tc gridSpan="2">
                  <a:txBody>
                    <a:bodyPr/>
                    <a:lstStyle/>
                    <a:p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0900">
                      <a:solidFill>
                        <a:srgbClr val="000000"/>
                      </a:solidFill>
                      <a:prstDash val="solid"/>
                    </a:lnR>
                    <a:lnB w="109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900">
                      <a:solidFill>
                        <a:srgbClr val="000000"/>
                      </a:solidFill>
                      <a:prstDash val="solid"/>
                    </a:lnL>
                    <a:lnT w="3488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0" name="object 40"/>
          <p:cNvSpPr/>
          <p:nvPr/>
        </p:nvSpPr>
        <p:spPr>
          <a:xfrm>
            <a:off x="5199379" y="5502909"/>
            <a:ext cx="99060" cy="100330"/>
          </a:xfrm>
          <a:custGeom>
            <a:avLst/>
            <a:gdLst/>
            <a:ahLst/>
            <a:cxnLst/>
            <a:rect l="l" t="t" r="r" b="b"/>
            <a:pathLst>
              <a:path w="99060" h="100329">
                <a:moveTo>
                  <a:pt x="99060" y="0"/>
                </a:moveTo>
                <a:lnTo>
                  <a:pt x="0" y="49529"/>
                </a:lnTo>
                <a:lnTo>
                  <a:pt x="99060" y="100329"/>
                </a:lnTo>
                <a:lnTo>
                  <a:pt x="95250" y="93979"/>
                </a:lnTo>
                <a:lnTo>
                  <a:pt x="92710" y="88899"/>
                </a:lnTo>
                <a:lnTo>
                  <a:pt x="91440" y="81279"/>
                </a:lnTo>
                <a:lnTo>
                  <a:pt x="88900" y="76199"/>
                </a:lnTo>
                <a:lnTo>
                  <a:pt x="88900" y="71119"/>
                </a:lnTo>
                <a:lnTo>
                  <a:pt x="87630" y="64769"/>
                </a:lnTo>
                <a:lnTo>
                  <a:pt x="87630" y="59689"/>
                </a:lnTo>
                <a:lnTo>
                  <a:pt x="86360" y="52069"/>
                </a:lnTo>
                <a:lnTo>
                  <a:pt x="86360" y="46989"/>
                </a:lnTo>
                <a:lnTo>
                  <a:pt x="87630" y="40639"/>
                </a:lnTo>
                <a:lnTo>
                  <a:pt x="87630" y="33019"/>
                </a:lnTo>
                <a:lnTo>
                  <a:pt x="88900" y="27939"/>
                </a:lnTo>
                <a:lnTo>
                  <a:pt x="88900" y="22859"/>
                </a:lnTo>
                <a:lnTo>
                  <a:pt x="91440" y="16509"/>
                </a:lnTo>
                <a:lnTo>
                  <a:pt x="92710" y="11429"/>
                </a:lnTo>
                <a:lnTo>
                  <a:pt x="95250" y="6349"/>
                </a:lnTo>
                <a:lnTo>
                  <a:pt x="990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143750" y="5429250"/>
            <a:ext cx="134620" cy="240029"/>
          </a:xfrm>
          <a:custGeom>
            <a:avLst/>
            <a:gdLst/>
            <a:ahLst/>
            <a:cxnLst/>
            <a:rect l="l" t="t" r="r" b="b"/>
            <a:pathLst>
              <a:path w="134620" h="240029">
                <a:moveTo>
                  <a:pt x="0" y="240030"/>
                </a:moveTo>
                <a:lnTo>
                  <a:pt x="134620" y="240030"/>
                </a:lnTo>
                <a:lnTo>
                  <a:pt x="134620" y="0"/>
                </a:lnTo>
                <a:lnTo>
                  <a:pt x="0" y="0"/>
                </a:lnTo>
                <a:lnTo>
                  <a:pt x="0" y="2400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7145019" y="5424170"/>
            <a:ext cx="128270" cy="231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b="1" dirty="0">
                <a:latin typeface="Arial"/>
                <a:cs typeface="Arial"/>
              </a:rPr>
              <a:t>3</a:t>
            </a:r>
            <a:endParaRPr sz="1450">
              <a:latin typeface="Arial"/>
              <a:cs typeface="Arial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44" name="object 3">
            <a:extLst>
              <a:ext uri="{FF2B5EF4-FFF2-40B4-BE49-F238E27FC236}">
                <a16:creationId xmlns:a16="http://schemas.microsoft.com/office/drawing/2014/main" id="{A6C2B6B1-85AA-42C9-9951-7E54C2953E57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1150" y="336550"/>
            <a:ext cx="3411220" cy="741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pc="-5" dirty="0"/>
              <a:t>Signature </a:t>
            </a:r>
            <a:r>
              <a:rPr spc="-10" dirty="0"/>
              <a:t>process:  </a:t>
            </a:r>
            <a:r>
              <a:rPr spc="-5" dirty="0"/>
              <a:t>Asymmetric</a:t>
            </a:r>
            <a:r>
              <a:rPr spc="-80" dirty="0"/>
              <a:t> </a:t>
            </a:r>
            <a:r>
              <a:rPr spc="-5" dirty="0"/>
              <a:t>encryption</a:t>
            </a:r>
          </a:p>
        </p:txBody>
      </p:sp>
      <p:sp>
        <p:nvSpPr>
          <p:cNvPr id="5" name="object 5"/>
          <p:cNvSpPr/>
          <p:nvPr/>
        </p:nvSpPr>
        <p:spPr>
          <a:xfrm>
            <a:off x="5486400" y="1637029"/>
            <a:ext cx="632460" cy="660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15000" y="2552700"/>
            <a:ext cx="228600" cy="533400"/>
          </a:xfrm>
          <a:custGeom>
            <a:avLst/>
            <a:gdLst/>
            <a:ahLst/>
            <a:cxnLst/>
            <a:rect l="l" t="t" r="r" b="b"/>
            <a:pathLst>
              <a:path w="228600" h="533400">
                <a:moveTo>
                  <a:pt x="228600" y="400050"/>
                </a:moveTo>
                <a:lnTo>
                  <a:pt x="0" y="400050"/>
                </a:lnTo>
                <a:lnTo>
                  <a:pt x="114300" y="533400"/>
                </a:lnTo>
                <a:lnTo>
                  <a:pt x="228600" y="400050"/>
                </a:lnTo>
                <a:close/>
              </a:path>
              <a:path w="228600" h="533400">
                <a:moveTo>
                  <a:pt x="171450" y="0"/>
                </a:moveTo>
                <a:lnTo>
                  <a:pt x="57150" y="0"/>
                </a:lnTo>
                <a:lnTo>
                  <a:pt x="57150" y="400050"/>
                </a:lnTo>
                <a:lnTo>
                  <a:pt x="171450" y="400050"/>
                </a:lnTo>
                <a:lnTo>
                  <a:pt x="17145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15000" y="2552700"/>
            <a:ext cx="228600" cy="533400"/>
          </a:xfrm>
          <a:custGeom>
            <a:avLst/>
            <a:gdLst/>
            <a:ahLst/>
            <a:cxnLst/>
            <a:rect l="l" t="t" r="r" b="b"/>
            <a:pathLst>
              <a:path w="228600" h="533400">
                <a:moveTo>
                  <a:pt x="0" y="400050"/>
                </a:moveTo>
                <a:lnTo>
                  <a:pt x="57150" y="400050"/>
                </a:lnTo>
                <a:lnTo>
                  <a:pt x="57150" y="0"/>
                </a:lnTo>
                <a:lnTo>
                  <a:pt x="171450" y="0"/>
                </a:lnTo>
                <a:lnTo>
                  <a:pt x="171450" y="400050"/>
                </a:lnTo>
                <a:lnTo>
                  <a:pt x="228600" y="400050"/>
                </a:lnTo>
                <a:lnTo>
                  <a:pt x="114300" y="533400"/>
                </a:lnTo>
                <a:lnTo>
                  <a:pt x="0" y="400050"/>
                </a:lnTo>
                <a:close/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02400" y="3012439"/>
            <a:ext cx="1828800" cy="73787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447675">
              <a:lnSpc>
                <a:spcPct val="100000"/>
              </a:lnSpc>
              <a:spcBef>
                <a:spcPts val="330"/>
              </a:spcBef>
            </a:pP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Signature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848600" y="3542029"/>
            <a:ext cx="895350" cy="5956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9919" y="2729229"/>
            <a:ext cx="1739900" cy="1303020"/>
          </a:xfrm>
          <a:custGeom>
            <a:avLst/>
            <a:gdLst/>
            <a:ahLst/>
            <a:cxnLst/>
            <a:rect l="l" t="t" r="r" b="b"/>
            <a:pathLst>
              <a:path w="1739900" h="1303020">
                <a:moveTo>
                  <a:pt x="0" y="1303020"/>
                </a:moveTo>
                <a:lnTo>
                  <a:pt x="1739900" y="1303020"/>
                </a:lnTo>
                <a:lnTo>
                  <a:pt x="1739900" y="0"/>
                </a:lnTo>
                <a:lnTo>
                  <a:pt x="0" y="0"/>
                </a:lnTo>
                <a:lnTo>
                  <a:pt x="0" y="1303020"/>
                </a:lnTo>
                <a:close/>
              </a:path>
            </a:pathLst>
          </a:custGeom>
          <a:ln w="3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78180" y="2292350"/>
            <a:ext cx="5678805" cy="623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Private</a:t>
            </a:r>
            <a:r>
              <a:rPr sz="1600" b="1" spc="-9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key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spc="-5" dirty="0">
                <a:latin typeface="Arial"/>
                <a:cs typeface="Arial"/>
              </a:rPr>
              <a:t>Contract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8180" y="3089909"/>
            <a:ext cx="995044" cy="745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dirty="0">
                <a:latin typeface="Arial"/>
                <a:cs typeface="Arial"/>
              </a:rPr>
              <a:t>...........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200" b="1" spc="-5" dirty="0">
                <a:latin typeface="Arial"/>
                <a:cs typeface="Arial"/>
              </a:rPr>
              <a:t>............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b="1" spc="-5" dirty="0">
                <a:latin typeface="Arial"/>
                <a:cs typeface="Arial"/>
              </a:rPr>
              <a:t>......................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200" b="1" spc="-5" dirty="0">
                <a:latin typeface="Arial"/>
                <a:cs typeface="Arial"/>
              </a:rPr>
              <a:t>.......................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502400" y="3012439"/>
            <a:ext cx="1828800" cy="737870"/>
          </a:xfrm>
          <a:custGeom>
            <a:avLst/>
            <a:gdLst/>
            <a:ahLst/>
            <a:cxnLst/>
            <a:rect l="l" t="t" r="r" b="b"/>
            <a:pathLst>
              <a:path w="1828800" h="737870">
                <a:moveTo>
                  <a:pt x="0" y="737870"/>
                </a:moveTo>
                <a:lnTo>
                  <a:pt x="1828800" y="737870"/>
                </a:lnTo>
                <a:lnTo>
                  <a:pt x="1828800" y="0"/>
                </a:lnTo>
                <a:lnTo>
                  <a:pt x="0" y="0"/>
                </a:lnTo>
                <a:lnTo>
                  <a:pt x="0" y="7378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58209" y="3012439"/>
            <a:ext cx="1827530" cy="737870"/>
          </a:xfrm>
          <a:custGeom>
            <a:avLst/>
            <a:gdLst/>
            <a:ahLst/>
            <a:cxnLst/>
            <a:rect l="l" t="t" r="r" b="b"/>
            <a:pathLst>
              <a:path w="1827529" h="737870">
                <a:moveTo>
                  <a:pt x="0" y="737870"/>
                </a:moveTo>
                <a:lnTo>
                  <a:pt x="1827529" y="737870"/>
                </a:lnTo>
                <a:lnTo>
                  <a:pt x="1827529" y="0"/>
                </a:lnTo>
                <a:lnTo>
                  <a:pt x="0" y="0"/>
                </a:lnTo>
                <a:lnTo>
                  <a:pt x="0" y="737870"/>
                </a:lnTo>
                <a:close/>
              </a:path>
            </a:pathLst>
          </a:custGeom>
          <a:ln w="3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511550" y="3274059"/>
            <a:ext cx="171132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latin typeface="Arial"/>
                <a:cs typeface="Arial"/>
              </a:rPr>
              <a:t>10101010101001101101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710689" y="2832100"/>
            <a:ext cx="441959" cy="331470"/>
          </a:xfrm>
          <a:custGeom>
            <a:avLst/>
            <a:gdLst/>
            <a:ahLst/>
            <a:cxnLst/>
            <a:rect l="l" t="t" r="r" b="b"/>
            <a:pathLst>
              <a:path w="441960" h="331469">
                <a:moveTo>
                  <a:pt x="0" y="331470"/>
                </a:moveTo>
                <a:lnTo>
                  <a:pt x="441960" y="331470"/>
                </a:lnTo>
                <a:lnTo>
                  <a:pt x="441960" y="0"/>
                </a:lnTo>
                <a:lnTo>
                  <a:pt x="0" y="0"/>
                </a:lnTo>
                <a:lnTo>
                  <a:pt x="0" y="331470"/>
                </a:lnTo>
                <a:close/>
              </a:path>
            </a:pathLst>
          </a:custGeom>
          <a:ln w="3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458209" y="4900929"/>
            <a:ext cx="1741170" cy="433070"/>
          </a:xfrm>
          <a:custGeom>
            <a:avLst/>
            <a:gdLst/>
            <a:ahLst/>
            <a:cxnLst/>
            <a:rect l="l" t="t" r="r" b="b"/>
            <a:pathLst>
              <a:path w="1741170" h="433070">
                <a:moveTo>
                  <a:pt x="0" y="0"/>
                </a:moveTo>
                <a:lnTo>
                  <a:pt x="869950" y="433070"/>
                </a:lnTo>
                <a:lnTo>
                  <a:pt x="1741169" y="0"/>
                </a:lnTo>
              </a:path>
            </a:pathLst>
          </a:custGeom>
          <a:ln w="3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144009" y="5398770"/>
            <a:ext cx="267970" cy="200660"/>
          </a:xfrm>
          <a:custGeom>
            <a:avLst/>
            <a:gdLst/>
            <a:ahLst/>
            <a:cxnLst/>
            <a:rect l="l" t="t" r="r" b="b"/>
            <a:pathLst>
              <a:path w="267970" h="200660">
                <a:moveTo>
                  <a:pt x="0" y="200659"/>
                </a:moveTo>
                <a:lnTo>
                  <a:pt x="267969" y="200659"/>
                </a:lnTo>
                <a:lnTo>
                  <a:pt x="267969" y="0"/>
                </a:lnTo>
                <a:lnTo>
                  <a:pt x="0" y="0"/>
                </a:lnTo>
                <a:lnTo>
                  <a:pt x="0" y="200659"/>
                </a:lnTo>
                <a:close/>
              </a:path>
            </a:pathLst>
          </a:custGeom>
          <a:ln w="3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3456465" y="4899185"/>
          <a:ext cx="1728468" cy="13481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44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8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069">
                <a:tc gridSpan="3">
                  <a:txBody>
                    <a:bodyPr/>
                    <a:lstStyle/>
                    <a:p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88">
                      <a:solidFill>
                        <a:srgbClr val="000000"/>
                      </a:solidFill>
                      <a:prstDash val="solid"/>
                    </a:lnL>
                    <a:lnR w="3488">
                      <a:solidFill>
                        <a:srgbClr val="000000"/>
                      </a:solidFill>
                      <a:prstDash val="solid"/>
                    </a:lnR>
                    <a:lnT w="3488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730">
                <a:tc rowSpan="2"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700" b="1" spc="5" dirty="0">
                          <a:latin typeface="Arial"/>
                          <a:cs typeface="Arial"/>
                        </a:rPr>
                        <a:t>Contract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marL="59055">
                        <a:lnSpc>
                          <a:spcPct val="100000"/>
                        </a:lnSpc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...........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5905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............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5905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......................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5905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.......................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888">
                      <a:solidFill>
                        <a:srgbClr val="000000"/>
                      </a:solidFill>
                      <a:prstDash val="solid"/>
                    </a:lnL>
                    <a:lnR w="3488">
                      <a:solidFill>
                        <a:srgbClr val="000000"/>
                      </a:solidFill>
                      <a:prstDash val="solid"/>
                    </a:lnR>
                    <a:lnB w="3488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88">
                      <a:solidFill>
                        <a:srgbClr val="000000"/>
                      </a:solidFill>
                      <a:prstDash val="solid"/>
                    </a:lnL>
                    <a:lnR w="3488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45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888">
                      <a:solidFill>
                        <a:srgbClr val="000000"/>
                      </a:solidFill>
                      <a:prstDash val="solid"/>
                    </a:lnL>
                    <a:lnR w="3488">
                      <a:solidFill>
                        <a:srgbClr val="000000"/>
                      </a:solidFill>
                      <a:prstDash val="solid"/>
                    </a:lnR>
                    <a:lnT w="3488">
                      <a:solidFill>
                        <a:srgbClr val="000000"/>
                      </a:solidFill>
                      <a:prstDash val="solid"/>
                    </a:lnT>
                    <a:lnB w="3488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950" dirty="0">
                          <a:latin typeface="Arial"/>
                          <a:cs typeface="Arial"/>
                        </a:rPr>
                        <a:t>101110</a:t>
                      </a:r>
                      <a:endParaRPr sz="95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950" dirty="0">
                          <a:latin typeface="Arial"/>
                          <a:cs typeface="Arial"/>
                        </a:rPr>
                        <a:t>111010</a:t>
                      </a:r>
                      <a:endParaRPr sz="95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950" dirty="0">
                          <a:latin typeface="Arial"/>
                          <a:cs typeface="Arial"/>
                        </a:rPr>
                        <a:t>011011</a:t>
                      </a:r>
                      <a:endParaRPr sz="95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950" spc="5" dirty="0">
                          <a:latin typeface="Arial"/>
                          <a:cs typeface="Arial"/>
                        </a:rPr>
                        <a:t>01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88">
                      <a:solidFill>
                        <a:srgbClr val="000000"/>
                      </a:solidFill>
                      <a:prstDash val="solid"/>
                    </a:lnL>
                    <a:lnR w="3488">
                      <a:solidFill>
                        <a:srgbClr val="000000"/>
                      </a:solidFill>
                      <a:prstDash val="solid"/>
                    </a:lnR>
                    <a:lnB w="3488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88">
                      <a:solidFill>
                        <a:srgbClr val="000000"/>
                      </a:solidFill>
                      <a:prstDash val="solid"/>
                    </a:lnL>
                    <a:lnR w="3488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694">
                <a:tc>
                  <a:txBody>
                    <a:bodyPr/>
                    <a:lstStyle/>
                    <a:p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888">
                      <a:solidFill>
                        <a:srgbClr val="000000"/>
                      </a:solidFill>
                      <a:prstDash val="solid"/>
                    </a:lnL>
                    <a:lnR w="3488">
                      <a:solidFill>
                        <a:srgbClr val="000000"/>
                      </a:solidFill>
                      <a:prstDash val="solid"/>
                    </a:lnR>
                    <a:lnT w="3488">
                      <a:solidFill>
                        <a:srgbClr val="000000"/>
                      </a:solidFill>
                      <a:prstDash val="solid"/>
                    </a:lnT>
                    <a:lnB w="3488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88">
                      <a:solidFill>
                        <a:srgbClr val="000000"/>
                      </a:solidFill>
                      <a:prstDash val="solid"/>
                    </a:lnL>
                    <a:lnR w="3488">
                      <a:solidFill>
                        <a:srgbClr val="000000"/>
                      </a:solidFill>
                      <a:prstDash val="solid"/>
                    </a:lnR>
                    <a:lnT w="3488">
                      <a:solidFill>
                        <a:srgbClr val="000000"/>
                      </a:solidFill>
                      <a:prstDash val="solid"/>
                    </a:lnT>
                    <a:lnB w="3488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" name="object 20"/>
          <p:cNvSpPr/>
          <p:nvPr/>
        </p:nvSpPr>
        <p:spPr>
          <a:xfrm>
            <a:off x="3232150" y="3379470"/>
            <a:ext cx="151130" cy="0"/>
          </a:xfrm>
          <a:custGeom>
            <a:avLst/>
            <a:gdLst/>
            <a:ahLst/>
            <a:cxnLst/>
            <a:rect l="l" t="t" r="r" b="b"/>
            <a:pathLst>
              <a:path w="151129">
                <a:moveTo>
                  <a:pt x="0" y="0"/>
                </a:moveTo>
                <a:lnTo>
                  <a:pt x="151129" y="0"/>
                </a:lnTo>
              </a:path>
            </a:pathLst>
          </a:custGeom>
          <a:ln w="109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369820" y="3379470"/>
            <a:ext cx="227329" cy="0"/>
          </a:xfrm>
          <a:custGeom>
            <a:avLst/>
            <a:gdLst/>
            <a:ahLst/>
            <a:cxnLst/>
            <a:rect l="l" t="t" r="r" b="b"/>
            <a:pathLst>
              <a:path w="227330">
                <a:moveTo>
                  <a:pt x="0" y="0"/>
                </a:moveTo>
                <a:lnTo>
                  <a:pt x="227330" y="0"/>
                </a:lnTo>
              </a:path>
            </a:pathLst>
          </a:custGeom>
          <a:ln w="109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359150" y="3329940"/>
            <a:ext cx="99060" cy="99060"/>
          </a:xfrm>
          <a:custGeom>
            <a:avLst/>
            <a:gdLst/>
            <a:ahLst/>
            <a:cxnLst/>
            <a:rect l="l" t="t" r="r" b="b"/>
            <a:pathLst>
              <a:path w="99060" h="99060">
                <a:moveTo>
                  <a:pt x="0" y="0"/>
                </a:moveTo>
                <a:lnTo>
                  <a:pt x="1270" y="6350"/>
                </a:lnTo>
                <a:lnTo>
                  <a:pt x="7620" y="19050"/>
                </a:lnTo>
                <a:lnTo>
                  <a:pt x="7620" y="24130"/>
                </a:lnTo>
                <a:lnTo>
                  <a:pt x="8889" y="30480"/>
                </a:lnTo>
                <a:lnTo>
                  <a:pt x="11429" y="35560"/>
                </a:lnTo>
                <a:lnTo>
                  <a:pt x="11429" y="66039"/>
                </a:lnTo>
                <a:lnTo>
                  <a:pt x="8889" y="72389"/>
                </a:lnTo>
                <a:lnTo>
                  <a:pt x="7620" y="77470"/>
                </a:lnTo>
                <a:lnTo>
                  <a:pt x="7620" y="82550"/>
                </a:lnTo>
                <a:lnTo>
                  <a:pt x="3810" y="88900"/>
                </a:lnTo>
                <a:lnTo>
                  <a:pt x="1270" y="93980"/>
                </a:lnTo>
                <a:lnTo>
                  <a:pt x="0" y="99060"/>
                </a:lnTo>
                <a:lnTo>
                  <a:pt x="99060" y="4953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598420" y="3251200"/>
            <a:ext cx="631825" cy="231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b="1" dirty="0">
                <a:latin typeface="Arial"/>
                <a:cs typeface="Arial"/>
              </a:rPr>
              <a:t>1</a:t>
            </a:r>
            <a:r>
              <a:rPr sz="1450" b="1" spc="5" dirty="0">
                <a:latin typeface="Arial"/>
                <a:cs typeface="Arial"/>
              </a:rPr>
              <a:t>.</a:t>
            </a:r>
            <a:r>
              <a:rPr sz="1450" b="1" spc="-10" dirty="0">
                <a:latin typeface="Arial"/>
                <a:cs typeface="Arial"/>
              </a:rPr>
              <a:t>H</a:t>
            </a:r>
            <a:r>
              <a:rPr sz="1450" b="1" spc="10" dirty="0">
                <a:latin typeface="Arial"/>
                <a:cs typeface="Arial"/>
              </a:rPr>
              <a:t>a</a:t>
            </a:r>
            <a:r>
              <a:rPr sz="1450" b="1" dirty="0">
                <a:latin typeface="Arial"/>
                <a:cs typeface="Arial"/>
              </a:rPr>
              <a:t>sh</a:t>
            </a:r>
            <a:endParaRPr sz="145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277609" y="3379470"/>
            <a:ext cx="151130" cy="0"/>
          </a:xfrm>
          <a:custGeom>
            <a:avLst/>
            <a:gdLst/>
            <a:ahLst/>
            <a:cxnLst/>
            <a:rect l="l" t="t" r="r" b="b"/>
            <a:pathLst>
              <a:path w="151129">
                <a:moveTo>
                  <a:pt x="0" y="0"/>
                </a:moveTo>
                <a:lnTo>
                  <a:pt x="151129" y="0"/>
                </a:lnTo>
              </a:path>
            </a:pathLst>
          </a:custGeom>
          <a:ln w="109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285740" y="3379470"/>
            <a:ext cx="223520" cy="0"/>
          </a:xfrm>
          <a:custGeom>
            <a:avLst/>
            <a:gdLst/>
            <a:ahLst/>
            <a:cxnLst/>
            <a:rect l="l" t="t" r="r" b="b"/>
            <a:pathLst>
              <a:path w="223520">
                <a:moveTo>
                  <a:pt x="0" y="0"/>
                </a:moveTo>
                <a:lnTo>
                  <a:pt x="223520" y="0"/>
                </a:lnTo>
              </a:path>
            </a:pathLst>
          </a:custGeom>
          <a:ln w="109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03340" y="3329940"/>
            <a:ext cx="99060" cy="99060"/>
          </a:xfrm>
          <a:custGeom>
            <a:avLst/>
            <a:gdLst/>
            <a:ahLst/>
            <a:cxnLst/>
            <a:rect l="l" t="t" r="r" b="b"/>
            <a:pathLst>
              <a:path w="99059" h="99060">
                <a:moveTo>
                  <a:pt x="0" y="0"/>
                </a:moveTo>
                <a:lnTo>
                  <a:pt x="3810" y="6350"/>
                </a:lnTo>
                <a:lnTo>
                  <a:pt x="5080" y="11430"/>
                </a:lnTo>
                <a:lnTo>
                  <a:pt x="7620" y="19050"/>
                </a:lnTo>
                <a:lnTo>
                  <a:pt x="8889" y="24130"/>
                </a:lnTo>
                <a:lnTo>
                  <a:pt x="11430" y="30480"/>
                </a:lnTo>
                <a:lnTo>
                  <a:pt x="11430" y="35560"/>
                </a:lnTo>
                <a:lnTo>
                  <a:pt x="12700" y="40639"/>
                </a:lnTo>
                <a:lnTo>
                  <a:pt x="12700" y="59689"/>
                </a:lnTo>
                <a:lnTo>
                  <a:pt x="11430" y="66039"/>
                </a:lnTo>
                <a:lnTo>
                  <a:pt x="11430" y="72389"/>
                </a:lnTo>
                <a:lnTo>
                  <a:pt x="8889" y="77470"/>
                </a:lnTo>
                <a:lnTo>
                  <a:pt x="7620" y="82550"/>
                </a:lnTo>
                <a:lnTo>
                  <a:pt x="5080" y="88900"/>
                </a:lnTo>
                <a:lnTo>
                  <a:pt x="3810" y="93980"/>
                </a:lnTo>
                <a:lnTo>
                  <a:pt x="0" y="99060"/>
                </a:lnTo>
                <a:lnTo>
                  <a:pt x="99060" y="4953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01139" y="4032250"/>
            <a:ext cx="1882139" cy="1520190"/>
          </a:xfrm>
          <a:custGeom>
            <a:avLst/>
            <a:gdLst/>
            <a:ahLst/>
            <a:cxnLst/>
            <a:rect l="l" t="t" r="r" b="b"/>
            <a:pathLst>
              <a:path w="1882139" h="1520189">
                <a:moveTo>
                  <a:pt x="0" y="0"/>
                </a:moveTo>
                <a:lnTo>
                  <a:pt x="0" y="1520190"/>
                </a:lnTo>
                <a:lnTo>
                  <a:pt x="1882139" y="1520190"/>
                </a:lnTo>
              </a:path>
            </a:pathLst>
          </a:custGeom>
          <a:ln w="109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359150" y="5502909"/>
            <a:ext cx="99060" cy="100330"/>
          </a:xfrm>
          <a:custGeom>
            <a:avLst/>
            <a:gdLst/>
            <a:ahLst/>
            <a:cxnLst/>
            <a:rect l="l" t="t" r="r" b="b"/>
            <a:pathLst>
              <a:path w="99060" h="100329">
                <a:moveTo>
                  <a:pt x="0" y="0"/>
                </a:moveTo>
                <a:lnTo>
                  <a:pt x="1270" y="6349"/>
                </a:lnTo>
                <a:lnTo>
                  <a:pt x="3810" y="11429"/>
                </a:lnTo>
                <a:lnTo>
                  <a:pt x="7620" y="16509"/>
                </a:lnTo>
                <a:lnTo>
                  <a:pt x="7620" y="22859"/>
                </a:lnTo>
                <a:lnTo>
                  <a:pt x="8889" y="27939"/>
                </a:lnTo>
                <a:lnTo>
                  <a:pt x="11429" y="33019"/>
                </a:lnTo>
                <a:lnTo>
                  <a:pt x="11429" y="64769"/>
                </a:lnTo>
                <a:lnTo>
                  <a:pt x="8889" y="71119"/>
                </a:lnTo>
                <a:lnTo>
                  <a:pt x="7620" y="76199"/>
                </a:lnTo>
                <a:lnTo>
                  <a:pt x="7620" y="81279"/>
                </a:lnTo>
                <a:lnTo>
                  <a:pt x="1270" y="93979"/>
                </a:lnTo>
                <a:lnTo>
                  <a:pt x="0" y="100329"/>
                </a:lnTo>
                <a:lnTo>
                  <a:pt x="99060" y="495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649729" y="5429250"/>
            <a:ext cx="134620" cy="240029"/>
          </a:xfrm>
          <a:custGeom>
            <a:avLst/>
            <a:gdLst/>
            <a:ahLst/>
            <a:cxnLst/>
            <a:rect l="l" t="t" r="r" b="b"/>
            <a:pathLst>
              <a:path w="134619" h="240029">
                <a:moveTo>
                  <a:pt x="0" y="240030"/>
                </a:moveTo>
                <a:lnTo>
                  <a:pt x="134619" y="240030"/>
                </a:lnTo>
                <a:lnTo>
                  <a:pt x="134619" y="0"/>
                </a:lnTo>
                <a:lnTo>
                  <a:pt x="0" y="0"/>
                </a:lnTo>
                <a:lnTo>
                  <a:pt x="0" y="2400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653539" y="5424170"/>
            <a:ext cx="128270" cy="231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b="1" dirty="0">
                <a:latin typeface="Arial"/>
                <a:cs typeface="Arial"/>
              </a:rPr>
              <a:t>3</a:t>
            </a:r>
            <a:endParaRPr sz="1450">
              <a:latin typeface="Arial"/>
              <a:cs typeface="Arial"/>
            </a:endParaRPr>
          </a:p>
        </p:txBody>
      </p:sp>
      <p:graphicFrame>
        <p:nvGraphicFramePr>
          <p:cNvPr id="31" name="object 31"/>
          <p:cNvGraphicFramePr>
            <a:graphicFrameLocks noGrp="1"/>
          </p:cNvGraphicFramePr>
          <p:nvPr/>
        </p:nvGraphicFramePr>
        <p:xfrm>
          <a:off x="5268859" y="3010695"/>
          <a:ext cx="3056888" cy="2539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8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5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31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7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249554">
                        <a:lnSpc>
                          <a:spcPct val="100000"/>
                        </a:lnSpc>
                      </a:pPr>
                      <a:r>
                        <a:rPr sz="1450" b="1" spc="-5" dirty="0">
                          <a:latin typeface="Arial"/>
                          <a:cs typeface="Arial"/>
                        </a:rPr>
                        <a:t>2.Cipher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3488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64135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10111011101001101101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88">
                      <a:solidFill>
                        <a:srgbClr val="000000"/>
                      </a:solidFill>
                      <a:prstDash val="solid"/>
                    </a:lnL>
                    <a:lnR w="3488">
                      <a:solidFill>
                        <a:srgbClr val="000000"/>
                      </a:solidFill>
                      <a:prstDash val="solid"/>
                    </a:lnR>
                    <a:lnT w="3488">
                      <a:solidFill>
                        <a:srgbClr val="000000"/>
                      </a:solidFill>
                      <a:prstDash val="solid"/>
                    </a:lnT>
                    <a:lnB w="3488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2129">
                <a:tc gridSpan="2">
                  <a:txBody>
                    <a:bodyPr/>
                    <a:lstStyle/>
                    <a:p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0900">
                      <a:solidFill>
                        <a:srgbClr val="000000"/>
                      </a:solidFill>
                      <a:prstDash val="solid"/>
                    </a:lnR>
                    <a:lnB w="109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900">
                      <a:solidFill>
                        <a:srgbClr val="000000"/>
                      </a:solidFill>
                      <a:prstDash val="solid"/>
                    </a:lnL>
                    <a:lnT w="3488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" name="object 32"/>
          <p:cNvSpPr/>
          <p:nvPr/>
        </p:nvSpPr>
        <p:spPr>
          <a:xfrm>
            <a:off x="5199379" y="5502909"/>
            <a:ext cx="99060" cy="100330"/>
          </a:xfrm>
          <a:custGeom>
            <a:avLst/>
            <a:gdLst/>
            <a:ahLst/>
            <a:cxnLst/>
            <a:rect l="l" t="t" r="r" b="b"/>
            <a:pathLst>
              <a:path w="99060" h="100329">
                <a:moveTo>
                  <a:pt x="99060" y="0"/>
                </a:moveTo>
                <a:lnTo>
                  <a:pt x="0" y="49529"/>
                </a:lnTo>
                <a:lnTo>
                  <a:pt x="99060" y="100329"/>
                </a:lnTo>
                <a:lnTo>
                  <a:pt x="95250" y="93979"/>
                </a:lnTo>
                <a:lnTo>
                  <a:pt x="92710" y="88899"/>
                </a:lnTo>
                <a:lnTo>
                  <a:pt x="91440" y="81279"/>
                </a:lnTo>
                <a:lnTo>
                  <a:pt x="88900" y="76199"/>
                </a:lnTo>
                <a:lnTo>
                  <a:pt x="88900" y="71119"/>
                </a:lnTo>
                <a:lnTo>
                  <a:pt x="87630" y="64769"/>
                </a:lnTo>
                <a:lnTo>
                  <a:pt x="87630" y="59689"/>
                </a:lnTo>
                <a:lnTo>
                  <a:pt x="86360" y="52069"/>
                </a:lnTo>
                <a:lnTo>
                  <a:pt x="86360" y="46989"/>
                </a:lnTo>
                <a:lnTo>
                  <a:pt x="87630" y="40639"/>
                </a:lnTo>
                <a:lnTo>
                  <a:pt x="87630" y="33019"/>
                </a:lnTo>
                <a:lnTo>
                  <a:pt x="88900" y="27939"/>
                </a:lnTo>
                <a:lnTo>
                  <a:pt x="88900" y="22859"/>
                </a:lnTo>
                <a:lnTo>
                  <a:pt x="91440" y="16509"/>
                </a:lnTo>
                <a:lnTo>
                  <a:pt x="92710" y="11429"/>
                </a:lnTo>
                <a:lnTo>
                  <a:pt x="95250" y="6349"/>
                </a:lnTo>
                <a:lnTo>
                  <a:pt x="990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143750" y="5429250"/>
            <a:ext cx="134620" cy="240029"/>
          </a:xfrm>
          <a:custGeom>
            <a:avLst/>
            <a:gdLst/>
            <a:ahLst/>
            <a:cxnLst/>
            <a:rect l="l" t="t" r="r" b="b"/>
            <a:pathLst>
              <a:path w="134620" h="240029">
                <a:moveTo>
                  <a:pt x="0" y="240030"/>
                </a:moveTo>
                <a:lnTo>
                  <a:pt x="134620" y="240030"/>
                </a:lnTo>
                <a:lnTo>
                  <a:pt x="134620" y="0"/>
                </a:lnTo>
                <a:lnTo>
                  <a:pt x="0" y="0"/>
                </a:lnTo>
                <a:lnTo>
                  <a:pt x="0" y="2400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145019" y="5424170"/>
            <a:ext cx="128270" cy="231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b="1" dirty="0">
                <a:latin typeface="Arial"/>
                <a:cs typeface="Arial"/>
              </a:rPr>
              <a:t>3</a:t>
            </a:r>
            <a:endParaRPr sz="1450">
              <a:latin typeface="Arial"/>
              <a:cs typeface="Arial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36" name="object 3">
            <a:extLst>
              <a:ext uri="{FF2B5EF4-FFF2-40B4-BE49-F238E27FC236}">
                <a16:creationId xmlns:a16="http://schemas.microsoft.com/office/drawing/2014/main" id="{8D139A27-4FD7-4B54-80B2-799CFA85B4FB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0"/>
            <a:ext cx="8496300" cy="2294890"/>
          </a:xfrm>
          <a:custGeom>
            <a:avLst/>
            <a:gdLst/>
            <a:ahLst/>
            <a:cxnLst/>
            <a:rect l="l" t="t" r="r" b="b"/>
            <a:pathLst>
              <a:path w="8496300" h="2294890">
                <a:moveTo>
                  <a:pt x="0" y="0"/>
                </a:moveTo>
                <a:lnTo>
                  <a:pt x="8496300" y="0"/>
                </a:lnTo>
                <a:lnTo>
                  <a:pt x="8496300" y="2294890"/>
                </a:lnTo>
                <a:lnTo>
                  <a:pt x="0" y="2294890"/>
                </a:lnTo>
                <a:lnTo>
                  <a:pt x="0" y="0"/>
                </a:lnTo>
                <a:close/>
              </a:path>
            </a:pathLst>
          </a:custGeom>
          <a:solidFill>
            <a:srgbClr val="EFA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082029"/>
            <a:ext cx="916940" cy="4533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1150" y="2357120"/>
            <a:ext cx="8067040" cy="924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10" dirty="0">
                <a:solidFill>
                  <a:srgbClr val="000000"/>
                </a:solidFill>
              </a:rPr>
              <a:t>Why should </a:t>
            </a:r>
            <a:r>
              <a:rPr sz="3600" spc="-5" dirty="0">
                <a:solidFill>
                  <a:srgbClr val="000000"/>
                </a:solidFill>
              </a:rPr>
              <a:t>we care </a:t>
            </a:r>
            <a:r>
              <a:rPr sz="3600" spc="-10" dirty="0">
                <a:solidFill>
                  <a:srgbClr val="000000"/>
                </a:solidFill>
              </a:rPr>
              <a:t>about </a:t>
            </a:r>
            <a:r>
              <a:rPr sz="3600" spc="-5" dirty="0">
                <a:solidFill>
                  <a:srgbClr val="000000"/>
                </a:solidFill>
              </a:rPr>
              <a:t>security</a:t>
            </a:r>
            <a:r>
              <a:rPr sz="3600" spc="-50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?</a:t>
            </a:r>
            <a:endParaRPr sz="3600"/>
          </a:p>
          <a:p>
            <a:pPr marL="12700">
              <a:lnSpc>
                <a:spcPct val="100000"/>
              </a:lnSpc>
            </a:pPr>
            <a:r>
              <a:rPr b="0" dirty="0">
                <a:solidFill>
                  <a:srgbClr val="000000"/>
                </a:solidFill>
                <a:latin typeface="Arial"/>
                <a:cs typeface="Arial"/>
              </a:rPr>
              <a:t>„I </a:t>
            </a:r>
            <a:r>
              <a:rPr b="0" spc="-5" dirty="0">
                <a:solidFill>
                  <a:srgbClr val="000000"/>
                </a:solidFill>
                <a:latin typeface="Arial"/>
                <a:cs typeface="Arial"/>
              </a:rPr>
              <a:t>use </a:t>
            </a:r>
            <a:r>
              <a:rPr b="0" i="1" spc="-5" dirty="0">
                <a:solidFill>
                  <a:srgbClr val="000000"/>
                </a:solidFill>
                <a:latin typeface="Arial"/>
                <a:cs typeface="Arial"/>
              </a:rPr>
              <a:t>urlencode() </a:t>
            </a:r>
            <a:r>
              <a:rPr b="0" dirty="0">
                <a:solidFill>
                  <a:srgbClr val="000000"/>
                </a:solidFill>
                <a:latin typeface="Arial"/>
                <a:cs typeface="Arial"/>
              </a:rPr>
              <a:t>to </a:t>
            </a:r>
            <a:r>
              <a:rPr b="0" spc="-5" dirty="0">
                <a:solidFill>
                  <a:srgbClr val="000000"/>
                </a:solidFill>
                <a:latin typeface="Arial"/>
                <a:cs typeface="Arial"/>
              </a:rPr>
              <a:t>encrypt </a:t>
            </a:r>
            <a:r>
              <a:rPr b="0" spc="10" dirty="0">
                <a:solidFill>
                  <a:srgbClr val="000000"/>
                </a:solidFill>
                <a:latin typeface="Arial"/>
                <a:cs typeface="Arial"/>
              </a:rPr>
              <a:t>my </a:t>
            </a:r>
            <a:r>
              <a:rPr b="0" spc="-5" dirty="0">
                <a:solidFill>
                  <a:srgbClr val="000000"/>
                </a:solidFill>
                <a:latin typeface="Arial"/>
                <a:cs typeface="Arial"/>
              </a:rPr>
              <a:t>messages</a:t>
            </a:r>
            <a:r>
              <a:rPr b="0" dirty="0">
                <a:solidFill>
                  <a:srgbClr val="000000"/>
                </a:solidFill>
                <a:latin typeface="Arial"/>
                <a:cs typeface="Arial"/>
              </a:rPr>
              <a:t> ...“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Signature</a:t>
            </a:r>
            <a:r>
              <a:rPr spc="-60" dirty="0"/>
              <a:t> </a:t>
            </a:r>
            <a:r>
              <a:rPr spc="-10" dirty="0"/>
              <a:t>process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502400" y="3012439"/>
            <a:ext cx="1828800" cy="73787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447675">
              <a:lnSpc>
                <a:spcPct val="100000"/>
              </a:lnSpc>
              <a:spcBef>
                <a:spcPts val="330"/>
              </a:spcBef>
            </a:pP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Signature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848600" y="3542029"/>
            <a:ext cx="895350" cy="5956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9919" y="2729229"/>
            <a:ext cx="1739900" cy="1303020"/>
          </a:xfrm>
          <a:custGeom>
            <a:avLst/>
            <a:gdLst/>
            <a:ahLst/>
            <a:cxnLst/>
            <a:rect l="l" t="t" r="r" b="b"/>
            <a:pathLst>
              <a:path w="1739900" h="1303020">
                <a:moveTo>
                  <a:pt x="0" y="1303020"/>
                </a:moveTo>
                <a:lnTo>
                  <a:pt x="1739900" y="1303020"/>
                </a:lnTo>
                <a:lnTo>
                  <a:pt x="1739900" y="0"/>
                </a:lnTo>
                <a:lnTo>
                  <a:pt x="0" y="0"/>
                </a:lnTo>
                <a:lnTo>
                  <a:pt x="0" y="1303020"/>
                </a:lnTo>
                <a:close/>
              </a:path>
            </a:pathLst>
          </a:custGeom>
          <a:ln w="3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78180" y="2721609"/>
            <a:ext cx="65087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C</a:t>
            </a:r>
            <a:r>
              <a:rPr sz="1200" b="1" spc="-5" dirty="0">
                <a:latin typeface="Arial"/>
                <a:cs typeface="Arial"/>
              </a:rPr>
              <a:t>o</a:t>
            </a:r>
            <a:r>
              <a:rPr sz="1200" b="1" spc="5" dirty="0">
                <a:latin typeface="Arial"/>
                <a:cs typeface="Arial"/>
              </a:rPr>
              <a:t>n</a:t>
            </a:r>
            <a:r>
              <a:rPr sz="1200" b="1" dirty="0">
                <a:latin typeface="Arial"/>
                <a:cs typeface="Arial"/>
              </a:rPr>
              <a:t>t</a:t>
            </a:r>
            <a:r>
              <a:rPr sz="1200" b="1" spc="-10" dirty="0">
                <a:latin typeface="Arial"/>
                <a:cs typeface="Arial"/>
              </a:rPr>
              <a:t>r</a:t>
            </a:r>
            <a:r>
              <a:rPr sz="1200" b="1" dirty="0">
                <a:latin typeface="Arial"/>
                <a:cs typeface="Arial"/>
              </a:rPr>
              <a:t>a</a:t>
            </a:r>
            <a:r>
              <a:rPr sz="1200" b="1" spc="-10" dirty="0">
                <a:latin typeface="Arial"/>
                <a:cs typeface="Arial"/>
              </a:rPr>
              <a:t>c</a:t>
            </a:r>
            <a:r>
              <a:rPr sz="1200" b="1" dirty="0">
                <a:latin typeface="Arial"/>
                <a:cs typeface="Arial"/>
              </a:rPr>
              <a:t>t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8180" y="3089909"/>
            <a:ext cx="995044" cy="745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dirty="0">
                <a:latin typeface="Arial"/>
                <a:cs typeface="Arial"/>
              </a:rPr>
              <a:t>...........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200" b="1" spc="-5" dirty="0">
                <a:latin typeface="Arial"/>
                <a:cs typeface="Arial"/>
              </a:rPr>
              <a:t>............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b="1" spc="-5" dirty="0">
                <a:latin typeface="Arial"/>
                <a:cs typeface="Arial"/>
              </a:rPr>
              <a:t>......................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200" b="1" spc="-5" dirty="0">
                <a:latin typeface="Arial"/>
                <a:cs typeface="Arial"/>
              </a:rPr>
              <a:t>.......................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02400" y="3012439"/>
            <a:ext cx="1828800" cy="737870"/>
          </a:xfrm>
          <a:custGeom>
            <a:avLst/>
            <a:gdLst/>
            <a:ahLst/>
            <a:cxnLst/>
            <a:rect l="l" t="t" r="r" b="b"/>
            <a:pathLst>
              <a:path w="1828800" h="737870">
                <a:moveTo>
                  <a:pt x="0" y="737870"/>
                </a:moveTo>
                <a:lnTo>
                  <a:pt x="1828800" y="737870"/>
                </a:lnTo>
                <a:lnTo>
                  <a:pt x="1828800" y="0"/>
                </a:lnTo>
                <a:lnTo>
                  <a:pt x="0" y="0"/>
                </a:lnTo>
                <a:lnTo>
                  <a:pt x="0" y="7378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58209" y="3012439"/>
            <a:ext cx="1827530" cy="737870"/>
          </a:xfrm>
          <a:custGeom>
            <a:avLst/>
            <a:gdLst/>
            <a:ahLst/>
            <a:cxnLst/>
            <a:rect l="l" t="t" r="r" b="b"/>
            <a:pathLst>
              <a:path w="1827529" h="737870">
                <a:moveTo>
                  <a:pt x="0" y="737870"/>
                </a:moveTo>
                <a:lnTo>
                  <a:pt x="1827529" y="737870"/>
                </a:lnTo>
                <a:lnTo>
                  <a:pt x="1827529" y="0"/>
                </a:lnTo>
                <a:lnTo>
                  <a:pt x="0" y="0"/>
                </a:lnTo>
                <a:lnTo>
                  <a:pt x="0" y="737870"/>
                </a:lnTo>
                <a:close/>
              </a:path>
            </a:pathLst>
          </a:custGeom>
          <a:ln w="3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511550" y="3274059"/>
            <a:ext cx="171132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latin typeface="Arial"/>
                <a:cs typeface="Arial"/>
              </a:rPr>
              <a:t>10101010101001101101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710689" y="2832100"/>
            <a:ext cx="441959" cy="331470"/>
          </a:xfrm>
          <a:custGeom>
            <a:avLst/>
            <a:gdLst/>
            <a:ahLst/>
            <a:cxnLst/>
            <a:rect l="l" t="t" r="r" b="b"/>
            <a:pathLst>
              <a:path w="441960" h="331469">
                <a:moveTo>
                  <a:pt x="0" y="331470"/>
                </a:moveTo>
                <a:lnTo>
                  <a:pt x="441960" y="331470"/>
                </a:lnTo>
                <a:lnTo>
                  <a:pt x="441960" y="0"/>
                </a:lnTo>
                <a:lnTo>
                  <a:pt x="0" y="0"/>
                </a:lnTo>
                <a:lnTo>
                  <a:pt x="0" y="331470"/>
                </a:lnTo>
                <a:close/>
              </a:path>
            </a:pathLst>
          </a:custGeom>
          <a:ln w="3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58209" y="4900929"/>
            <a:ext cx="1741170" cy="433070"/>
          </a:xfrm>
          <a:custGeom>
            <a:avLst/>
            <a:gdLst/>
            <a:ahLst/>
            <a:cxnLst/>
            <a:rect l="l" t="t" r="r" b="b"/>
            <a:pathLst>
              <a:path w="1741170" h="433070">
                <a:moveTo>
                  <a:pt x="0" y="0"/>
                </a:moveTo>
                <a:lnTo>
                  <a:pt x="869950" y="433070"/>
                </a:lnTo>
                <a:lnTo>
                  <a:pt x="1741169" y="0"/>
                </a:lnTo>
              </a:path>
            </a:pathLst>
          </a:custGeom>
          <a:ln w="3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44009" y="5398770"/>
            <a:ext cx="267970" cy="200660"/>
          </a:xfrm>
          <a:custGeom>
            <a:avLst/>
            <a:gdLst/>
            <a:ahLst/>
            <a:cxnLst/>
            <a:rect l="l" t="t" r="r" b="b"/>
            <a:pathLst>
              <a:path w="267970" h="200660">
                <a:moveTo>
                  <a:pt x="0" y="200659"/>
                </a:moveTo>
                <a:lnTo>
                  <a:pt x="267969" y="200659"/>
                </a:lnTo>
                <a:lnTo>
                  <a:pt x="267969" y="0"/>
                </a:lnTo>
                <a:lnTo>
                  <a:pt x="0" y="0"/>
                </a:lnTo>
                <a:lnTo>
                  <a:pt x="0" y="200659"/>
                </a:lnTo>
                <a:close/>
              </a:path>
            </a:pathLst>
          </a:custGeom>
          <a:ln w="3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3456465" y="4899185"/>
          <a:ext cx="1728468" cy="13481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44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8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069">
                <a:tc gridSpan="3">
                  <a:txBody>
                    <a:bodyPr/>
                    <a:lstStyle/>
                    <a:p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88">
                      <a:solidFill>
                        <a:srgbClr val="000000"/>
                      </a:solidFill>
                      <a:prstDash val="solid"/>
                    </a:lnL>
                    <a:lnR w="3488">
                      <a:solidFill>
                        <a:srgbClr val="000000"/>
                      </a:solidFill>
                      <a:prstDash val="solid"/>
                    </a:lnR>
                    <a:lnT w="3488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730">
                <a:tc rowSpan="2"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700" b="1" spc="5" dirty="0">
                          <a:latin typeface="Arial"/>
                          <a:cs typeface="Arial"/>
                        </a:rPr>
                        <a:t>Contract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marL="59055">
                        <a:lnSpc>
                          <a:spcPct val="100000"/>
                        </a:lnSpc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...........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5905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............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5905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......................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5905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.......................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888">
                      <a:solidFill>
                        <a:srgbClr val="000000"/>
                      </a:solidFill>
                      <a:prstDash val="solid"/>
                    </a:lnL>
                    <a:lnR w="3488">
                      <a:solidFill>
                        <a:srgbClr val="000000"/>
                      </a:solidFill>
                      <a:prstDash val="solid"/>
                    </a:lnR>
                    <a:lnB w="3488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88">
                      <a:solidFill>
                        <a:srgbClr val="000000"/>
                      </a:solidFill>
                      <a:prstDash val="solid"/>
                    </a:lnL>
                    <a:lnR w="3488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45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888">
                      <a:solidFill>
                        <a:srgbClr val="000000"/>
                      </a:solidFill>
                      <a:prstDash val="solid"/>
                    </a:lnL>
                    <a:lnR w="3488">
                      <a:solidFill>
                        <a:srgbClr val="000000"/>
                      </a:solidFill>
                      <a:prstDash val="solid"/>
                    </a:lnR>
                    <a:lnT w="3488">
                      <a:solidFill>
                        <a:srgbClr val="000000"/>
                      </a:solidFill>
                      <a:prstDash val="solid"/>
                    </a:lnT>
                    <a:lnB w="3488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950" dirty="0">
                          <a:latin typeface="Arial"/>
                          <a:cs typeface="Arial"/>
                        </a:rPr>
                        <a:t>101110</a:t>
                      </a:r>
                      <a:endParaRPr sz="95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950" dirty="0">
                          <a:latin typeface="Arial"/>
                          <a:cs typeface="Arial"/>
                        </a:rPr>
                        <a:t>111010</a:t>
                      </a:r>
                      <a:endParaRPr sz="95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950" dirty="0">
                          <a:latin typeface="Arial"/>
                          <a:cs typeface="Arial"/>
                        </a:rPr>
                        <a:t>011011</a:t>
                      </a:r>
                      <a:endParaRPr sz="95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950" spc="5" dirty="0">
                          <a:latin typeface="Arial"/>
                          <a:cs typeface="Arial"/>
                        </a:rPr>
                        <a:t>01</a:t>
                      </a:r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88">
                      <a:solidFill>
                        <a:srgbClr val="000000"/>
                      </a:solidFill>
                      <a:prstDash val="solid"/>
                    </a:lnL>
                    <a:lnR w="3488">
                      <a:solidFill>
                        <a:srgbClr val="000000"/>
                      </a:solidFill>
                      <a:prstDash val="solid"/>
                    </a:lnR>
                    <a:lnB w="3488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88">
                      <a:solidFill>
                        <a:srgbClr val="000000"/>
                      </a:solidFill>
                      <a:prstDash val="solid"/>
                    </a:lnL>
                    <a:lnR w="3488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694">
                <a:tc>
                  <a:txBody>
                    <a:bodyPr/>
                    <a:lstStyle/>
                    <a:p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888">
                      <a:solidFill>
                        <a:srgbClr val="000000"/>
                      </a:solidFill>
                      <a:prstDash val="solid"/>
                    </a:lnL>
                    <a:lnR w="3488">
                      <a:solidFill>
                        <a:srgbClr val="000000"/>
                      </a:solidFill>
                      <a:prstDash val="solid"/>
                    </a:lnR>
                    <a:lnT w="3488">
                      <a:solidFill>
                        <a:srgbClr val="000000"/>
                      </a:solidFill>
                      <a:prstDash val="solid"/>
                    </a:lnT>
                    <a:lnB w="3488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endParaRPr sz="9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88">
                      <a:solidFill>
                        <a:srgbClr val="000000"/>
                      </a:solidFill>
                      <a:prstDash val="solid"/>
                    </a:lnL>
                    <a:lnR w="3488">
                      <a:solidFill>
                        <a:srgbClr val="000000"/>
                      </a:solidFill>
                      <a:prstDash val="solid"/>
                    </a:lnR>
                    <a:lnT w="3488">
                      <a:solidFill>
                        <a:srgbClr val="000000"/>
                      </a:solidFill>
                      <a:prstDash val="solid"/>
                    </a:lnT>
                    <a:lnB w="3488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object 17"/>
          <p:cNvSpPr/>
          <p:nvPr/>
        </p:nvSpPr>
        <p:spPr>
          <a:xfrm>
            <a:off x="3232150" y="3379470"/>
            <a:ext cx="151130" cy="0"/>
          </a:xfrm>
          <a:custGeom>
            <a:avLst/>
            <a:gdLst/>
            <a:ahLst/>
            <a:cxnLst/>
            <a:rect l="l" t="t" r="r" b="b"/>
            <a:pathLst>
              <a:path w="151129">
                <a:moveTo>
                  <a:pt x="0" y="0"/>
                </a:moveTo>
                <a:lnTo>
                  <a:pt x="151129" y="0"/>
                </a:lnTo>
              </a:path>
            </a:pathLst>
          </a:custGeom>
          <a:ln w="109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369820" y="3379470"/>
            <a:ext cx="227329" cy="0"/>
          </a:xfrm>
          <a:custGeom>
            <a:avLst/>
            <a:gdLst/>
            <a:ahLst/>
            <a:cxnLst/>
            <a:rect l="l" t="t" r="r" b="b"/>
            <a:pathLst>
              <a:path w="227330">
                <a:moveTo>
                  <a:pt x="0" y="0"/>
                </a:moveTo>
                <a:lnTo>
                  <a:pt x="227330" y="0"/>
                </a:lnTo>
              </a:path>
            </a:pathLst>
          </a:custGeom>
          <a:ln w="109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59150" y="3329940"/>
            <a:ext cx="99060" cy="99060"/>
          </a:xfrm>
          <a:custGeom>
            <a:avLst/>
            <a:gdLst/>
            <a:ahLst/>
            <a:cxnLst/>
            <a:rect l="l" t="t" r="r" b="b"/>
            <a:pathLst>
              <a:path w="99060" h="99060">
                <a:moveTo>
                  <a:pt x="0" y="0"/>
                </a:moveTo>
                <a:lnTo>
                  <a:pt x="1270" y="6350"/>
                </a:lnTo>
                <a:lnTo>
                  <a:pt x="7620" y="19050"/>
                </a:lnTo>
                <a:lnTo>
                  <a:pt x="7620" y="24130"/>
                </a:lnTo>
                <a:lnTo>
                  <a:pt x="8889" y="30480"/>
                </a:lnTo>
                <a:lnTo>
                  <a:pt x="11429" y="35560"/>
                </a:lnTo>
                <a:lnTo>
                  <a:pt x="11429" y="66039"/>
                </a:lnTo>
                <a:lnTo>
                  <a:pt x="8889" y="72389"/>
                </a:lnTo>
                <a:lnTo>
                  <a:pt x="7620" y="77470"/>
                </a:lnTo>
                <a:lnTo>
                  <a:pt x="7620" y="82550"/>
                </a:lnTo>
                <a:lnTo>
                  <a:pt x="3810" y="88900"/>
                </a:lnTo>
                <a:lnTo>
                  <a:pt x="1270" y="93980"/>
                </a:lnTo>
                <a:lnTo>
                  <a:pt x="0" y="99060"/>
                </a:lnTo>
                <a:lnTo>
                  <a:pt x="99060" y="4953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598420" y="3251200"/>
            <a:ext cx="631825" cy="231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b="1" dirty="0">
                <a:latin typeface="Arial"/>
                <a:cs typeface="Arial"/>
              </a:rPr>
              <a:t>1</a:t>
            </a:r>
            <a:r>
              <a:rPr sz="1450" b="1" spc="5" dirty="0">
                <a:latin typeface="Arial"/>
                <a:cs typeface="Arial"/>
              </a:rPr>
              <a:t>.</a:t>
            </a:r>
            <a:r>
              <a:rPr sz="1450" b="1" spc="-10" dirty="0">
                <a:latin typeface="Arial"/>
                <a:cs typeface="Arial"/>
              </a:rPr>
              <a:t>H</a:t>
            </a:r>
            <a:r>
              <a:rPr sz="1450" b="1" spc="10" dirty="0">
                <a:latin typeface="Arial"/>
                <a:cs typeface="Arial"/>
              </a:rPr>
              <a:t>a</a:t>
            </a:r>
            <a:r>
              <a:rPr sz="1450" b="1" dirty="0">
                <a:latin typeface="Arial"/>
                <a:cs typeface="Arial"/>
              </a:rPr>
              <a:t>sh</a:t>
            </a:r>
            <a:endParaRPr sz="14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277609" y="3379470"/>
            <a:ext cx="151130" cy="0"/>
          </a:xfrm>
          <a:custGeom>
            <a:avLst/>
            <a:gdLst/>
            <a:ahLst/>
            <a:cxnLst/>
            <a:rect l="l" t="t" r="r" b="b"/>
            <a:pathLst>
              <a:path w="151129">
                <a:moveTo>
                  <a:pt x="0" y="0"/>
                </a:moveTo>
                <a:lnTo>
                  <a:pt x="151129" y="0"/>
                </a:lnTo>
              </a:path>
            </a:pathLst>
          </a:custGeom>
          <a:ln w="109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285740" y="3379470"/>
            <a:ext cx="223520" cy="0"/>
          </a:xfrm>
          <a:custGeom>
            <a:avLst/>
            <a:gdLst/>
            <a:ahLst/>
            <a:cxnLst/>
            <a:rect l="l" t="t" r="r" b="b"/>
            <a:pathLst>
              <a:path w="223520">
                <a:moveTo>
                  <a:pt x="0" y="0"/>
                </a:moveTo>
                <a:lnTo>
                  <a:pt x="223520" y="0"/>
                </a:lnTo>
              </a:path>
            </a:pathLst>
          </a:custGeom>
          <a:ln w="109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403340" y="3329940"/>
            <a:ext cx="99060" cy="99060"/>
          </a:xfrm>
          <a:custGeom>
            <a:avLst/>
            <a:gdLst/>
            <a:ahLst/>
            <a:cxnLst/>
            <a:rect l="l" t="t" r="r" b="b"/>
            <a:pathLst>
              <a:path w="99059" h="99060">
                <a:moveTo>
                  <a:pt x="0" y="0"/>
                </a:moveTo>
                <a:lnTo>
                  <a:pt x="3810" y="6350"/>
                </a:lnTo>
                <a:lnTo>
                  <a:pt x="5080" y="11430"/>
                </a:lnTo>
                <a:lnTo>
                  <a:pt x="7620" y="19050"/>
                </a:lnTo>
                <a:lnTo>
                  <a:pt x="8889" y="24130"/>
                </a:lnTo>
                <a:lnTo>
                  <a:pt x="11430" y="30480"/>
                </a:lnTo>
                <a:lnTo>
                  <a:pt x="11430" y="35560"/>
                </a:lnTo>
                <a:lnTo>
                  <a:pt x="12700" y="40639"/>
                </a:lnTo>
                <a:lnTo>
                  <a:pt x="12700" y="59689"/>
                </a:lnTo>
                <a:lnTo>
                  <a:pt x="11430" y="66039"/>
                </a:lnTo>
                <a:lnTo>
                  <a:pt x="11430" y="72389"/>
                </a:lnTo>
                <a:lnTo>
                  <a:pt x="8889" y="77470"/>
                </a:lnTo>
                <a:lnTo>
                  <a:pt x="7620" y="82550"/>
                </a:lnTo>
                <a:lnTo>
                  <a:pt x="5080" y="88900"/>
                </a:lnTo>
                <a:lnTo>
                  <a:pt x="3810" y="93980"/>
                </a:lnTo>
                <a:lnTo>
                  <a:pt x="0" y="99060"/>
                </a:lnTo>
                <a:lnTo>
                  <a:pt x="99060" y="4953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01139" y="4032250"/>
            <a:ext cx="1882139" cy="1520190"/>
          </a:xfrm>
          <a:custGeom>
            <a:avLst/>
            <a:gdLst/>
            <a:ahLst/>
            <a:cxnLst/>
            <a:rect l="l" t="t" r="r" b="b"/>
            <a:pathLst>
              <a:path w="1882139" h="1520189">
                <a:moveTo>
                  <a:pt x="0" y="0"/>
                </a:moveTo>
                <a:lnTo>
                  <a:pt x="0" y="1520190"/>
                </a:lnTo>
                <a:lnTo>
                  <a:pt x="1882139" y="1520190"/>
                </a:lnTo>
              </a:path>
            </a:pathLst>
          </a:custGeom>
          <a:ln w="109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359150" y="5502909"/>
            <a:ext cx="99060" cy="100330"/>
          </a:xfrm>
          <a:custGeom>
            <a:avLst/>
            <a:gdLst/>
            <a:ahLst/>
            <a:cxnLst/>
            <a:rect l="l" t="t" r="r" b="b"/>
            <a:pathLst>
              <a:path w="99060" h="100329">
                <a:moveTo>
                  <a:pt x="0" y="0"/>
                </a:moveTo>
                <a:lnTo>
                  <a:pt x="1270" y="6349"/>
                </a:lnTo>
                <a:lnTo>
                  <a:pt x="3810" y="11429"/>
                </a:lnTo>
                <a:lnTo>
                  <a:pt x="7620" y="16509"/>
                </a:lnTo>
                <a:lnTo>
                  <a:pt x="7620" y="22859"/>
                </a:lnTo>
                <a:lnTo>
                  <a:pt x="8889" y="27939"/>
                </a:lnTo>
                <a:lnTo>
                  <a:pt x="11429" y="33019"/>
                </a:lnTo>
                <a:lnTo>
                  <a:pt x="11429" y="64769"/>
                </a:lnTo>
                <a:lnTo>
                  <a:pt x="8889" y="71119"/>
                </a:lnTo>
                <a:lnTo>
                  <a:pt x="7620" y="76199"/>
                </a:lnTo>
                <a:lnTo>
                  <a:pt x="7620" y="81279"/>
                </a:lnTo>
                <a:lnTo>
                  <a:pt x="1270" y="93979"/>
                </a:lnTo>
                <a:lnTo>
                  <a:pt x="0" y="100329"/>
                </a:lnTo>
                <a:lnTo>
                  <a:pt x="99060" y="495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649729" y="5429250"/>
            <a:ext cx="134620" cy="240029"/>
          </a:xfrm>
          <a:custGeom>
            <a:avLst/>
            <a:gdLst/>
            <a:ahLst/>
            <a:cxnLst/>
            <a:rect l="l" t="t" r="r" b="b"/>
            <a:pathLst>
              <a:path w="134619" h="240029">
                <a:moveTo>
                  <a:pt x="0" y="240030"/>
                </a:moveTo>
                <a:lnTo>
                  <a:pt x="134619" y="240030"/>
                </a:lnTo>
                <a:lnTo>
                  <a:pt x="134619" y="0"/>
                </a:lnTo>
                <a:lnTo>
                  <a:pt x="0" y="0"/>
                </a:lnTo>
                <a:lnTo>
                  <a:pt x="0" y="2400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653539" y="5424170"/>
            <a:ext cx="128270" cy="231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b="1" dirty="0">
                <a:latin typeface="Arial"/>
                <a:cs typeface="Arial"/>
              </a:rPr>
              <a:t>3</a:t>
            </a:r>
            <a:endParaRPr sz="1450">
              <a:latin typeface="Arial"/>
              <a:cs typeface="Arial"/>
            </a:endParaRPr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5268859" y="3010695"/>
          <a:ext cx="3056888" cy="2539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8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5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31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7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249554">
                        <a:lnSpc>
                          <a:spcPct val="100000"/>
                        </a:lnSpc>
                      </a:pPr>
                      <a:r>
                        <a:rPr sz="1450" b="1" spc="-5" dirty="0">
                          <a:latin typeface="Arial"/>
                          <a:cs typeface="Arial"/>
                        </a:rPr>
                        <a:t>2.Cipher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3488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64135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10111011101001101101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488">
                      <a:solidFill>
                        <a:srgbClr val="000000"/>
                      </a:solidFill>
                      <a:prstDash val="solid"/>
                    </a:lnL>
                    <a:lnR w="3488">
                      <a:solidFill>
                        <a:srgbClr val="000000"/>
                      </a:solidFill>
                      <a:prstDash val="solid"/>
                    </a:lnR>
                    <a:lnT w="3488">
                      <a:solidFill>
                        <a:srgbClr val="000000"/>
                      </a:solidFill>
                      <a:prstDash val="solid"/>
                    </a:lnT>
                    <a:lnB w="3488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2129">
                <a:tc gridSpan="2">
                  <a:txBody>
                    <a:bodyPr/>
                    <a:lstStyle/>
                    <a:p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0900">
                      <a:solidFill>
                        <a:srgbClr val="000000"/>
                      </a:solidFill>
                      <a:prstDash val="solid"/>
                    </a:lnR>
                    <a:lnB w="109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0900">
                      <a:solidFill>
                        <a:srgbClr val="000000"/>
                      </a:solidFill>
                      <a:prstDash val="solid"/>
                    </a:lnL>
                    <a:lnT w="3488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5199379" y="5502909"/>
            <a:ext cx="99060" cy="100330"/>
          </a:xfrm>
          <a:custGeom>
            <a:avLst/>
            <a:gdLst/>
            <a:ahLst/>
            <a:cxnLst/>
            <a:rect l="l" t="t" r="r" b="b"/>
            <a:pathLst>
              <a:path w="99060" h="100329">
                <a:moveTo>
                  <a:pt x="99060" y="0"/>
                </a:moveTo>
                <a:lnTo>
                  <a:pt x="0" y="49529"/>
                </a:lnTo>
                <a:lnTo>
                  <a:pt x="99060" y="100329"/>
                </a:lnTo>
                <a:lnTo>
                  <a:pt x="95250" y="93979"/>
                </a:lnTo>
                <a:lnTo>
                  <a:pt x="92710" y="88899"/>
                </a:lnTo>
                <a:lnTo>
                  <a:pt x="91440" y="81279"/>
                </a:lnTo>
                <a:lnTo>
                  <a:pt x="88900" y="76199"/>
                </a:lnTo>
                <a:lnTo>
                  <a:pt x="88900" y="71119"/>
                </a:lnTo>
                <a:lnTo>
                  <a:pt x="87630" y="64769"/>
                </a:lnTo>
                <a:lnTo>
                  <a:pt x="87630" y="59689"/>
                </a:lnTo>
                <a:lnTo>
                  <a:pt x="86360" y="52069"/>
                </a:lnTo>
                <a:lnTo>
                  <a:pt x="86360" y="46989"/>
                </a:lnTo>
                <a:lnTo>
                  <a:pt x="87630" y="40639"/>
                </a:lnTo>
                <a:lnTo>
                  <a:pt x="87630" y="33019"/>
                </a:lnTo>
                <a:lnTo>
                  <a:pt x="88900" y="27939"/>
                </a:lnTo>
                <a:lnTo>
                  <a:pt x="88900" y="22859"/>
                </a:lnTo>
                <a:lnTo>
                  <a:pt x="91440" y="16509"/>
                </a:lnTo>
                <a:lnTo>
                  <a:pt x="92710" y="11429"/>
                </a:lnTo>
                <a:lnTo>
                  <a:pt x="95250" y="6349"/>
                </a:lnTo>
                <a:lnTo>
                  <a:pt x="990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143750" y="5429250"/>
            <a:ext cx="134620" cy="240029"/>
          </a:xfrm>
          <a:custGeom>
            <a:avLst/>
            <a:gdLst/>
            <a:ahLst/>
            <a:cxnLst/>
            <a:rect l="l" t="t" r="r" b="b"/>
            <a:pathLst>
              <a:path w="134620" h="240029">
                <a:moveTo>
                  <a:pt x="0" y="240030"/>
                </a:moveTo>
                <a:lnTo>
                  <a:pt x="134620" y="240030"/>
                </a:lnTo>
                <a:lnTo>
                  <a:pt x="134620" y="0"/>
                </a:lnTo>
                <a:lnTo>
                  <a:pt x="0" y="0"/>
                </a:lnTo>
                <a:lnTo>
                  <a:pt x="0" y="2400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145019" y="5424170"/>
            <a:ext cx="128270" cy="231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b="1" dirty="0">
                <a:latin typeface="Arial"/>
                <a:cs typeface="Arial"/>
              </a:rPr>
              <a:t>3</a:t>
            </a:r>
            <a:endParaRPr sz="1450">
              <a:latin typeface="Arial"/>
              <a:cs typeface="Arial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33" name="object 3">
            <a:extLst>
              <a:ext uri="{FF2B5EF4-FFF2-40B4-BE49-F238E27FC236}">
                <a16:creationId xmlns:a16="http://schemas.microsoft.com/office/drawing/2014/main" id="{CCB73571-6279-4650-82B6-1F2B69C76B14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1150" y="336550"/>
            <a:ext cx="4493260" cy="741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pc="-5" dirty="0"/>
              <a:t>Signature verification process:  </a:t>
            </a:r>
            <a:r>
              <a:rPr spc="-10" dirty="0"/>
              <a:t>Document</a:t>
            </a:r>
            <a:r>
              <a:rPr spc="-25" dirty="0"/>
              <a:t> </a:t>
            </a:r>
            <a:r>
              <a:rPr spc="-10" dirty="0"/>
              <a:t>hashing</a:t>
            </a:r>
          </a:p>
        </p:txBody>
      </p:sp>
      <p:sp>
        <p:nvSpPr>
          <p:cNvPr id="5" name="object 5"/>
          <p:cNvSpPr/>
          <p:nvPr/>
        </p:nvSpPr>
        <p:spPr>
          <a:xfrm>
            <a:off x="4495800" y="4494529"/>
            <a:ext cx="609600" cy="5575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57800" y="472440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400050" y="0"/>
                </a:moveTo>
                <a:lnTo>
                  <a:pt x="400050" y="57150"/>
                </a:lnTo>
                <a:lnTo>
                  <a:pt x="0" y="57150"/>
                </a:lnTo>
                <a:lnTo>
                  <a:pt x="0" y="171450"/>
                </a:lnTo>
                <a:lnTo>
                  <a:pt x="400050" y="171450"/>
                </a:lnTo>
                <a:lnTo>
                  <a:pt x="400050" y="228600"/>
                </a:lnTo>
                <a:lnTo>
                  <a:pt x="533400" y="114300"/>
                </a:lnTo>
                <a:lnTo>
                  <a:pt x="40005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57800" y="472440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57150"/>
                </a:moveTo>
                <a:lnTo>
                  <a:pt x="400050" y="57150"/>
                </a:lnTo>
                <a:lnTo>
                  <a:pt x="400050" y="0"/>
                </a:lnTo>
                <a:lnTo>
                  <a:pt x="533400" y="114300"/>
                </a:lnTo>
                <a:lnTo>
                  <a:pt x="400050" y="228600"/>
                </a:lnTo>
                <a:lnTo>
                  <a:pt x="400050" y="171450"/>
                </a:lnTo>
                <a:lnTo>
                  <a:pt x="0" y="171450"/>
                </a:lnTo>
                <a:lnTo>
                  <a:pt x="0" y="57150"/>
                </a:lnTo>
                <a:close/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07000" y="1422400"/>
            <a:ext cx="3505200" cy="5080000"/>
          </a:xfrm>
          <a:custGeom>
            <a:avLst/>
            <a:gdLst/>
            <a:ahLst/>
            <a:cxnLst/>
            <a:rect l="l" t="t" r="r" b="b"/>
            <a:pathLst>
              <a:path w="3505200" h="5080000">
                <a:moveTo>
                  <a:pt x="0" y="0"/>
                </a:moveTo>
                <a:lnTo>
                  <a:pt x="3505200" y="0"/>
                </a:lnTo>
                <a:lnTo>
                  <a:pt x="3505200" y="5080000"/>
                </a:lnTo>
                <a:lnTo>
                  <a:pt x="0" y="508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59100" y="3352800"/>
            <a:ext cx="3505200" cy="3136900"/>
          </a:xfrm>
          <a:custGeom>
            <a:avLst/>
            <a:gdLst/>
            <a:ahLst/>
            <a:cxnLst/>
            <a:rect l="l" t="t" r="r" b="b"/>
            <a:pathLst>
              <a:path w="3505200" h="3136900">
                <a:moveTo>
                  <a:pt x="0" y="0"/>
                </a:moveTo>
                <a:lnTo>
                  <a:pt x="3505200" y="0"/>
                </a:lnTo>
                <a:lnTo>
                  <a:pt x="3505200" y="3136900"/>
                </a:lnTo>
                <a:lnTo>
                  <a:pt x="0" y="31369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01750" y="5341620"/>
            <a:ext cx="1635760" cy="1024890"/>
          </a:xfrm>
          <a:custGeom>
            <a:avLst/>
            <a:gdLst/>
            <a:ahLst/>
            <a:cxnLst/>
            <a:rect l="l" t="t" r="r" b="b"/>
            <a:pathLst>
              <a:path w="1635760" h="1024889">
                <a:moveTo>
                  <a:pt x="0" y="1024889"/>
                </a:moveTo>
                <a:lnTo>
                  <a:pt x="1635760" y="1024889"/>
                </a:lnTo>
                <a:lnTo>
                  <a:pt x="1635760" y="0"/>
                </a:lnTo>
                <a:lnTo>
                  <a:pt x="0" y="0"/>
                </a:lnTo>
                <a:lnTo>
                  <a:pt x="0" y="1024889"/>
                </a:lnTo>
                <a:close/>
              </a:path>
            </a:pathLst>
          </a:custGeom>
          <a:ln w="32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579880" y="5759450"/>
            <a:ext cx="1078865" cy="179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10" dirty="0">
                <a:latin typeface="Arial"/>
                <a:cs typeface="Arial"/>
              </a:rPr>
              <a:t>Contract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hashed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003290" y="3088639"/>
            <a:ext cx="1635760" cy="1229360"/>
          </a:xfrm>
          <a:custGeom>
            <a:avLst/>
            <a:gdLst/>
            <a:ahLst/>
            <a:cxnLst/>
            <a:rect l="l" t="t" r="r" b="b"/>
            <a:pathLst>
              <a:path w="1635759" h="1229360">
                <a:moveTo>
                  <a:pt x="0" y="1229360"/>
                </a:moveTo>
                <a:lnTo>
                  <a:pt x="1635760" y="1229360"/>
                </a:lnTo>
                <a:lnTo>
                  <a:pt x="1635760" y="0"/>
                </a:lnTo>
                <a:lnTo>
                  <a:pt x="0" y="0"/>
                </a:lnTo>
                <a:lnTo>
                  <a:pt x="0" y="12293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03290" y="3088639"/>
            <a:ext cx="1635760" cy="1229360"/>
          </a:xfrm>
          <a:custGeom>
            <a:avLst/>
            <a:gdLst/>
            <a:ahLst/>
            <a:cxnLst/>
            <a:rect l="l" t="t" r="r" b="b"/>
            <a:pathLst>
              <a:path w="1635759" h="1229360">
                <a:moveTo>
                  <a:pt x="0" y="1229360"/>
                </a:moveTo>
                <a:lnTo>
                  <a:pt x="1635760" y="1229360"/>
                </a:lnTo>
                <a:lnTo>
                  <a:pt x="1635760" y="0"/>
                </a:lnTo>
                <a:lnTo>
                  <a:pt x="0" y="0"/>
                </a:lnTo>
                <a:lnTo>
                  <a:pt x="0" y="1229360"/>
                </a:lnTo>
                <a:close/>
              </a:path>
            </a:pathLst>
          </a:custGeom>
          <a:ln w="32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502400" y="3606800"/>
            <a:ext cx="637540" cy="179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5" dirty="0">
                <a:latin typeface="Arial"/>
                <a:cs typeface="Arial"/>
              </a:rPr>
              <a:t>S</a:t>
            </a:r>
            <a:r>
              <a:rPr sz="1100" dirty="0">
                <a:latin typeface="Arial"/>
                <a:cs typeface="Arial"/>
              </a:rPr>
              <a:t>i</a:t>
            </a:r>
            <a:r>
              <a:rPr sz="1100" spc="15" dirty="0">
                <a:latin typeface="Arial"/>
                <a:cs typeface="Arial"/>
              </a:rPr>
              <a:t>g</a:t>
            </a:r>
            <a:r>
              <a:rPr sz="1100" spc="5" dirty="0">
                <a:latin typeface="Arial"/>
                <a:cs typeface="Arial"/>
              </a:rPr>
              <a:t>n</a:t>
            </a:r>
            <a:r>
              <a:rPr sz="1100" spc="15" dirty="0">
                <a:latin typeface="Arial"/>
                <a:cs typeface="Arial"/>
              </a:rPr>
              <a:t>a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10" dirty="0">
                <a:latin typeface="Arial"/>
                <a:cs typeface="Arial"/>
              </a:rPr>
              <a:t>ure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003290" y="5341620"/>
            <a:ext cx="1635760" cy="1024890"/>
          </a:xfrm>
          <a:custGeom>
            <a:avLst/>
            <a:gdLst/>
            <a:ahLst/>
            <a:cxnLst/>
            <a:rect l="l" t="t" r="r" b="b"/>
            <a:pathLst>
              <a:path w="1635759" h="1024889">
                <a:moveTo>
                  <a:pt x="0" y="1024889"/>
                </a:moveTo>
                <a:lnTo>
                  <a:pt x="1635760" y="1024889"/>
                </a:lnTo>
                <a:lnTo>
                  <a:pt x="1635760" y="0"/>
                </a:lnTo>
                <a:lnTo>
                  <a:pt x="0" y="0"/>
                </a:lnTo>
                <a:lnTo>
                  <a:pt x="0" y="10248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003290" y="5341620"/>
            <a:ext cx="1635760" cy="1024890"/>
          </a:xfrm>
          <a:custGeom>
            <a:avLst/>
            <a:gdLst/>
            <a:ahLst/>
            <a:cxnLst/>
            <a:rect l="l" t="t" r="r" b="b"/>
            <a:pathLst>
              <a:path w="1635759" h="1024889">
                <a:moveTo>
                  <a:pt x="0" y="1024889"/>
                </a:moveTo>
                <a:lnTo>
                  <a:pt x="1635760" y="1024889"/>
                </a:lnTo>
                <a:lnTo>
                  <a:pt x="1635760" y="0"/>
                </a:lnTo>
                <a:lnTo>
                  <a:pt x="0" y="0"/>
                </a:lnTo>
                <a:lnTo>
                  <a:pt x="0" y="1024889"/>
                </a:lnTo>
                <a:close/>
              </a:path>
            </a:pathLst>
          </a:custGeom>
          <a:ln w="32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280150" y="5759450"/>
            <a:ext cx="1078865" cy="179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10" dirty="0">
                <a:latin typeface="Arial"/>
                <a:cs typeface="Arial"/>
              </a:rPr>
              <a:t>Contract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hashed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01750" y="3088639"/>
            <a:ext cx="1635760" cy="1229360"/>
          </a:xfrm>
          <a:custGeom>
            <a:avLst/>
            <a:gdLst/>
            <a:ahLst/>
            <a:cxnLst/>
            <a:rect l="l" t="t" r="r" b="b"/>
            <a:pathLst>
              <a:path w="1635760" h="1229360">
                <a:moveTo>
                  <a:pt x="0" y="1229360"/>
                </a:moveTo>
                <a:lnTo>
                  <a:pt x="1635760" y="1229360"/>
                </a:lnTo>
                <a:lnTo>
                  <a:pt x="1635760" y="0"/>
                </a:lnTo>
                <a:lnTo>
                  <a:pt x="0" y="0"/>
                </a:lnTo>
                <a:lnTo>
                  <a:pt x="0" y="1229360"/>
                </a:lnTo>
                <a:close/>
              </a:path>
            </a:pathLst>
          </a:custGeom>
          <a:ln w="32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346200" y="3086100"/>
            <a:ext cx="616585" cy="179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spc="10" dirty="0">
                <a:latin typeface="Arial"/>
                <a:cs typeface="Arial"/>
              </a:rPr>
              <a:t>Contract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46200" y="3432809"/>
            <a:ext cx="939800" cy="700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spc="5" dirty="0">
                <a:latin typeface="Arial"/>
                <a:cs typeface="Arial"/>
              </a:rPr>
              <a:t>...........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100" b="1" spc="5" dirty="0">
                <a:latin typeface="Arial"/>
                <a:cs typeface="Arial"/>
              </a:rPr>
              <a:t>............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100" b="1" spc="5" dirty="0">
                <a:latin typeface="Arial"/>
                <a:cs typeface="Arial"/>
              </a:rPr>
              <a:t>......................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100" b="1" spc="5" dirty="0">
                <a:latin typeface="Arial"/>
                <a:cs typeface="Arial"/>
              </a:rPr>
              <a:t>.......................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317750" y="3185160"/>
            <a:ext cx="415290" cy="312420"/>
          </a:xfrm>
          <a:custGeom>
            <a:avLst/>
            <a:gdLst/>
            <a:ahLst/>
            <a:cxnLst/>
            <a:rect l="l" t="t" r="r" b="b"/>
            <a:pathLst>
              <a:path w="415289" h="312420">
                <a:moveTo>
                  <a:pt x="0" y="312419"/>
                </a:moveTo>
                <a:lnTo>
                  <a:pt x="415289" y="312419"/>
                </a:lnTo>
                <a:lnTo>
                  <a:pt x="415289" y="0"/>
                </a:lnTo>
                <a:lnTo>
                  <a:pt x="0" y="0"/>
                </a:lnTo>
                <a:lnTo>
                  <a:pt x="0" y="312419"/>
                </a:lnTo>
                <a:close/>
              </a:path>
            </a:pathLst>
          </a:custGeom>
          <a:ln w="32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49650" y="1530350"/>
            <a:ext cx="1635760" cy="1230630"/>
          </a:xfrm>
          <a:custGeom>
            <a:avLst/>
            <a:gdLst/>
            <a:ahLst/>
            <a:cxnLst/>
            <a:rect l="l" t="t" r="r" b="b"/>
            <a:pathLst>
              <a:path w="1635760" h="1230630">
                <a:moveTo>
                  <a:pt x="0" y="1230629"/>
                </a:moveTo>
                <a:lnTo>
                  <a:pt x="1635760" y="1230629"/>
                </a:lnTo>
                <a:lnTo>
                  <a:pt x="1635760" y="0"/>
                </a:lnTo>
                <a:lnTo>
                  <a:pt x="0" y="0"/>
                </a:lnTo>
                <a:lnTo>
                  <a:pt x="0" y="1230629"/>
                </a:lnTo>
                <a:close/>
              </a:path>
            </a:pathLst>
          </a:custGeom>
          <a:ln w="32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549650" y="1530350"/>
            <a:ext cx="1635760" cy="410209"/>
          </a:xfrm>
          <a:custGeom>
            <a:avLst/>
            <a:gdLst/>
            <a:ahLst/>
            <a:cxnLst/>
            <a:rect l="l" t="t" r="r" b="b"/>
            <a:pathLst>
              <a:path w="1635760" h="410210">
                <a:moveTo>
                  <a:pt x="0" y="0"/>
                </a:moveTo>
                <a:lnTo>
                  <a:pt x="819150" y="410210"/>
                </a:lnTo>
                <a:lnTo>
                  <a:pt x="1635760" y="0"/>
                </a:lnTo>
              </a:path>
            </a:pathLst>
          </a:custGeom>
          <a:ln w="32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576320" y="1940560"/>
            <a:ext cx="996950" cy="750570"/>
          </a:xfrm>
          <a:custGeom>
            <a:avLst/>
            <a:gdLst/>
            <a:ahLst/>
            <a:cxnLst/>
            <a:rect l="l" t="t" r="r" b="b"/>
            <a:pathLst>
              <a:path w="996950" h="750569">
                <a:moveTo>
                  <a:pt x="0" y="750569"/>
                </a:moveTo>
                <a:lnTo>
                  <a:pt x="996950" y="750569"/>
                </a:lnTo>
                <a:lnTo>
                  <a:pt x="996950" y="0"/>
                </a:lnTo>
                <a:lnTo>
                  <a:pt x="0" y="0"/>
                </a:lnTo>
                <a:lnTo>
                  <a:pt x="0" y="750569"/>
                </a:lnTo>
                <a:close/>
              </a:path>
            </a:pathLst>
          </a:custGeom>
          <a:ln w="32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619500" y="1945640"/>
            <a:ext cx="381635" cy="111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50" b="1" spc="10" dirty="0">
                <a:latin typeface="Arial"/>
                <a:cs typeface="Arial"/>
              </a:rPr>
              <a:t>Contract</a:t>
            </a:r>
            <a:endParaRPr sz="6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619500" y="2153920"/>
            <a:ext cx="580390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50" b="1" spc="5" dirty="0">
                <a:latin typeface="Arial"/>
                <a:cs typeface="Arial"/>
              </a:rPr>
              <a:t>...........</a:t>
            </a:r>
            <a:endParaRPr sz="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50" b="1" spc="5" dirty="0">
                <a:latin typeface="Arial"/>
                <a:cs typeface="Arial"/>
              </a:rPr>
              <a:t>............</a:t>
            </a:r>
            <a:endParaRPr sz="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50" b="1" spc="5" dirty="0">
                <a:latin typeface="Arial"/>
                <a:cs typeface="Arial"/>
              </a:rPr>
              <a:t>......................</a:t>
            </a:r>
            <a:endParaRPr sz="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50" b="1" spc="5" dirty="0">
                <a:latin typeface="Arial"/>
                <a:cs typeface="Arial"/>
              </a:rPr>
              <a:t>.......................</a:t>
            </a:r>
            <a:endParaRPr sz="65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193540" y="2000250"/>
            <a:ext cx="254000" cy="189230"/>
          </a:xfrm>
          <a:custGeom>
            <a:avLst/>
            <a:gdLst/>
            <a:ahLst/>
            <a:cxnLst/>
            <a:rect l="l" t="t" r="r" b="b"/>
            <a:pathLst>
              <a:path w="254000" h="189230">
                <a:moveTo>
                  <a:pt x="0" y="189229"/>
                </a:moveTo>
                <a:lnTo>
                  <a:pt x="254000" y="189229"/>
                </a:lnTo>
                <a:lnTo>
                  <a:pt x="254000" y="0"/>
                </a:lnTo>
                <a:lnTo>
                  <a:pt x="0" y="0"/>
                </a:lnTo>
                <a:lnTo>
                  <a:pt x="0" y="189229"/>
                </a:lnTo>
                <a:close/>
              </a:path>
            </a:pathLst>
          </a:custGeom>
          <a:ln w="32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573270" y="2062479"/>
            <a:ext cx="502920" cy="585470"/>
          </a:xfrm>
          <a:custGeom>
            <a:avLst/>
            <a:gdLst/>
            <a:ahLst/>
            <a:cxnLst/>
            <a:rect l="l" t="t" r="r" b="b"/>
            <a:pathLst>
              <a:path w="502920" h="585469">
                <a:moveTo>
                  <a:pt x="0" y="585470"/>
                </a:moveTo>
                <a:lnTo>
                  <a:pt x="502919" y="585470"/>
                </a:lnTo>
                <a:lnTo>
                  <a:pt x="502919" y="0"/>
                </a:lnTo>
                <a:lnTo>
                  <a:pt x="0" y="0"/>
                </a:lnTo>
                <a:lnTo>
                  <a:pt x="0" y="585470"/>
                </a:lnTo>
                <a:close/>
              </a:path>
            </a:pathLst>
          </a:custGeom>
          <a:ln w="32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618990" y="2068829"/>
            <a:ext cx="410209" cy="565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900" spc="-5" dirty="0">
                <a:latin typeface="Arial"/>
                <a:cs typeface="Arial"/>
              </a:rPr>
              <a:t>1</a:t>
            </a:r>
            <a:r>
              <a:rPr sz="900" spc="5" dirty="0">
                <a:latin typeface="Arial"/>
                <a:cs typeface="Arial"/>
              </a:rPr>
              <a:t>0</a:t>
            </a:r>
            <a:r>
              <a:rPr sz="900" spc="-5" dirty="0">
                <a:latin typeface="Arial"/>
                <a:cs typeface="Arial"/>
              </a:rPr>
              <a:t>11</a:t>
            </a:r>
            <a:r>
              <a:rPr sz="900" spc="5" dirty="0">
                <a:latin typeface="Arial"/>
                <a:cs typeface="Arial"/>
              </a:rPr>
              <a:t>1</a:t>
            </a:r>
            <a:r>
              <a:rPr sz="900" spc="10" dirty="0"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sz="900" spc="-5" dirty="0">
                <a:latin typeface="Arial"/>
                <a:cs typeface="Arial"/>
              </a:rPr>
              <a:t>1</a:t>
            </a:r>
            <a:r>
              <a:rPr sz="900" spc="5" dirty="0">
                <a:latin typeface="Arial"/>
                <a:cs typeface="Arial"/>
              </a:rPr>
              <a:t>1</a:t>
            </a:r>
            <a:r>
              <a:rPr sz="900" spc="-5" dirty="0">
                <a:latin typeface="Arial"/>
                <a:cs typeface="Arial"/>
              </a:rPr>
              <a:t>10</a:t>
            </a:r>
            <a:r>
              <a:rPr sz="900" spc="5" dirty="0">
                <a:latin typeface="Arial"/>
                <a:cs typeface="Arial"/>
              </a:rPr>
              <a:t>1</a:t>
            </a:r>
            <a:r>
              <a:rPr sz="900" spc="10" dirty="0"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sz="900" spc="-5" dirty="0">
                <a:latin typeface="Arial"/>
                <a:cs typeface="Arial"/>
              </a:rPr>
              <a:t>0</a:t>
            </a:r>
            <a:r>
              <a:rPr sz="900" spc="5" dirty="0">
                <a:latin typeface="Arial"/>
                <a:cs typeface="Arial"/>
              </a:rPr>
              <a:t>1</a:t>
            </a:r>
            <a:r>
              <a:rPr sz="900" spc="-5" dirty="0">
                <a:latin typeface="Arial"/>
                <a:cs typeface="Arial"/>
              </a:rPr>
              <a:t>10</a:t>
            </a:r>
            <a:r>
              <a:rPr sz="900" spc="5" dirty="0">
                <a:latin typeface="Arial"/>
                <a:cs typeface="Arial"/>
              </a:rPr>
              <a:t>1</a:t>
            </a:r>
            <a:r>
              <a:rPr sz="900" spc="10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900" dirty="0">
                <a:latin typeface="Arial"/>
                <a:cs typeface="Arial"/>
              </a:rPr>
              <a:t>01</a:t>
            </a:r>
            <a:endParaRPr sz="9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118360" y="2146300"/>
            <a:ext cx="1431290" cy="871219"/>
          </a:xfrm>
          <a:custGeom>
            <a:avLst/>
            <a:gdLst/>
            <a:ahLst/>
            <a:cxnLst/>
            <a:rect l="l" t="t" r="r" b="b"/>
            <a:pathLst>
              <a:path w="1431289" h="871219">
                <a:moveTo>
                  <a:pt x="0" y="871220"/>
                </a:moveTo>
                <a:lnTo>
                  <a:pt x="0" y="0"/>
                </a:lnTo>
                <a:lnTo>
                  <a:pt x="1431289" y="0"/>
                </a:lnTo>
              </a:path>
            </a:pathLst>
          </a:custGeom>
          <a:ln w="102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071370" y="2994660"/>
            <a:ext cx="93980" cy="93980"/>
          </a:xfrm>
          <a:custGeom>
            <a:avLst/>
            <a:gdLst/>
            <a:ahLst/>
            <a:cxnLst/>
            <a:rect l="l" t="t" r="r" b="b"/>
            <a:pathLst>
              <a:path w="93980" h="93980">
                <a:moveTo>
                  <a:pt x="0" y="0"/>
                </a:moveTo>
                <a:lnTo>
                  <a:pt x="46990" y="93979"/>
                </a:lnTo>
                <a:lnTo>
                  <a:pt x="88900" y="10160"/>
                </a:lnTo>
                <a:lnTo>
                  <a:pt x="33019" y="10160"/>
                </a:lnTo>
                <a:lnTo>
                  <a:pt x="22860" y="7619"/>
                </a:lnTo>
                <a:lnTo>
                  <a:pt x="17780" y="7619"/>
                </a:lnTo>
                <a:lnTo>
                  <a:pt x="11430" y="5079"/>
                </a:lnTo>
                <a:lnTo>
                  <a:pt x="5080" y="1269"/>
                </a:lnTo>
                <a:lnTo>
                  <a:pt x="0" y="0"/>
                </a:lnTo>
                <a:close/>
              </a:path>
              <a:path w="93980" h="93980">
                <a:moveTo>
                  <a:pt x="93980" y="0"/>
                </a:moveTo>
                <a:lnTo>
                  <a:pt x="88900" y="1269"/>
                </a:lnTo>
                <a:lnTo>
                  <a:pt x="83819" y="5079"/>
                </a:lnTo>
                <a:lnTo>
                  <a:pt x="78740" y="7619"/>
                </a:lnTo>
                <a:lnTo>
                  <a:pt x="73660" y="7619"/>
                </a:lnTo>
                <a:lnTo>
                  <a:pt x="67310" y="8889"/>
                </a:lnTo>
                <a:lnTo>
                  <a:pt x="63500" y="10160"/>
                </a:lnTo>
                <a:lnTo>
                  <a:pt x="88900" y="10160"/>
                </a:lnTo>
                <a:lnTo>
                  <a:pt x="939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185409" y="2146300"/>
            <a:ext cx="1635760" cy="871219"/>
          </a:xfrm>
          <a:custGeom>
            <a:avLst/>
            <a:gdLst/>
            <a:ahLst/>
            <a:cxnLst/>
            <a:rect l="l" t="t" r="r" b="b"/>
            <a:pathLst>
              <a:path w="1635759" h="871219">
                <a:moveTo>
                  <a:pt x="0" y="0"/>
                </a:moveTo>
                <a:lnTo>
                  <a:pt x="1635760" y="0"/>
                </a:lnTo>
                <a:lnTo>
                  <a:pt x="1635760" y="871220"/>
                </a:lnTo>
              </a:path>
            </a:pathLst>
          </a:custGeom>
          <a:ln w="102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774180" y="2994660"/>
            <a:ext cx="92710" cy="93980"/>
          </a:xfrm>
          <a:custGeom>
            <a:avLst/>
            <a:gdLst/>
            <a:ahLst/>
            <a:cxnLst/>
            <a:rect l="l" t="t" r="r" b="b"/>
            <a:pathLst>
              <a:path w="92709" h="93980">
                <a:moveTo>
                  <a:pt x="0" y="0"/>
                </a:moveTo>
                <a:lnTo>
                  <a:pt x="46990" y="93979"/>
                </a:lnTo>
                <a:lnTo>
                  <a:pt x="87767" y="10160"/>
                </a:lnTo>
                <a:lnTo>
                  <a:pt x="31750" y="10160"/>
                </a:lnTo>
                <a:lnTo>
                  <a:pt x="27940" y="8889"/>
                </a:lnTo>
                <a:lnTo>
                  <a:pt x="20320" y="7619"/>
                </a:lnTo>
                <a:lnTo>
                  <a:pt x="15240" y="7619"/>
                </a:lnTo>
                <a:lnTo>
                  <a:pt x="10160" y="5079"/>
                </a:lnTo>
                <a:lnTo>
                  <a:pt x="5079" y="1269"/>
                </a:lnTo>
                <a:lnTo>
                  <a:pt x="0" y="0"/>
                </a:lnTo>
                <a:close/>
              </a:path>
              <a:path w="92709" h="93980">
                <a:moveTo>
                  <a:pt x="92710" y="0"/>
                </a:moveTo>
                <a:lnTo>
                  <a:pt x="87629" y="1269"/>
                </a:lnTo>
                <a:lnTo>
                  <a:pt x="82550" y="5079"/>
                </a:lnTo>
                <a:lnTo>
                  <a:pt x="77470" y="7619"/>
                </a:lnTo>
                <a:lnTo>
                  <a:pt x="72390" y="7619"/>
                </a:lnTo>
                <a:lnTo>
                  <a:pt x="67310" y="8889"/>
                </a:lnTo>
                <a:lnTo>
                  <a:pt x="60960" y="10160"/>
                </a:lnTo>
                <a:lnTo>
                  <a:pt x="87767" y="10160"/>
                </a:lnTo>
                <a:lnTo>
                  <a:pt x="927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118360" y="4318000"/>
            <a:ext cx="0" cy="396240"/>
          </a:xfrm>
          <a:custGeom>
            <a:avLst/>
            <a:gdLst/>
            <a:ahLst/>
            <a:cxnLst/>
            <a:rect l="l" t="t" r="r" b="b"/>
            <a:pathLst>
              <a:path h="396239">
                <a:moveTo>
                  <a:pt x="0" y="0"/>
                </a:moveTo>
                <a:lnTo>
                  <a:pt x="0" y="396239"/>
                </a:lnTo>
              </a:path>
            </a:pathLst>
          </a:custGeom>
          <a:ln w="102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118360" y="4939029"/>
            <a:ext cx="0" cy="331470"/>
          </a:xfrm>
          <a:custGeom>
            <a:avLst/>
            <a:gdLst/>
            <a:ahLst/>
            <a:cxnLst/>
            <a:rect l="l" t="t" r="r" b="b"/>
            <a:pathLst>
              <a:path h="331470">
                <a:moveTo>
                  <a:pt x="0" y="0"/>
                </a:moveTo>
                <a:lnTo>
                  <a:pt x="0" y="331470"/>
                </a:lnTo>
              </a:path>
            </a:pathLst>
          </a:custGeom>
          <a:ln w="102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071370" y="5248909"/>
            <a:ext cx="93980" cy="92710"/>
          </a:xfrm>
          <a:custGeom>
            <a:avLst/>
            <a:gdLst/>
            <a:ahLst/>
            <a:cxnLst/>
            <a:rect l="l" t="t" r="r" b="b"/>
            <a:pathLst>
              <a:path w="93980" h="92710">
                <a:moveTo>
                  <a:pt x="0" y="0"/>
                </a:moveTo>
                <a:lnTo>
                  <a:pt x="46990" y="92709"/>
                </a:lnTo>
                <a:lnTo>
                  <a:pt x="88186" y="11429"/>
                </a:lnTo>
                <a:lnTo>
                  <a:pt x="45719" y="11429"/>
                </a:lnTo>
                <a:lnTo>
                  <a:pt x="38100" y="10159"/>
                </a:lnTo>
                <a:lnTo>
                  <a:pt x="27940" y="10159"/>
                </a:lnTo>
                <a:lnTo>
                  <a:pt x="22860" y="7619"/>
                </a:lnTo>
                <a:lnTo>
                  <a:pt x="17780" y="6349"/>
                </a:lnTo>
                <a:lnTo>
                  <a:pt x="11430" y="5079"/>
                </a:lnTo>
                <a:lnTo>
                  <a:pt x="5080" y="2539"/>
                </a:lnTo>
                <a:lnTo>
                  <a:pt x="0" y="0"/>
                </a:lnTo>
                <a:close/>
              </a:path>
              <a:path w="93980" h="92710">
                <a:moveTo>
                  <a:pt x="93980" y="0"/>
                </a:moveTo>
                <a:lnTo>
                  <a:pt x="83819" y="5079"/>
                </a:lnTo>
                <a:lnTo>
                  <a:pt x="73660" y="7619"/>
                </a:lnTo>
                <a:lnTo>
                  <a:pt x="67310" y="10159"/>
                </a:lnTo>
                <a:lnTo>
                  <a:pt x="55880" y="10159"/>
                </a:lnTo>
                <a:lnTo>
                  <a:pt x="50800" y="11429"/>
                </a:lnTo>
                <a:lnTo>
                  <a:pt x="88186" y="11429"/>
                </a:lnTo>
                <a:lnTo>
                  <a:pt x="939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798320" y="4710429"/>
            <a:ext cx="644525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b="1" spc="5" dirty="0">
                <a:latin typeface="Arial"/>
                <a:cs typeface="Arial"/>
              </a:rPr>
              <a:t>5.</a:t>
            </a:r>
            <a:r>
              <a:rPr sz="1350" b="1" spc="-95" dirty="0">
                <a:latin typeface="Arial"/>
                <a:cs typeface="Arial"/>
              </a:rPr>
              <a:t> </a:t>
            </a:r>
            <a:r>
              <a:rPr sz="1350" b="1" spc="10" dirty="0">
                <a:latin typeface="Arial"/>
                <a:cs typeface="Arial"/>
              </a:rPr>
              <a:t>Hash</a:t>
            </a:r>
            <a:endParaRPr sz="135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821169" y="4318000"/>
            <a:ext cx="0" cy="396240"/>
          </a:xfrm>
          <a:custGeom>
            <a:avLst/>
            <a:gdLst/>
            <a:ahLst/>
            <a:cxnLst/>
            <a:rect l="l" t="t" r="r" b="b"/>
            <a:pathLst>
              <a:path h="396239">
                <a:moveTo>
                  <a:pt x="0" y="0"/>
                </a:moveTo>
                <a:lnTo>
                  <a:pt x="0" y="396239"/>
                </a:lnTo>
              </a:path>
            </a:pathLst>
          </a:custGeom>
          <a:ln w="102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821169" y="4939029"/>
            <a:ext cx="0" cy="331470"/>
          </a:xfrm>
          <a:custGeom>
            <a:avLst/>
            <a:gdLst/>
            <a:ahLst/>
            <a:cxnLst/>
            <a:rect l="l" t="t" r="r" b="b"/>
            <a:pathLst>
              <a:path h="331470">
                <a:moveTo>
                  <a:pt x="0" y="0"/>
                </a:moveTo>
                <a:lnTo>
                  <a:pt x="0" y="331470"/>
                </a:lnTo>
              </a:path>
            </a:pathLst>
          </a:custGeom>
          <a:ln w="102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774180" y="5248909"/>
            <a:ext cx="92710" cy="92710"/>
          </a:xfrm>
          <a:custGeom>
            <a:avLst/>
            <a:gdLst/>
            <a:ahLst/>
            <a:cxnLst/>
            <a:rect l="l" t="t" r="r" b="b"/>
            <a:pathLst>
              <a:path w="92709" h="92710">
                <a:moveTo>
                  <a:pt x="0" y="0"/>
                </a:moveTo>
                <a:lnTo>
                  <a:pt x="46990" y="92709"/>
                </a:lnTo>
                <a:lnTo>
                  <a:pt x="87073" y="11429"/>
                </a:lnTo>
                <a:lnTo>
                  <a:pt x="44450" y="11429"/>
                </a:lnTo>
                <a:lnTo>
                  <a:pt x="38100" y="10159"/>
                </a:lnTo>
                <a:lnTo>
                  <a:pt x="27940" y="10159"/>
                </a:lnTo>
                <a:lnTo>
                  <a:pt x="20320" y="7619"/>
                </a:lnTo>
                <a:lnTo>
                  <a:pt x="10160" y="5079"/>
                </a:lnTo>
                <a:lnTo>
                  <a:pt x="0" y="0"/>
                </a:lnTo>
                <a:close/>
              </a:path>
              <a:path w="92709" h="92710">
                <a:moveTo>
                  <a:pt x="92710" y="0"/>
                </a:moveTo>
                <a:lnTo>
                  <a:pt x="82550" y="5079"/>
                </a:lnTo>
                <a:lnTo>
                  <a:pt x="72390" y="7619"/>
                </a:lnTo>
                <a:lnTo>
                  <a:pt x="67310" y="10159"/>
                </a:lnTo>
                <a:lnTo>
                  <a:pt x="54610" y="10159"/>
                </a:lnTo>
                <a:lnTo>
                  <a:pt x="49529" y="11429"/>
                </a:lnTo>
                <a:lnTo>
                  <a:pt x="87073" y="11429"/>
                </a:lnTo>
                <a:lnTo>
                  <a:pt x="927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770879" y="4714240"/>
            <a:ext cx="2100580" cy="224790"/>
          </a:xfrm>
          <a:custGeom>
            <a:avLst/>
            <a:gdLst/>
            <a:ahLst/>
            <a:cxnLst/>
            <a:rect l="l" t="t" r="r" b="b"/>
            <a:pathLst>
              <a:path w="2100579" h="224789">
                <a:moveTo>
                  <a:pt x="0" y="224790"/>
                </a:moveTo>
                <a:lnTo>
                  <a:pt x="2100579" y="224790"/>
                </a:lnTo>
                <a:lnTo>
                  <a:pt x="2100579" y="0"/>
                </a:lnTo>
                <a:lnTo>
                  <a:pt x="0" y="0"/>
                </a:lnTo>
                <a:lnTo>
                  <a:pt x="0" y="2247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770879" y="4710429"/>
            <a:ext cx="210439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b="1" spc="5" dirty="0">
                <a:latin typeface="Arial"/>
                <a:cs typeface="Arial"/>
              </a:rPr>
              <a:t>5. Decipher the</a:t>
            </a:r>
            <a:r>
              <a:rPr sz="1350" b="1" spc="-45" dirty="0">
                <a:latin typeface="Arial"/>
                <a:cs typeface="Arial"/>
              </a:rPr>
              <a:t> </a:t>
            </a:r>
            <a:r>
              <a:rPr sz="1350" b="1" spc="5" dirty="0">
                <a:latin typeface="Arial"/>
                <a:cs typeface="Arial"/>
              </a:rPr>
              <a:t>signature</a:t>
            </a:r>
            <a:endParaRPr sz="135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683759" y="5855970"/>
            <a:ext cx="1319530" cy="0"/>
          </a:xfrm>
          <a:custGeom>
            <a:avLst/>
            <a:gdLst/>
            <a:ahLst/>
            <a:cxnLst/>
            <a:rect l="l" t="t" r="r" b="b"/>
            <a:pathLst>
              <a:path w="1319529">
                <a:moveTo>
                  <a:pt x="0" y="0"/>
                </a:moveTo>
                <a:lnTo>
                  <a:pt x="1319529" y="0"/>
                </a:lnTo>
              </a:path>
            </a:pathLst>
          </a:custGeom>
          <a:ln w="102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937510" y="5855970"/>
            <a:ext cx="1318260" cy="0"/>
          </a:xfrm>
          <a:custGeom>
            <a:avLst/>
            <a:gdLst/>
            <a:ahLst/>
            <a:cxnLst/>
            <a:rect l="l" t="t" r="r" b="b"/>
            <a:pathLst>
              <a:path w="1318260">
                <a:moveTo>
                  <a:pt x="0" y="0"/>
                </a:moveTo>
                <a:lnTo>
                  <a:pt x="1318260" y="0"/>
                </a:lnTo>
              </a:path>
            </a:pathLst>
          </a:custGeom>
          <a:ln w="102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255770" y="5739129"/>
            <a:ext cx="427990" cy="226060"/>
          </a:xfrm>
          <a:custGeom>
            <a:avLst/>
            <a:gdLst/>
            <a:ahLst/>
            <a:cxnLst/>
            <a:rect l="l" t="t" r="r" b="b"/>
            <a:pathLst>
              <a:path w="427989" h="226060">
                <a:moveTo>
                  <a:pt x="0" y="226060"/>
                </a:moveTo>
                <a:lnTo>
                  <a:pt x="427989" y="226060"/>
                </a:lnTo>
                <a:lnTo>
                  <a:pt x="427989" y="0"/>
                </a:lnTo>
                <a:lnTo>
                  <a:pt x="0" y="0"/>
                </a:lnTo>
                <a:lnTo>
                  <a:pt x="0" y="2260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4257040" y="5736590"/>
            <a:ext cx="42799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b="1" spc="5" dirty="0">
                <a:latin typeface="Arial"/>
                <a:cs typeface="Arial"/>
              </a:rPr>
              <a:t>6.</a:t>
            </a:r>
            <a:r>
              <a:rPr sz="1350" b="1" spc="-75" dirty="0">
                <a:latin typeface="Arial"/>
                <a:cs typeface="Arial"/>
              </a:rPr>
              <a:t> </a:t>
            </a:r>
            <a:r>
              <a:rPr sz="1350" b="1" spc="5" dirty="0">
                <a:latin typeface="Arial"/>
                <a:cs typeface="Arial"/>
              </a:rPr>
              <a:t>?=</a:t>
            </a:r>
            <a:endParaRPr sz="1350">
              <a:latin typeface="Arial"/>
              <a:cs typeface="Arial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48" name="object 3">
            <a:extLst>
              <a:ext uri="{FF2B5EF4-FFF2-40B4-BE49-F238E27FC236}">
                <a16:creationId xmlns:a16="http://schemas.microsoft.com/office/drawing/2014/main" id="{9AFD5A91-F479-4AFF-897A-1D074083FEA6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Signature verification</a:t>
            </a:r>
            <a:r>
              <a:rPr spc="-65" dirty="0"/>
              <a:t> </a:t>
            </a:r>
            <a:r>
              <a:rPr spc="-5" dirty="0"/>
              <a:t>process:</a:t>
            </a:r>
          </a:p>
        </p:txBody>
      </p:sp>
      <p:sp>
        <p:nvSpPr>
          <p:cNvPr id="5" name="object 5"/>
          <p:cNvSpPr/>
          <p:nvPr/>
        </p:nvSpPr>
        <p:spPr>
          <a:xfrm>
            <a:off x="4495800" y="4494529"/>
            <a:ext cx="609600" cy="5575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57800" y="472440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400050" y="0"/>
                </a:moveTo>
                <a:lnTo>
                  <a:pt x="400050" y="57150"/>
                </a:lnTo>
                <a:lnTo>
                  <a:pt x="0" y="57150"/>
                </a:lnTo>
                <a:lnTo>
                  <a:pt x="0" y="171450"/>
                </a:lnTo>
                <a:lnTo>
                  <a:pt x="400050" y="171450"/>
                </a:lnTo>
                <a:lnTo>
                  <a:pt x="400050" y="228600"/>
                </a:lnTo>
                <a:lnTo>
                  <a:pt x="533400" y="114300"/>
                </a:lnTo>
                <a:lnTo>
                  <a:pt x="40005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57800" y="472440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57150"/>
                </a:moveTo>
                <a:lnTo>
                  <a:pt x="400050" y="57150"/>
                </a:lnTo>
                <a:lnTo>
                  <a:pt x="400050" y="0"/>
                </a:lnTo>
                <a:lnTo>
                  <a:pt x="533400" y="114300"/>
                </a:lnTo>
                <a:lnTo>
                  <a:pt x="400050" y="228600"/>
                </a:lnTo>
                <a:lnTo>
                  <a:pt x="400050" y="171450"/>
                </a:lnTo>
                <a:lnTo>
                  <a:pt x="0" y="171450"/>
                </a:lnTo>
                <a:lnTo>
                  <a:pt x="0" y="57150"/>
                </a:lnTo>
                <a:close/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01750" y="5341620"/>
            <a:ext cx="1635760" cy="1024890"/>
          </a:xfrm>
          <a:custGeom>
            <a:avLst/>
            <a:gdLst/>
            <a:ahLst/>
            <a:cxnLst/>
            <a:rect l="l" t="t" r="r" b="b"/>
            <a:pathLst>
              <a:path w="1635760" h="1024889">
                <a:moveTo>
                  <a:pt x="0" y="1024889"/>
                </a:moveTo>
                <a:lnTo>
                  <a:pt x="1635760" y="1024889"/>
                </a:lnTo>
                <a:lnTo>
                  <a:pt x="1635760" y="0"/>
                </a:lnTo>
                <a:lnTo>
                  <a:pt x="0" y="0"/>
                </a:lnTo>
                <a:lnTo>
                  <a:pt x="0" y="1024889"/>
                </a:lnTo>
                <a:close/>
              </a:path>
            </a:pathLst>
          </a:custGeom>
          <a:ln w="32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79880" y="5759450"/>
            <a:ext cx="1078865" cy="179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10" dirty="0">
                <a:latin typeface="Arial"/>
                <a:cs typeface="Arial"/>
              </a:rPr>
              <a:t>Contract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hashed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03290" y="3088639"/>
            <a:ext cx="1635760" cy="1229360"/>
          </a:xfrm>
          <a:custGeom>
            <a:avLst/>
            <a:gdLst/>
            <a:ahLst/>
            <a:cxnLst/>
            <a:rect l="l" t="t" r="r" b="b"/>
            <a:pathLst>
              <a:path w="1635759" h="1229360">
                <a:moveTo>
                  <a:pt x="0" y="1229360"/>
                </a:moveTo>
                <a:lnTo>
                  <a:pt x="1635760" y="1229360"/>
                </a:lnTo>
                <a:lnTo>
                  <a:pt x="1635760" y="0"/>
                </a:lnTo>
                <a:lnTo>
                  <a:pt x="0" y="0"/>
                </a:lnTo>
                <a:lnTo>
                  <a:pt x="0" y="1229360"/>
                </a:lnTo>
                <a:close/>
              </a:path>
            </a:pathLst>
          </a:custGeom>
          <a:ln w="32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502400" y="3606800"/>
            <a:ext cx="637540" cy="179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5" dirty="0">
                <a:latin typeface="Arial"/>
                <a:cs typeface="Arial"/>
              </a:rPr>
              <a:t>S</a:t>
            </a:r>
            <a:r>
              <a:rPr sz="1100" dirty="0">
                <a:latin typeface="Arial"/>
                <a:cs typeface="Arial"/>
              </a:rPr>
              <a:t>i</a:t>
            </a:r>
            <a:r>
              <a:rPr sz="1100" spc="15" dirty="0">
                <a:latin typeface="Arial"/>
                <a:cs typeface="Arial"/>
              </a:rPr>
              <a:t>g</a:t>
            </a:r>
            <a:r>
              <a:rPr sz="1100" spc="5" dirty="0">
                <a:latin typeface="Arial"/>
                <a:cs typeface="Arial"/>
              </a:rPr>
              <a:t>n</a:t>
            </a:r>
            <a:r>
              <a:rPr sz="1100" spc="15" dirty="0">
                <a:latin typeface="Arial"/>
                <a:cs typeface="Arial"/>
              </a:rPr>
              <a:t>a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10" dirty="0">
                <a:latin typeface="Arial"/>
                <a:cs typeface="Arial"/>
              </a:rPr>
              <a:t>ure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003290" y="5341620"/>
            <a:ext cx="1635760" cy="1024890"/>
          </a:xfrm>
          <a:custGeom>
            <a:avLst/>
            <a:gdLst/>
            <a:ahLst/>
            <a:cxnLst/>
            <a:rect l="l" t="t" r="r" b="b"/>
            <a:pathLst>
              <a:path w="1635759" h="1024889">
                <a:moveTo>
                  <a:pt x="0" y="1024889"/>
                </a:moveTo>
                <a:lnTo>
                  <a:pt x="1635760" y="1024889"/>
                </a:lnTo>
                <a:lnTo>
                  <a:pt x="1635760" y="0"/>
                </a:lnTo>
                <a:lnTo>
                  <a:pt x="0" y="0"/>
                </a:lnTo>
                <a:lnTo>
                  <a:pt x="0" y="1024889"/>
                </a:lnTo>
                <a:close/>
              </a:path>
            </a:pathLst>
          </a:custGeom>
          <a:ln w="32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280150" y="5759450"/>
            <a:ext cx="1078865" cy="179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10" dirty="0">
                <a:latin typeface="Arial"/>
                <a:cs typeface="Arial"/>
              </a:rPr>
              <a:t>Contract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hashed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01750" y="3088639"/>
            <a:ext cx="1635760" cy="1229360"/>
          </a:xfrm>
          <a:custGeom>
            <a:avLst/>
            <a:gdLst/>
            <a:ahLst/>
            <a:cxnLst/>
            <a:rect l="l" t="t" r="r" b="b"/>
            <a:pathLst>
              <a:path w="1635760" h="1229360">
                <a:moveTo>
                  <a:pt x="0" y="1229360"/>
                </a:moveTo>
                <a:lnTo>
                  <a:pt x="1635760" y="1229360"/>
                </a:lnTo>
                <a:lnTo>
                  <a:pt x="1635760" y="0"/>
                </a:lnTo>
                <a:lnTo>
                  <a:pt x="0" y="0"/>
                </a:lnTo>
                <a:lnTo>
                  <a:pt x="0" y="1229360"/>
                </a:lnTo>
                <a:close/>
              </a:path>
            </a:pathLst>
          </a:custGeom>
          <a:ln w="32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346200" y="3086100"/>
            <a:ext cx="616585" cy="179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spc="10" dirty="0">
                <a:latin typeface="Arial"/>
                <a:cs typeface="Arial"/>
              </a:rPr>
              <a:t>Contract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46200" y="3432809"/>
            <a:ext cx="939800" cy="700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spc="5" dirty="0">
                <a:latin typeface="Arial"/>
                <a:cs typeface="Arial"/>
              </a:rPr>
              <a:t>...........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100" b="1" spc="5" dirty="0">
                <a:latin typeface="Arial"/>
                <a:cs typeface="Arial"/>
              </a:rPr>
              <a:t>............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100" b="1" spc="5" dirty="0">
                <a:latin typeface="Arial"/>
                <a:cs typeface="Arial"/>
              </a:rPr>
              <a:t>......................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100" b="1" spc="5" dirty="0">
                <a:latin typeface="Arial"/>
                <a:cs typeface="Arial"/>
              </a:rPr>
              <a:t>.......................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317750" y="3185160"/>
            <a:ext cx="415290" cy="312420"/>
          </a:xfrm>
          <a:custGeom>
            <a:avLst/>
            <a:gdLst/>
            <a:ahLst/>
            <a:cxnLst/>
            <a:rect l="l" t="t" r="r" b="b"/>
            <a:pathLst>
              <a:path w="415289" h="312420">
                <a:moveTo>
                  <a:pt x="0" y="312419"/>
                </a:moveTo>
                <a:lnTo>
                  <a:pt x="415289" y="312419"/>
                </a:lnTo>
                <a:lnTo>
                  <a:pt x="415289" y="0"/>
                </a:lnTo>
                <a:lnTo>
                  <a:pt x="0" y="0"/>
                </a:lnTo>
                <a:lnTo>
                  <a:pt x="0" y="312419"/>
                </a:lnTo>
                <a:close/>
              </a:path>
            </a:pathLst>
          </a:custGeom>
          <a:ln w="32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549650" y="1530350"/>
            <a:ext cx="1635760" cy="1230630"/>
          </a:xfrm>
          <a:custGeom>
            <a:avLst/>
            <a:gdLst/>
            <a:ahLst/>
            <a:cxnLst/>
            <a:rect l="l" t="t" r="r" b="b"/>
            <a:pathLst>
              <a:path w="1635760" h="1230630">
                <a:moveTo>
                  <a:pt x="0" y="1230629"/>
                </a:moveTo>
                <a:lnTo>
                  <a:pt x="1635760" y="1230629"/>
                </a:lnTo>
                <a:lnTo>
                  <a:pt x="1635760" y="0"/>
                </a:lnTo>
                <a:lnTo>
                  <a:pt x="0" y="0"/>
                </a:lnTo>
                <a:lnTo>
                  <a:pt x="0" y="1230629"/>
                </a:lnTo>
                <a:close/>
              </a:path>
            </a:pathLst>
          </a:custGeom>
          <a:ln w="32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49650" y="1530350"/>
            <a:ext cx="1635760" cy="410209"/>
          </a:xfrm>
          <a:custGeom>
            <a:avLst/>
            <a:gdLst/>
            <a:ahLst/>
            <a:cxnLst/>
            <a:rect l="l" t="t" r="r" b="b"/>
            <a:pathLst>
              <a:path w="1635760" h="410210">
                <a:moveTo>
                  <a:pt x="0" y="0"/>
                </a:moveTo>
                <a:lnTo>
                  <a:pt x="819150" y="410210"/>
                </a:lnTo>
                <a:lnTo>
                  <a:pt x="1635760" y="0"/>
                </a:lnTo>
              </a:path>
            </a:pathLst>
          </a:custGeom>
          <a:ln w="32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76320" y="1940560"/>
            <a:ext cx="996950" cy="750570"/>
          </a:xfrm>
          <a:custGeom>
            <a:avLst/>
            <a:gdLst/>
            <a:ahLst/>
            <a:cxnLst/>
            <a:rect l="l" t="t" r="r" b="b"/>
            <a:pathLst>
              <a:path w="996950" h="750569">
                <a:moveTo>
                  <a:pt x="0" y="750569"/>
                </a:moveTo>
                <a:lnTo>
                  <a:pt x="996950" y="750569"/>
                </a:lnTo>
                <a:lnTo>
                  <a:pt x="996950" y="0"/>
                </a:lnTo>
                <a:lnTo>
                  <a:pt x="0" y="0"/>
                </a:lnTo>
                <a:lnTo>
                  <a:pt x="0" y="750569"/>
                </a:lnTo>
                <a:close/>
              </a:path>
            </a:pathLst>
          </a:custGeom>
          <a:ln w="32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619500" y="1945640"/>
            <a:ext cx="381635" cy="111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50" b="1" spc="10" dirty="0">
                <a:latin typeface="Arial"/>
                <a:cs typeface="Arial"/>
              </a:rPr>
              <a:t>Contract</a:t>
            </a:r>
            <a:endParaRPr sz="6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619500" y="2153920"/>
            <a:ext cx="580390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50" b="1" spc="5" dirty="0">
                <a:latin typeface="Arial"/>
                <a:cs typeface="Arial"/>
              </a:rPr>
              <a:t>...........</a:t>
            </a:r>
            <a:endParaRPr sz="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50" b="1" spc="5" dirty="0">
                <a:latin typeface="Arial"/>
                <a:cs typeface="Arial"/>
              </a:rPr>
              <a:t>............</a:t>
            </a:r>
            <a:endParaRPr sz="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50" b="1" spc="5" dirty="0">
                <a:latin typeface="Arial"/>
                <a:cs typeface="Arial"/>
              </a:rPr>
              <a:t>......................</a:t>
            </a:r>
            <a:endParaRPr sz="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50" b="1" spc="5" dirty="0">
                <a:latin typeface="Arial"/>
                <a:cs typeface="Arial"/>
              </a:rPr>
              <a:t>.......................</a:t>
            </a:r>
            <a:endParaRPr sz="65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193540" y="2000250"/>
            <a:ext cx="254000" cy="189230"/>
          </a:xfrm>
          <a:custGeom>
            <a:avLst/>
            <a:gdLst/>
            <a:ahLst/>
            <a:cxnLst/>
            <a:rect l="l" t="t" r="r" b="b"/>
            <a:pathLst>
              <a:path w="254000" h="189230">
                <a:moveTo>
                  <a:pt x="0" y="189229"/>
                </a:moveTo>
                <a:lnTo>
                  <a:pt x="254000" y="189229"/>
                </a:lnTo>
                <a:lnTo>
                  <a:pt x="254000" y="0"/>
                </a:lnTo>
                <a:lnTo>
                  <a:pt x="0" y="0"/>
                </a:lnTo>
                <a:lnTo>
                  <a:pt x="0" y="189229"/>
                </a:lnTo>
                <a:close/>
              </a:path>
            </a:pathLst>
          </a:custGeom>
          <a:ln w="32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73270" y="2062479"/>
            <a:ext cx="502920" cy="585470"/>
          </a:xfrm>
          <a:custGeom>
            <a:avLst/>
            <a:gdLst/>
            <a:ahLst/>
            <a:cxnLst/>
            <a:rect l="l" t="t" r="r" b="b"/>
            <a:pathLst>
              <a:path w="502920" h="585469">
                <a:moveTo>
                  <a:pt x="0" y="585470"/>
                </a:moveTo>
                <a:lnTo>
                  <a:pt x="502919" y="585470"/>
                </a:lnTo>
                <a:lnTo>
                  <a:pt x="502919" y="0"/>
                </a:lnTo>
                <a:lnTo>
                  <a:pt x="0" y="0"/>
                </a:lnTo>
                <a:lnTo>
                  <a:pt x="0" y="585470"/>
                </a:lnTo>
                <a:close/>
              </a:path>
            </a:pathLst>
          </a:custGeom>
          <a:ln w="32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618990" y="2068829"/>
            <a:ext cx="410209" cy="565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900" spc="-5" dirty="0">
                <a:latin typeface="Arial"/>
                <a:cs typeface="Arial"/>
              </a:rPr>
              <a:t>1</a:t>
            </a:r>
            <a:r>
              <a:rPr sz="900" spc="5" dirty="0">
                <a:latin typeface="Arial"/>
                <a:cs typeface="Arial"/>
              </a:rPr>
              <a:t>0</a:t>
            </a:r>
            <a:r>
              <a:rPr sz="900" spc="-5" dirty="0">
                <a:latin typeface="Arial"/>
                <a:cs typeface="Arial"/>
              </a:rPr>
              <a:t>11</a:t>
            </a:r>
            <a:r>
              <a:rPr sz="900" spc="5" dirty="0">
                <a:latin typeface="Arial"/>
                <a:cs typeface="Arial"/>
              </a:rPr>
              <a:t>1</a:t>
            </a:r>
            <a:r>
              <a:rPr sz="900" spc="10" dirty="0"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sz="900" spc="-5" dirty="0">
                <a:latin typeface="Arial"/>
                <a:cs typeface="Arial"/>
              </a:rPr>
              <a:t>1</a:t>
            </a:r>
            <a:r>
              <a:rPr sz="900" spc="5" dirty="0">
                <a:latin typeface="Arial"/>
                <a:cs typeface="Arial"/>
              </a:rPr>
              <a:t>1</a:t>
            </a:r>
            <a:r>
              <a:rPr sz="900" spc="-5" dirty="0">
                <a:latin typeface="Arial"/>
                <a:cs typeface="Arial"/>
              </a:rPr>
              <a:t>10</a:t>
            </a:r>
            <a:r>
              <a:rPr sz="900" spc="5" dirty="0">
                <a:latin typeface="Arial"/>
                <a:cs typeface="Arial"/>
              </a:rPr>
              <a:t>1</a:t>
            </a:r>
            <a:r>
              <a:rPr sz="900" spc="10" dirty="0"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sz="900" spc="-5" dirty="0">
                <a:latin typeface="Arial"/>
                <a:cs typeface="Arial"/>
              </a:rPr>
              <a:t>0</a:t>
            </a:r>
            <a:r>
              <a:rPr sz="900" spc="5" dirty="0">
                <a:latin typeface="Arial"/>
                <a:cs typeface="Arial"/>
              </a:rPr>
              <a:t>1</a:t>
            </a:r>
            <a:r>
              <a:rPr sz="900" spc="-5" dirty="0">
                <a:latin typeface="Arial"/>
                <a:cs typeface="Arial"/>
              </a:rPr>
              <a:t>10</a:t>
            </a:r>
            <a:r>
              <a:rPr sz="900" spc="5" dirty="0">
                <a:latin typeface="Arial"/>
                <a:cs typeface="Arial"/>
              </a:rPr>
              <a:t>1</a:t>
            </a:r>
            <a:r>
              <a:rPr sz="900" spc="10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900" dirty="0">
                <a:latin typeface="Arial"/>
                <a:cs typeface="Arial"/>
              </a:rPr>
              <a:t>01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118360" y="2146300"/>
            <a:ext cx="1431290" cy="871219"/>
          </a:xfrm>
          <a:custGeom>
            <a:avLst/>
            <a:gdLst/>
            <a:ahLst/>
            <a:cxnLst/>
            <a:rect l="l" t="t" r="r" b="b"/>
            <a:pathLst>
              <a:path w="1431289" h="871219">
                <a:moveTo>
                  <a:pt x="0" y="871220"/>
                </a:moveTo>
                <a:lnTo>
                  <a:pt x="0" y="0"/>
                </a:lnTo>
                <a:lnTo>
                  <a:pt x="1431289" y="0"/>
                </a:lnTo>
              </a:path>
            </a:pathLst>
          </a:custGeom>
          <a:ln w="102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071370" y="2994660"/>
            <a:ext cx="93980" cy="93980"/>
          </a:xfrm>
          <a:custGeom>
            <a:avLst/>
            <a:gdLst/>
            <a:ahLst/>
            <a:cxnLst/>
            <a:rect l="l" t="t" r="r" b="b"/>
            <a:pathLst>
              <a:path w="93980" h="93980">
                <a:moveTo>
                  <a:pt x="0" y="0"/>
                </a:moveTo>
                <a:lnTo>
                  <a:pt x="46990" y="93979"/>
                </a:lnTo>
                <a:lnTo>
                  <a:pt x="88900" y="10160"/>
                </a:lnTo>
                <a:lnTo>
                  <a:pt x="33019" y="10160"/>
                </a:lnTo>
                <a:lnTo>
                  <a:pt x="22860" y="7619"/>
                </a:lnTo>
                <a:lnTo>
                  <a:pt x="17780" y="7619"/>
                </a:lnTo>
                <a:lnTo>
                  <a:pt x="11430" y="5079"/>
                </a:lnTo>
                <a:lnTo>
                  <a:pt x="5080" y="1269"/>
                </a:lnTo>
                <a:lnTo>
                  <a:pt x="0" y="0"/>
                </a:lnTo>
                <a:close/>
              </a:path>
              <a:path w="93980" h="93980">
                <a:moveTo>
                  <a:pt x="93980" y="0"/>
                </a:moveTo>
                <a:lnTo>
                  <a:pt x="88900" y="1269"/>
                </a:lnTo>
                <a:lnTo>
                  <a:pt x="83819" y="5079"/>
                </a:lnTo>
                <a:lnTo>
                  <a:pt x="78740" y="7619"/>
                </a:lnTo>
                <a:lnTo>
                  <a:pt x="73660" y="7619"/>
                </a:lnTo>
                <a:lnTo>
                  <a:pt x="67310" y="8889"/>
                </a:lnTo>
                <a:lnTo>
                  <a:pt x="63500" y="10160"/>
                </a:lnTo>
                <a:lnTo>
                  <a:pt x="88900" y="10160"/>
                </a:lnTo>
                <a:lnTo>
                  <a:pt x="939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185409" y="2146300"/>
            <a:ext cx="1635760" cy="871219"/>
          </a:xfrm>
          <a:custGeom>
            <a:avLst/>
            <a:gdLst/>
            <a:ahLst/>
            <a:cxnLst/>
            <a:rect l="l" t="t" r="r" b="b"/>
            <a:pathLst>
              <a:path w="1635759" h="871219">
                <a:moveTo>
                  <a:pt x="0" y="0"/>
                </a:moveTo>
                <a:lnTo>
                  <a:pt x="1635760" y="0"/>
                </a:lnTo>
                <a:lnTo>
                  <a:pt x="1635760" y="871220"/>
                </a:lnTo>
              </a:path>
            </a:pathLst>
          </a:custGeom>
          <a:ln w="102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74180" y="2994660"/>
            <a:ext cx="92710" cy="93980"/>
          </a:xfrm>
          <a:custGeom>
            <a:avLst/>
            <a:gdLst/>
            <a:ahLst/>
            <a:cxnLst/>
            <a:rect l="l" t="t" r="r" b="b"/>
            <a:pathLst>
              <a:path w="92709" h="93980">
                <a:moveTo>
                  <a:pt x="0" y="0"/>
                </a:moveTo>
                <a:lnTo>
                  <a:pt x="46990" y="93979"/>
                </a:lnTo>
                <a:lnTo>
                  <a:pt x="87767" y="10160"/>
                </a:lnTo>
                <a:lnTo>
                  <a:pt x="31750" y="10160"/>
                </a:lnTo>
                <a:lnTo>
                  <a:pt x="27940" y="8889"/>
                </a:lnTo>
                <a:lnTo>
                  <a:pt x="20320" y="7619"/>
                </a:lnTo>
                <a:lnTo>
                  <a:pt x="15240" y="7619"/>
                </a:lnTo>
                <a:lnTo>
                  <a:pt x="10160" y="5079"/>
                </a:lnTo>
                <a:lnTo>
                  <a:pt x="5079" y="1269"/>
                </a:lnTo>
                <a:lnTo>
                  <a:pt x="0" y="0"/>
                </a:lnTo>
                <a:close/>
              </a:path>
              <a:path w="92709" h="93980">
                <a:moveTo>
                  <a:pt x="92710" y="0"/>
                </a:moveTo>
                <a:lnTo>
                  <a:pt x="87629" y="1269"/>
                </a:lnTo>
                <a:lnTo>
                  <a:pt x="82550" y="5079"/>
                </a:lnTo>
                <a:lnTo>
                  <a:pt x="77470" y="7619"/>
                </a:lnTo>
                <a:lnTo>
                  <a:pt x="72390" y="7619"/>
                </a:lnTo>
                <a:lnTo>
                  <a:pt x="67310" y="8889"/>
                </a:lnTo>
                <a:lnTo>
                  <a:pt x="60960" y="10160"/>
                </a:lnTo>
                <a:lnTo>
                  <a:pt x="87767" y="10160"/>
                </a:lnTo>
                <a:lnTo>
                  <a:pt x="927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118360" y="4318000"/>
            <a:ext cx="0" cy="396240"/>
          </a:xfrm>
          <a:custGeom>
            <a:avLst/>
            <a:gdLst/>
            <a:ahLst/>
            <a:cxnLst/>
            <a:rect l="l" t="t" r="r" b="b"/>
            <a:pathLst>
              <a:path h="396239">
                <a:moveTo>
                  <a:pt x="0" y="0"/>
                </a:moveTo>
                <a:lnTo>
                  <a:pt x="0" y="396239"/>
                </a:lnTo>
              </a:path>
            </a:pathLst>
          </a:custGeom>
          <a:ln w="102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118360" y="4939029"/>
            <a:ext cx="0" cy="331470"/>
          </a:xfrm>
          <a:custGeom>
            <a:avLst/>
            <a:gdLst/>
            <a:ahLst/>
            <a:cxnLst/>
            <a:rect l="l" t="t" r="r" b="b"/>
            <a:pathLst>
              <a:path h="331470">
                <a:moveTo>
                  <a:pt x="0" y="0"/>
                </a:moveTo>
                <a:lnTo>
                  <a:pt x="0" y="331470"/>
                </a:lnTo>
              </a:path>
            </a:pathLst>
          </a:custGeom>
          <a:ln w="102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71370" y="5248909"/>
            <a:ext cx="93980" cy="92710"/>
          </a:xfrm>
          <a:custGeom>
            <a:avLst/>
            <a:gdLst/>
            <a:ahLst/>
            <a:cxnLst/>
            <a:rect l="l" t="t" r="r" b="b"/>
            <a:pathLst>
              <a:path w="93980" h="92710">
                <a:moveTo>
                  <a:pt x="0" y="0"/>
                </a:moveTo>
                <a:lnTo>
                  <a:pt x="46990" y="92709"/>
                </a:lnTo>
                <a:lnTo>
                  <a:pt x="88186" y="11429"/>
                </a:lnTo>
                <a:lnTo>
                  <a:pt x="45719" y="11429"/>
                </a:lnTo>
                <a:lnTo>
                  <a:pt x="38100" y="10159"/>
                </a:lnTo>
                <a:lnTo>
                  <a:pt x="27940" y="10159"/>
                </a:lnTo>
                <a:lnTo>
                  <a:pt x="22860" y="7619"/>
                </a:lnTo>
                <a:lnTo>
                  <a:pt x="17780" y="6349"/>
                </a:lnTo>
                <a:lnTo>
                  <a:pt x="11430" y="5079"/>
                </a:lnTo>
                <a:lnTo>
                  <a:pt x="5080" y="2539"/>
                </a:lnTo>
                <a:lnTo>
                  <a:pt x="0" y="0"/>
                </a:lnTo>
                <a:close/>
              </a:path>
              <a:path w="93980" h="92710">
                <a:moveTo>
                  <a:pt x="93980" y="0"/>
                </a:moveTo>
                <a:lnTo>
                  <a:pt x="83819" y="5079"/>
                </a:lnTo>
                <a:lnTo>
                  <a:pt x="73660" y="7619"/>
                </a:lnTo>
                <a:lnTo>
                  <a:pt x="67310" y="10159"/>
                </a:lnTo>
                <a:lnTo>
                  <a:pt x="55880" y="10159"/>
                </a:lnTo>
                <a:lnTo>
                  <a:pt x="50800" y="11429"/>
                </a:lnTo>
                <a:lnTo>
                  <a:pt x="88186" y="11429"/>
                </a:lnTo>
                <a:lnTo>
                  <a:pt x="939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798320" y="4710429"/>
            <a:ext cx="644525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b="1" spc="5" dirty="0">
                <a:latin typeface="Arial"/>
                <a:cs typeface="Arial"/>
              </a:rPr>
              <a:t>5.</a:t>
            </a:r>
            <a:r>
              <a:rPr sz="1350" b="1" spc="-95" dirty="0">
                <a:latin typeface="Arial"/>
                <a:cs typeface="Arial"/>
              </a:rPr>
              <a:t> </a:t>
            </a:r>
            <a:r>
              <a:rPr sz="1350" b="1" spc="10" dirty="0">
                <a:latin typeface="Arial"/>
                <a:cs typeface="Arial"/>
              </a:rPr>
              <a:t>Hash</a:t>
            </a:r>
            <a:endParaRPr sz="135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821169" y="4318000"/>
            <a:ext cx="0" cy="396240"/>
          </a:xfrm>
          <a:custGeom>
            <a:avLst/>
            <a:gdLst/>
            <a:ahLst/>
            <a:cxnLst/>
            <a:rect l="l" t="t" r="r" b="b"/>
            <a:pathLst>
              <a:path h="396239">
                <a:moveTo>
                  <a:pt x="0" y="0"/>
                </a:moveTo>
                <a:lnTo>
                  <a:pt x="0" y="396239"/>
                </a:lnTo>
              </a:path>
            </a:pathLst>
          </a:custGeom>
          <a:ln w="102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821169" y="4939029"/>
            <a:ext cx="0" cy="331470"/>
          </a:xfrm>
          <a:custGeom>
            <a:avLst/>
            <a:gdLst/>
            <a:ahLst/>
            <a:cxnLst/>
            <a:rect l="l" t="t" r="r" b="b"/>
            <a:pathLst>
              <a:path h="331470">
                <a:moveTo>
                  <a:pt x="0" y="0"/>
                </a:moveTo>
                <a:lnTo>
                  <a:pt x="0" y="331470"/>
                </a:lnTo>
              </a:path>
            </a:pathLst>
          </a:custGeom>
          <a:ln w="102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774180" y="5248909"/>
            <a:ext cx="92710" cy="92710"/>
          </a:xfrm>
          <a:custGeom>
            <a:avLst/>
            <a:gdLst/>
            <a:ahLst/>
            <a:cxnLst/>
            <a:rect l="l" t="t" r="r" b="b"/>
            <a:pathLst>
              <a:path w="92709" h="92710">
                <a:moveTo>
                  <a:pt x="0" y="0"/>
                </a:moveTo>
                <a:lnTo>
                  <a:pt x="46990" y="92709"/>
                </a:lnTo>
                <a:lnTo>
                  <a:pt x="87073" y="11429"/>
                </a:lnTo>
                <a:lnTo>
                  <a:pt x="44450" y="11429"/>
                </a:lnTo>
                <a:lnTo>
                  <a:pt x="38100" y="10159"/>
                </a:lnTo>
                <a:lnTo>
                  <a:pt x="27940" y="10159"/>
                </a:lnTo>
                <a:lnTo>
                  <a:pt x="20320" y="7619"/>
                </a:lnTo>
                <a:lnTo>
                  <a:pt x="10160" y="5079"/>
                </a:lnTo>
                <a:lnTo>
                  <a:pt x="0" y="0"/>
                </a:lnTo>
                <a:close/>
              </a:path>
              <a:path w="92709" h="92710">
                <a:moveTo>
                  <a:pt x="92710" y="0"/>
                </a:moveTo>
                <a:lnTo>
                  <a:pt x="82550" y="5079"/>
                </a:lnTo>
                <a:lnTo>
                  <a:pt x="72390" y="7619"/>
                </a:lnTo>
                <a:lnTo>
                  <a:pt x="67310" y="10159"/>
                </a:lnTo>
                <a:lnTo>
                  <a:pt x="54610" y="10159"/>
                </a:lnTo>
                <a:lnTo>
                  <a:pt x="49529" y="11429"/>
                </a:lnTo>
                <a:lnTo>
                  <a:pt x="87073" y="11429"/>
                </a:lnTo>
                <a:lnTo>
                  <a:pt x="927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770879" y="4714240"/>
            <a:ext cx="2100580" cy="224790"/>
          </a:xfrm>
          <a:custGeom>
            <a:avLst/>
            <a:gdLst/>
            <a:ahLst/>
            <a:cxnLst/>
            <a:rect l="l" t="t" r="r" b="b"/>
            <a:pathLst>
              <a:path w="2100579" h="224789">
                <a:moveTo>
                  <a:pt x="0" y="224790"/>
                </a:moveTo>
                <a:lnTo>
                  <a:pt x="2100579" y="224790"/>
                </a:lnTo>
                <a:lnTo>
                  <a:pt x="2100579" y="0"/>
                </a:lnTo>
                <a:lnTo>
                  <a:pt x="0" y="0"/>
                </a:lnTo>
                <a:lnTo>
                  <a:pt x="0" y="2247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5770879" y="4710429"/>
            <a:ext cx="210439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b="1" spc="5" dirty="0">
                <a:latin typeface="Arial"/>
                <a:cs typeface="Arial"/>
              </a:rPr>
              <a:t>5. Decipher the</a:t>
            </a:r>
            <a:r>
              <a:rPr sz="1350" b="1" spc="-45" dirty="0">
                <a:latin typeface="Arial"/>
                <a:cs typeface="Arial"/>
              </a:rPr>
              <a:t> </a:t>
            </a:r>
            <a:r>
              <a:rPr sz="1350" b="1" spc="5" dirty="0">
                <a:latin typeface="Arial"/>
                <a:cs typeface="Arial"/>
              </a:rPr>
              <a:t>signature</a:t>
            </a:r>
            <a:endParaRPr sz="135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683759" y="5855970"/>
            <a:ext cx="1319530" cy="0"/>
          </a:xfrm>
          <a:custGeom>
            <a:avLst/>
            <a:gdLst/>
            <a:ahLst/>
            <a:cxnLst/>
            <a:rect l="l" t="t" r="r" b="b"/>
            <a:pathLst>
              <a:path w="1319529">
                <a:moveTo>
                  <a:pt x="0" y="0"/>
                </a:moveTo>
                <a:lnTo>
                  <a:pt x="1319529" y="0"/>
                </a:lnTo>
              </a:path>
            </a:pathLst>
          </a:custGeom>
          <a:ln w="102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937510" y="5855970"/>
            <a:ext cx="1318260" cy="0"/>
          </a:xfrm>
          <a:custGeom>
            <a:avLst/>
            <a:gdLst/>
            <a:ahLst/>
            <a:cxnLst/>
            <a:rect l="l" t="t" r="r" b="b"/>
            <a:pathLst>
              <a:path w="1318260">
                <a:moveTo>
                  <a:pt x="0" y="0"/>
                </a:moveTo>
                <a:lnTo>
                  <a:pt x="1318260" y="0"/>
                </a:lnTo>
              </a:path>
            </a:pathLst>
          </a:custGeom>
          <a:ln w="102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4257040" y="5736590"/>
            <a:ext cx="42799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b="1" spc="5" dirty="0">
                <a:latin typeface="Arial"/>
                <a:cs typeface="Arial"/>
              </a:rPr>
              <a:t>6.</a:t>
            </a:r>
            <a:r>
              <a:rPr sz="1350" b="1" spc="-75" dirty="0">
                <a:latin typeface="Arial"/>
                <a:cs typeface="Arial"/>
              </a:rPr>
              <a:t> </a:t>
            </a:r>
            <a:r>
              <a:rPr sz="1350" b="1" spc="5" dirty="0">
                <a:latin typeface="Arial"/>
                <a:cs typeface="Arial"/>
              </a:rPr>
              <a:t>?=</a:t>
            </a:r>
            <a:endParaRPr sz="1350">
              <a:latin typeface="Arial"/>
              <a:cs typeface="Arial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43" name="object 3">
            <a:extLst>
              <a:ext uri="{FF2B5EF4-FFF2-40B4-BE49-F238E27FC236}">
                <a16:creationId xmlns:a16="http://schemas.microsoft.com/office/drawing/2014/main" id="{C21055A0-C4DA-4F99-9864-DF27AA927CB7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Signature verification</a:t>
            </a:r>
            <a:r>
              <a:rPr spc="-65" dirty="0"/>
              <a:t> </a:t>
            </a:r>
            <a:r>
              <a:rPr spc="-5" dirty="0"/>
              <a:t>process:</a:t>
            </a:r>
          </a:p>
        </p:txBody>
      </p:sp>
      <p:sp>
        <p:nvSpPr>
          <p:cNvPr id="5" name="object 5"/>
          <p:cNvSpPr/>
          <p:nvPr/>
        </p:nvSpPr>
        <p:spPr>
          <a:xfrm>
            <a:off x="4495800" y="4494529"/>
            <a:ext cx="609600" cy="5575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57800" y="472440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400050" y="0"/>
                </a:moveTo>
                <a:lnTo>
                  <a:pt x="400050" y="57150"/>
                </a:lnTo>
                <a:lnTo>
                  <a:pt x="0" y="57150"/>
                </a:lnTo>
                <a:lnTo>
                  <a:pt x="0" y="171450"/>
                </a:lnTo>
                <a:lnTo>
                  <a:pt x="400050" y="171450"/>
                </a:lnTo>
                <a:lnTo>
                  <a:pt x="400050" y="228600"/>
                </a:lnTo>
                <a:lnTo>
                  <a:pt x="533400" y="114300"/>
                </a:lnTo>
                <a:lnTo>
                  <a:pt x="40005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57800" y="472440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57150"/>
                </a:moveTo>
                <a:lnTo>
                  <a:pt x="400050" y="57150"/>
                </a:lnTo>
                <a:lnTo>
                  <a:pt x="400050" y="0"/>
                </a:lnTo>
                <a:lnTo>
                  <a:pt x="533400" y="114300"/>
                </a:lnTo>
                <a:lnTo>
                  <a:pt x="400050" y="228600"/>
                </a:lnTo>
                <a:lnTo>
                  <a:pt x="400050" y="171450"/>
                </a:lnTo>
                <a:lnTo>
                  <a:pt x="0" y="171450"/>
                </a:lnTo>
                <a:lnTo>
                  <a:pt x="0" y="57150"/>
                </a:lnTo>
                <a:close/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01750" y="5341620"/>
            <a:ext cx="1635760" cy="1024890"/>
          </a:xfrm>
          <a:custGeom>
            <a:avLst/>
            <a:gdLst/>
            <a:ahLst/>
            <a:cxnLst/>
            <a:rect l="l" t="t" r="r" b="b"/>
            <a:pathLst>
              <a:path w="1635760" h="1024889">
                <a:moveTo>
                  <a:pt x="0" y="1024889"/>
                </a:moveTo>
                <a:lnTo>
                  <a:pt x="1635760" y="1024889"/>
                </a:lnTo>
                <a:lnTo>
                  <a:pt x="1635760" y="0"/>
                </a:lnTo>
                <a:lnTo>
                  <a:pt x="0" y="0"/>
                </a:lnTo>
                <a:lnTo>
                  <a:pt x="0" y="1024889"/>
                </a:lnTo>
                <a:close/>
              </a:path>
            </a:pathLst>
          </a:custGeom>
          <a:ln w="32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79880" y="5759450"/>
            <a:ext cx="1078865" cy="179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10" dirty="0">
                <a:latin typeface="Arial"/>
                <a:cs typeface="Arial"/>
              </a:rPr>
              <a:t>Contract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hashed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03290" y="3088639"/>
            <a:ext cx="1635760" cy="1229360"/>
          </a:xfrm>
          <a:custGeom>
            <a:avLst/>
            <a:gdLst/>
            <a:ahLst/>
            <a:cxnLst/>
            <a:rect l="l" t="t" r="r" b="b"/>
            <a:pathLst>
              <a:path w="1635759" h="1229360">
                <a:moveTo>
                  <a:pt x="0" y="1229360"/>
                </a:moveTo>
                <a:lnTo>
                  <a:pt x="1635760" y="1229360"/>
                </a:lnTo>
                <a:lnTo>
                  <a:pt x="1635760" y="0"/>
                </a:lnTo>
                <a:lnTo>
                  <a:pt x="0" y="0"/>
                </a:lnTo>
                <a:lnTo>
                  <a:pt x="0" y="1229360"/>
                </a:lnTo>
                <a:close/>
              </a:path>
            </a:pathLst>
          </a:custGeom>
          <a:ln w="32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502400" y="3606800"/>
            <a:ext cx="637540" cy="179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5" dirty="0">
                <a:latin typeface="Arial"/>
                <a:cs typeface="Arial"/>
              </a:rPr>
              <a:t>S</a:t>
            </a:r>
            <a:r>
              <a:rPr sz="1100" dirty="0">
                <a:latin typeface="Arial"/>
                <a:cs typeface="Arial"/>
              </a:rPr>
              <a:t>i</a:t>
            </a:r>
            <a:r>
              <a:rPr sz="1100" spc="15" dirty="0">
                <a:latin typeface="Arial"/>
                <a:cs typeface="Arial"/>
              </a:rPr>
              <a:t>g</a:t>
            </a:r>
            <a:r>
              <a:rPr sz="1100" spc="5" dirty="0">
                <a:latin typeface="Arial"/>
                <a:cs typeface="Arial"/>
              </a:rPr>
              <a:t>n</a:t>
            </a:r>
            <a:r>
              <a:rPr sz="1100" spc="15" dirty="0">
                <a:latin typeface="Arial"/>
                <a:cs typeface="Arial"/>
              </a:rPr>
              <a:t>a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10" dirty="0">
                <a:latin typeface="Arial"/>
                <a:cs typeface="Arial"/>
              </a:rPr>
              <a:t>ure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003290" y="5341620"/>
            <a:ext cx="1635760" cy="1024890"/>
          </a:xfrm>
          <a:custGeom>
            <a:avLst/>
            <a:gdLst/>
            <a:ahLst/>
            <a:cxnLst/>
            <a:rect l="l" t="t" r="r" b="b"/>
            <a:pathLst>
              <a:path w="1635759" h="1024889">
                <a:moveTo>
                  <a:pt x="0" y="1024889"/>
                </a:moveTo>
                <a:lnTo>
                  <a:pt x="1635760" y="1024889"/>
                </a:lnTo>
                <a:lnTo>
                  <a:pt x="1635760" y="0"/>
                </a:lnTo>
                <a:lnTo>
                  <a:pt x="0" y="0"/>
                </a:lnTo>
                <a:lnTo>
                  <a:pt x="0" y="1024889"/>
                </a:lnTo>
                <a:close/>
              </a:path>
            </a:pathLst>
          </a:custGeom>
          <a:ln w="32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280150" y="5759450"/>
            <a:ext cx="1078865" cy="179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10" dirty="0">
                <a:latin typeface="Arial"/>
                <a:cs typeface="Arial"/>
              </a:rPr>
              <a:t>Contract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hashed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01750" y="3088639"/>
            <a:ext cx="1635760" cy="1229360"/>
          </a:xfrm>
          <a:custGeom>
            <a:avLst/>
            <a:gdLst/>
            <a:ahLst/>
            <a:cxnLst/>
            <a:rect l="l" t="t" r="r" b="b"/>
            <a:pathLst>
              <a:path w="1635760" h="1229360">
                <a:moveTo>
                  <a:pt x="0" y="1229360"/>
                </a:moveTo>
                <a:lnTo>
                  <a:pt x="1635760" y="1229360"/>
                </a:lnTo>
                <a:lnTo>
                  <a:pt x="1635760" y="0"/>
                </a:lnTo>
                <a:lnTo>
                  <a:pt x="0" y="0"/>
                </a:lnTo>
                <a:lnTo>
                  <a:pt x="0" y="1229360"/>
                </a:lnTo>
                <a:close/>
              </a:path>
            </a:pathLst>
          </a:custGeom>
          <a:ln w="32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346200" y="3086100"/>
            <a:ext cx="616585" cy="179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spc="10" dirty="0">
                <a:latin typeface="Arial"/>
                <a:cs typeface="Arial"/>
              </a:rPr>
              <a:t>Contract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46200" y="3432809"/>
            <a:ext cx="939800" cy="700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spc="5" dirty="0">
                <a:latin typeface="Arial"/>
                <a:cs typeface="Arial"/>
              </a:rPr>
              <a:t>...........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100" b="1" spc="5" dirty="0">
                <a:latin typeface="Arial"/>
                <a:cs typeface="Arial"/>
              </a:rPr>
              <a:t>............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100" b="1" spc="5" dirty="0">
                <a:latin typeface="Arial"/>
                <a:cs typeface="Arial"/>
              </a:rPr>
              <a:t>......................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100" b="1" spc="5" dirty="0">
                <a:latin typeface="Arial"/>
                <a:cs typeface="Arial"/>
              </a:rPr>
              <a:t>.......................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317750" y="3185160"/>
            <a:ext cx="415290" cy="312420"/>
          </a:xfrm>
          <a:custGeom>
            <a:avLst/>
            <a:gdLst/>
            <a:ahLst/>
            <a:cxnLst/>
            <a:rect l="l" t="t" r="r" b="b"/>
            <a:pathLst>
              <a:path w="415289" h="312420">
                <a:moveTo>
                  <a:pt x="0" y="312419"/>
                </a:moveTo>
                <a:lnTo>
                  <a:pt x="415289" y="312419"/>
                </a:lnTo>
                <a:lnTo>
                  <a:pt x="415289" y="0"/>
                </a:lnTo>
                <a:lnTo>
                  <a:pt x="0" y="0"/>
                </a:lnTo>
                <a:lnTo>
                  <a:pt x="0" y="312419"/>
                </a:lnTo>
                <a:close/>
              </a:path>
            </a:pathLst>
          </a:custGeom>
          <a:ln w="32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549650" y="1530350"/>
            <a:ext cx="1635760" cy="1230630"/>
          </a:xfrm>
          <a:custGeom>
            <a:avLst/>
            <a:gdLst/>
            <a:ahLst/>
            <a:cxnLst/>
            <a:rect l="l" t="t" r="r" b="b"/>
            <a:pathLst>
              <a:path w="1635760" h="1230630">
                <a:moveTo>
                  <a:pt x="0" y="1230629"/>
                </a:moveTo>
                <a:lnTo>
                  <a:pt x="1635760" y="1230629"/>
                </a:lnTo>
                <a:lnTo>
                  <a:pt x="1635760" y="0"/>
                </a:lnTo>
                <a:lnTo>
                  <a:pt x="0" y="0"/>
                </a:lnTo>
                <a:lnTo>
                  <a:pt x="0" y="1230629"/>
                </a:lnTo>
                <a:close/>
              </a:path>
            </a:pathLst>
          </a:custGeom>
          <a:ln w="32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49650" y="1530350"/>
            <a:ext cx="1635760" cy="410209"/>
          </a:xfrm>
          <a:custGeom>
            <a:avLst/>
            <a:gdLst/>
            <a:ahLst/>
            <a:cxnLst/>
            <a:rect l="l" t="t" r="r" b="b"/>
            <a:pathLst>
              <a:path w="1635760" h="410210">
                <a:moveTo>
                  <a:pt x="0" y="0"/>
                </a:moveTo>
                <a:lnTo>
                  <a:pt x="819150" y="410210"/>
                </a:lnTo>
                <a:lnTo>
                  <a:pt x="1635760" y="0"/>
                </a:lnTo>
              </a:path>
            </a:pathLst>
          </a:custGeom>
          <a:ln w="32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76320" y="1940560"/>
            <a:ext cx="996950" cy="750570"/>
          </a:xfrm>
          <a:custGeom>
            <a:avLst/>
            <a:gdLst/>
            <a:ahLst/>
            <a:cxnLst/>
            <a:rect l="l" t="t" r="r" b="b"/>
            <a:pathLst>
              <a:path w="996950" h="750569">
                <a:moveTo>
                  <a:pt x="0" y="750569"/>
                </a:moveTo>
                <a:lnTo>
                  <a:pt x="996950" y="750569"/>
                </a:lnTo>
                <a:lnTo>
                  <a:pt x="996950" y="0"/>
                </a:lnTo>
                <a:lnTo>
                  <a:pt x="0" y="0"/>
                </a:lnTo>
                <a:lnTo>
                  <a:pt x="0" y="750569"/>
                </a:lnTo>
                <a:close/>
              </a:path>
            </a:pathLst>
          </a:custGeom>
          <a:ln w="32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619500" y="1945640"/>
            <a:ext cx="381635" cy="111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50" b="1" spc="10" dirty="0">
                <a:latin typeface="Arial"/>
                <a:cs typeface="Arial"/>
              </a:rPr>
              <a:t>Contract</a:t>
            </a:r>
            <a:endParaRPr sz="6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619500" y="2153920"/>
            <a:ext cx="580390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50" b="1" spc="5" dirty="0">
                <a:latin typeface="Arial"/>
                <a:cs typeface="Arial"/>
              </a:rPr>
              <a:t>...........</a:t>
            </a:r>
            <a:endParaRPr sz="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50" b="1" spc="5" dirty="0">
                <a:latin typeface="Arial"/>
                <a:cs typeface="Arial"/>
              </a:rPr>
              <a:t>............</a:t>
            </a:r>
            <a:endParaRPr sz="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50" b="1" spc="5" dirty="0">
                <a:latin typeface="Arial"/>
                <a:cs typeface="Arial"/>
              </a:rPr>
              <a:t>......................</a:t>
            </a:r>
            <a:endParaRPr sz="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50" b="1" spc="5" dirty="0">
                <a:latin typeface="Arial"/>
                <a:cs typeface="Arial"/>
              </a:rPr>
              <a:t>.......................</a:t>
            </a:r>
            <a:endParaRPr sz="65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193540" y="2000250"/>
            <a:ext cx="254000" cy="189230"/>
          </a:xfrm>
          <a:custGeom>
            <a:avLst/>
            <a:gdLst/>
            <a:ahLst/>
            <a:cxnLst/>
            <a:rect l="l" t="t" r="r" b="b"/>
            <a:pathLst>
              <a:path w="254000" h="189230">
                <a:moveTo>
                  <a:pt x="0" y="189229"/>
                </a:moveTo>
                <a:lnTo>
                  <a:pt x="254000" y="189229"/>
                </a:lnTo>
                <a:lnTo>
                  <a:pt x="254000" y="0"/>
                </a:lnTo>
                <a:lnTo>
                  <a:pt x="0" y="0"/>
                </a:lnTo>
                <a:lnTo>
                  <a:pt x="0" y="189229"/>
                </a:lnTo>
                <a:close/>
              </a:path>
            </a:pathLst>
          </a:custGeom>
          <a:ln w="32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73270" y="2062479"/>
            <a:ext cx="502920" cy="585470"/>
          </a:xfrm>
          <a:custGeom>
            <a:avLst/>
            <a:gdLst/>
            <a:ahLst/>
            <a:cxnLst/>
            <a:rect l="l" t="t" r="r" b="b"/>
            <a:pathLst>
              <a:path w="502920" h="585469">
                <a:moveTo>
                  <a:pt x="0" y="585470"/>
                </a:moveTo>
                <a:lnTo>
                  <a:pt x="502919" y="585470"/>
                </a:lnTo>
                <a:lnTo>
                  <a:pt x="502919" y="0"/>
                </a:lnTo>
                <a:lnTo>
                  <a:pt x="0" y="0"/>
                </a:lnTo>
                <a:lnTo>
                  <a:pt x="0" y="585470"/>
                </a:lnTo>
                <a:close/>
              </a:path>
            </a:pathLst>
          </a:custGeom>
          <a:ln w="32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618990" y="2068829"/>
            <a:ext cx="410209" cy="565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900" spc="-5" dirty="0">
                <a:latin typeface="Arial"/>
                <a:cs typeface="Arial"/>
              </a:rPr>
              <a:t>1</a:t>
            </a:r>
            <a:r>
              <a:rPr sz="900" spc="5" dirty="0">
                <a:latin typeface="Arial"/>
                <a:cs typeface="Arial"/>
              </a:rPr>
              <a:t>0</a:t>
            </a:r>
            <a:r>
              <a:rPr sz="900" spc="-5" dirty="0">
                <a:latin typeface="Arial"/>
                <a:cs typeface="Arial"/>
              </a:rPr>
              <a:t>11</a:t>
            </a:r>
            <a:r>
              <a:rPr sz="900" spc="5" dirty="0">
                <a:latin typeface="Arial"/>
                <a:cs typeface="Arial"/>
              </a:rPr>
              <a:t>1</a:t>
            </a:r>
            <a:r>
              <a:rPr sz="900" spc="10" dirty="0"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sz="900" spc="-5" dirty="0">
                <a:latin typeface="Arial"/>
                <a:cs typeface="Arial"/>
              </a:rPr>
              <a:t>1</a:t>
            </a:r>
            <a:r>
              <a:rPr sz="900" spc="5" dirty="0">
                <a:latin typeface="Arial"/>
                <a:cs typeface="Arial"/>
              </a:rPr>
              <a:t>1</a:t>
            </a:r>
            <a:r>
              <a:rPr sz="900" spc="-5" dirty="0">
                <a:latin typeface="Arial"/>
                <a:cs typeface="Arial"/>
              </a:rPr>
              <a:t>10</a:t>
            </a:r>
            <a:r>
              <a:rPr sz="900" spc="5" dirty="0">
                <a:latin typeface="Arial"/>
                <a:cs typeface="Arial"/>
              </a:rPr>
              <a:t>1</a:t>
            </a:r>
            <a:r>
              <a:rPr sz="900" spc="10" dirty="0"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sz="900" spc="-5" dirty="0">
                <a:latin typeface="Arial"/>
                <a:cs typeface="Arial"/>
              </a:rPr>
              <a:t>0</a:t>
            </a:r>
            <a:r>
              <a:rPr sz="900" spc="5" dirty="0">
                <a:latin typeface="Arial"/>
                <a:cs typeface="Arial"/>
              </a:rPr>
              <a:t>1</a:t>
            </a:r>
            <a:r>
              <a:rPr sz="900" spc="-5" dirty="0">
                <a:latin typeface="Arial"/>
                <a:cs typeface="Arial"/>
              </a:rPr>
              <a:t>10</a:t>
            </a:r>
            <a:r>
              <a:rPr sz="900" spc="5" dirty="0">
                <a:latin typeface="Arial"/>
                <a:cs typeface="Arial"/>
              </a:rPr>
              <a:t>1</a:t>
            </a:r>
            <a:r>
              <a:rPr sz="900" spc="10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900" dirty="0">
                <a:latin typeface="Arial"/>
                <a:cs typeface="Arial"/>
              </a:rPr>
              <a:t>01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118360" y="2146300"/>
            <a:ext cx="1431290" cy="871219"/>
          </a:xfrm>
          <a:custGeom>
            <a:avLst/>
            <a:gdLst/>
            <a:ahLst/>
            <a:cxnLst/>
            <a:rect l="l" t="t" r="r" b="b"/>
            <a:pathLst>
              <a:path w="1431289" h="871219">
                <a:moveTo>
                  <a:pt x="0" y="871220"/>
                </a:moveTo>
                <a:lnTo>
                  <a:pt x="0" y="0"/>
                </a:lnTo>
                <a:lnTo>
                  <a:pt x="1431289" y="0"/>
                </a:lnTo>
              </a:path>
            </a:pathLst>
          </a:custGeom>
          <a:ln w="102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071370" y="2994660"/>
            <a:ext cx="93980" cy="93980"/>
          </a:xfrm>
          <a:custGeom>
            <a:avLst/>
            <a:gdLst/>
            <a:ahLst/>
            <a:cxnLst/>
            <a:rect l="l" t="t" r="r" b="b"/>
            <a:pathLst>
              <a:path w="93980" h="93980">
                <a:moveTo>
                  <a:pt x="0" y="0"/>
                </a:moveTo>
                <a:lnTo>
                  <a:pt x="46990" y="93979"/>
                </a:lnTo>
                <a:lnTo>
                  <a:pt x="88900" y="10160"/>
                </a:lnTo>
                <a:lnTo>
                  <a:pt x="33019" y="10160"/>
                </a:lnTo>
                <a:lnTo>
                  <a:pt x="22860" y="7619"/>
                </a:lnTo>
                <a:lnTo>
                  <a:pt x="17780" y="7619"/>
                </a:lnTo>
                <a:lnTo>
                  <a:pt x="11430" y="5079"/>
                </a:lnTo>
                <a:lnTo>
                  <a:pt x="5080" y="1269"/>
                </a:lnTo>
                <a:lnTo>
                  <a:pt x="0" y="0"/>
                </a:lnTo>
                <a:close/>
              </a:path>
              <a:path w="93980" h="93980">
                <a:moveTo>
                  <a:pt x="93980" y="0"/>
                </a:moveTo>
                <a:lnTo>
                  <a:pt x="88900" y="1269"/>
                </a:lnTo>
                <a:lnTo>
                  <a:pt x="83819" y="5079"/>
                </a:lnTo>
                <a:lnTo>
                  <a:pt x="78740" y="7619"/>
                </a:lnTo>
                <a:lnTo>
                  <a:pt x="73660" y="7619"/>
                </a:lnTo>
                <a:lnTo>
                  <a:pt x="67310" y="8889"/>
                </a:lnTo>
                <a:lnTo>
                  <a:pt x="63500" y="10160"/>
                </a:lnTo>
                <a:lnTo>
                  <a:pt x="88900" y="10160"/>
                </a:lnTo>
                <a:lnTo>
                  <a:pt x="939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185409" y="2146300"/>
            <a:ext cx="1635760" cy="871219"/>
          </a:xfrm>
          <a:custGeom>
            <a:avLst/>
            <a:gdLst/>
            <a:ahLst/>
            <a:cxnLst/>
            <a:rect l="l" t="t" r="r" b="b"/>
            <a:pathLst>
              <a:path w="1635759" h="871219">
                <a:moveTo>
                  <a:pt x="0" y="0"/>
                </a:moveTo>
                <a:lnTo>
                  <a:pt x="1635760" y="0"/>
                </a:lnTo>
                <a:lnTo>
                  <a:pt x="1635760" y="871220"/>
                </a:lnTo>
              </a:path>
            </a:pathLst>
          </a:custGeom>
          <a:ln w="102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74180" y="2994660"/>
            <a:ext cx="92710" cy="93980"/>
          </a:xfrm>
          <a:custGeom>
            <a:avLst/>
            <a:gdLst/>
            <a:ahLst/>
            <a:cxnLst/>
            <a:rect l="l" t="t" r="r" b="b"/>
            <a:pathLst>
              <a:path w="92709" h="93980">
                <a:moveTo>
                  <a:pt x="0" y="0"/>
                </a:moveTo>
                <a:lnTo>
                  <a:pt x="46990" y="93979"/>
                </a:lnTo>
                <a:lnTo>
                  <a:pt x="87767" y="10160"/>
                </a:lnTo>
                <a:lnTo>
                  <a:pt x="31750" y="10160"/>
                </a:lnTo>
                <a:lnTo>
                  <a:pt x="27940" y="8889"/>
                </a:lnTo>
                <a:lnTo>
                  <a:pt x="20320" y="7619"/>
                </a:lnTo>
                <a:lnTo>
                  <a:pt x="15240" y="7619"/>
                </a:lnTo>
                <a:lnTo>
                  <a:pt x="10160" y="5079"/>
                </a:lnTo>
                <a:lnTo>
                  <a:pt x="5079" y="1269"/>
                </a:lnTo>
                <a:lnTo>
                  <a:pt x="0" y="0"/>
                </a:lnTo>
                <a:close/>
              </a:path>
              <a:path w="92709" h="93980">
                <a:moveTo>
                  <a:pt x="92710" y="0"/>
                </a:moveTo>
                <a:lnTo>
                  <a:pt x="87629" y="1269"/>
                </a:lnTo>
                <a:lnTo>
                  <a:pt x="82550" y="5079"/>
                </a:lnTo>
                <a:lnTo>
                  <a:pt x="77470" y="7619"/>
                </a:lnTo>
                <a:lnTo>
                  <a:pt x="72390" y="7619"/>
                </a:lnTo>
                <a:lnTo>
                  <a:pt x="67310" y="8889"/>
                </a:lnTo>
                <a:lnTo>
                  <a:pt x="60960" y="10160"/>
                </a:lnTo>
                <a:lnTo>
                  <a:pt x="87767" y="10160"/>
                </a:lnTo>
                <a:lnTo>
                  <a:pt x="927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118360" y="4318000"/>
            <a:ext cx="0" cy="396240"/>
          </a:xfrm>
          <a:custGeom>
            <a:avLst/>
            <a:gdLst/>
            <a:ahLst/>
            <a:cxnLst/>
            <a:rect l="l" t="t" r="r" b="b"/>
            <a:pathLst>
              <a:path h="396239">
                <a:moveTo>
                  <a:pt x="0" y="0"/>
                </a:moveTo>
                <a:lnTo>
                  <a:pt x="0" y="396239"/>
                </a:lnTo>
              </a:path>
            </a:pathLst>
          </a:custGeom>
          <a:ln w="102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118360" y="4939029"/>
            <a:ext cx="0" cy="331470"/>
          </a:xfrm>
          <a:custGeom>
            <a:avLst/>
            <a:gdLst/>
            <a:ahLst/>
            <a:cxnLst/>
            <a:rect l="l" t="t" r="r" b="b"/>
            <a:pathLst>
              <a:path h="331470">
                <a:moveTo>
                  <a:pt x="0" y="0"/>
                </a:moveTo>
                <a:lnTo>
                  <a:pt x="0" y="331470"/>
                </a:lnTo>
              </a:path>
            </a:pathLst>
          </a:custGeom>
          <a:ln w="102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71370" y="5248909"/>
            <a:ext cx="93980" cy="92710"/>
          </a:xfrm>
          <a:custGeom>
            <a:avLst/>
            <a:gdLst/>
            <a:ahLst/>
            <a:cxnLst/>
            <a:rect l="l" t="t" r="r" b="b"/>
            <a:pathLst>
              <a:path w="93980" h="92710">
                <a:moveTo>
                  <a:pt x="0" y="0"/>
                </a:moveTo>
                <a:lnTo>
                  <a:pt x="46990" y="92709"/>
                </a:lnTo>
                <a:lnTo>
                  <a:pt x="88186" y="11429"/>
                </a:lnTo>
                <a:lnTo>
                  <a:pt x="45719" y="11429"/>
                </a:lnTo>
                <a:lnTo>
                  <a:pt x="38100" y="10159"/>
                </a:lnTo>
                <a:lnTo>
                  <a:pt x="27940" y="10159"/>
                </a:lnTo>
                <a:lnTo>
                  <a:pt x="22860" y="7619"/>
                </a:lnTo>
                <a:lnTo>
                  <a:pt x="17780" y="6349"/>
                </a:lnTo>
                <a:lnTo>
                  <a:pt x="11430" y="5079"/>
                </a:lnTo>
                <a:lnTo>
                  <a:pt x="5080" y="2539"/>
                </a:lnTo>
                <a:lnTo>
                  <a:pt x="0" y="0"/>
                </a:lnTo>
                <a:close/>
              </a:path>
              <a:path w="93980" h="92710">
                <a:moveTo>
                  <a:pt x="93980" y="0"/>
                </a:moveTo>
                <a:lnTo>
                  <a:pt x="83819" y="5079"/>
                </a:lnTo>
                <a:lnTo>
                  <a:pt x="73660" y="7619"/>
                </a:lnTo>
                <a:lnTo>
                  <a:pt x="67310" y="10159"/>
                </a:lnTo>
                <a:lnTo>
                  <a:pt x="55880" y="10159"/>
                </a:lnTo>
                <a:lnTo>
                  <a:pt x="50800" y="11429"/>
                </a:lnTo>
                <a:lnTo>
                  <a:pt x="88186" y="11429"/>
                </a:lnTo>
                <a:lnTo>
                  <a:pt x="939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798320" y="4710429"/>
            <a:ext cx="644525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b="1" spc="5" dirty="0">
                <a:latin typeface="Arial"/>
                <a:cs typeface="Arial"/>
              </a:rPr>
              <a:t>5.</a:t>
            </a:r>
            <a:r>
              <a:rPr sz="1350" b="1" spc="-95" dirty="0">
                <a:latin typeface="Arial"/>
                <a:cs typeface="Arial"/>
              </a:rPr>
              <a:t> </a:t>
            </a:r>
            <a:r>
              <a:rPr sz="1350" b="1" spc="10" dirty="0">
                <a:latin typeface="Arial"/>
                <a:cs typeface="Arial"/>
              </a:rPr>
              <a:t>Hash</a:t>
            </a:r>
            <a:endParaRPr sz="135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821169" y="4318000"/>
            <a:ext cx="0" cy="396240"/>
          </a:xfrm>
          <a:custGeom>
            <a:avLst/>
            <a:gdLst/>
            <a:ahLst/>
            <a:cxnLst/>
            <a:rect l="l" t="t" r="r" b="b"/>
            <a:pathLst>
              <a:path h="396239">
                <a:moveTo>
                  <a:pt x="0" y="0"/>
                </a:moveTo>
                <a:lnTo>
                  <a:pt x="0" y="396239"/>
                </a:lnTo>
              </a:path>
            </a:pathLst>
          </a:custGeom>
          <a:ln w="102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821169" y="4939029"/>
            <a:ext cx="0" cy="331470"/>
          </a:xfrm>
          <a:custGeom>
            <a:avLst/>
            <a:gdLst/>
            <a:ahLst/>
            <a:cxnLst/>
            <a:rect l="l" t="t" r="r" b="b"/>
            <a:pathLst>
              <a:path h="331470">
                <a:moveTo>
                  <a:pt x="0" y="0"/>
                </a:moveTo>
                <a:lnTo>
                  <a:pt x="0" y="331470"/>
                </a:lnTo>
              </a:path>
            </a:pathLst>
          </a:custGeom>
          <a:ln w="102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774180" y="5248909"/>
            <a:ext cx="92710" cy="92710"/>
          </a:xfrm>
          <a:custGeom>
            <a:avLst/>
            <a:gdLst/>
            <a:ahLst/>
            <a:cxnLst/>
            <a:rect l="l" t="t" r="r" b="b"/>
            <a:pathLst>
              <a:path w="92709" h="92710">
                <a:moveTo>
                  <a:pt x="0" y="0"/>
                </a:moveTo>
                <a:lnTo>
                  <a:pt x="46990" y="92709"/>
                </a:lnTo>
                <a:lnTo>
                  <a:pt x="87073" y="11429"/>
                </a:lnTo>
                <a:lnTo>
                  <a:pt x="44450" y="11429"/>
                </a:lnTo>
                <a:lnTo>
                  <a:pt x="38100" y="10159"/>
                </a:lnTo>
                <a:lnTo>
                  <a:pt x="27940" y="10159"/>
                </a:lnTo>
                <a:lnTo>
                  <a:pt x="20320" y="7619"/>
                </a:lnTo>
                <a:lnTo>
                  <a:pt x="10160" y="5079"/>
                </a:lnTo>
                <a:lnTo>
                  <a:pt x="0" y="0"/>
                </a:lnTo>
                <a:close/>
              </a:path>
              <a:path w="92709" h="92710">
                <a:moveTo>
                  <a:pt x="92710" y="0"/>
                </a:moveTo>
                <a:lnTo>
                  <a:pt x="82550" y="5079"/>
                </a:lnTo>
                <a:lnTo>
                  <a:pt x="72390" y="7619"/>
                </a:lnTo>
                <a:lnTo>
                  <a:pt x="67310" y="10159"/>
                </a:lnTo>
                <a:lnTo>
                  <a:pt x="54610" y="10159"/>
                </a:lnTo>
                <a:lnTo>
                  <a:pt x="49529" y="11429"/>
                </a:lnTo>
                <a:lnTo>
                  <a:pt x="87073" y="11429"/>
                </a:lnTo>
                <a:lnTo>
                  <a:pt x="927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770879" y="4714240"/>
            <a:ext cx="2100580" cy="224790"/>
          </a:xfrm>
          <a:custGeom>
            <a:avLst/>
            <a:gdLst/>
            <a:ahLst/>
            <a:cxnLst/>
            <a:rect l="l" t="t" r="r" b="b"/>
            <a:pathLst>
              <a:path w="2100579" h="224789">
                <a:moveTo>
                  <a:pt x="0" y="224790"/>
                </a:moveTo>
                <a:lnTo>
                  <a:pt x="2100579" y="224790"/>
                </a:lnTo>
                <a:lnTo>
                  <a:pt x="2100579" y="0"/>
                </a:lnTo>
                <a:lnTo>
                  <a:pt x="0" y="0"/>
                </a:lnTo>
                <a:lnTo>
                  <a:pt x="0" y="2247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5770879" y="4710429"/>
            <a:ext cx="210439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b="1" spc="5" dirty="0">
                <a:latin typeface="Arial"/>
                <a:cs typeface="Arial"/>
              </a:rPr>
              <a:t>5. Decipher the</a:t>
            </a:r>
            <a:r>
              <a:rPr sz="1350" b="1" spc="-45" dirty="0">
                <a:latin typeface="Arial"/>
                <a:cs typeface="Arial"/>
              </a:rPr>
              <a:t> </a:t>
            </a:r>
            <a:r>
              <a:rPr sz="1350" b="1" spc="5" dirty="0">
                <a:latin typeface="Arial"/>
                <a:cs typeface="Arial"/>
              </a:rPr>
              <a:t>signature</a:t>
            </a:r>
            <a:endParaRPr sz="135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683759" y="5855970"/>
            <a:ext cx="1319530" cy="0"/>
          </a:xfrm>
          <a:custGeom>
            <a:avLst/>
            <a:gdLst/>
            <a:ahLst/>
            <a:cxnLst/>
            <a:rect l="l" t="t" r="r" b="b"/>
            <a:pathLst>
              <a:path w="1319529">
                <a:moveTo>
                  <a:pt x="0" y="0"/>
                </a:moveTo>
                <a:lnTo>
                  <a:pt x="1319529" y="0"/>
                </a:lnTo>
              </a:path>
            </a:pathLst>
          </a:custGeom>
          <a:ln w="102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937510" y="5855970"/>
            <a:ext cx="1318260" cy="0"/>
          </a:xfrm>
          <a:custGeom>
            <a:avLst/>
            <a:gdLst/>
            <a:ahLst/>
            <a:cxnLst/>
            <a:rect l="l" t="t" r="r" b="b"/>
            <a:pathLst>
              <a:path w="1318260">
                <a:moveTo>
                  <a:pt x="0" y="0"/>
                </a:moveTo>
                <a:lnTo>
                  <a:pt x="1318260" y="0"/>
                </a:lnTo>
              </a:path>
            </a:pathLst>
          </a:custGeom>
          <a:ln w="102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4257040" y="5736590"/>
            <a:ext cx="427990" cy="21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b="1" spc="5" dirty="0">
                <a:latin typeface="Arial"/>
                <a:cs typeface="Arial"/>
              </a:rPr>
              <a:t>6.</a:t>
            </a:r>
            <a:r>
              <a:rPr sz="1350" b="1" spc="-75" dirty="0">
                <a:latin typeface="Arial"/>
                <a:cs typeface="Arial"/>
              </a:rPr>
              <a:t> </a:t>
            </a:r>
            <a:r>
              <a:rPr sz="1350" b="1" spc="5" dirty="0">
                <a:latin typeface="Arial"/>
                <a:cs typeface="Arial"/>
              </a:rPr>
              <a:t>?=</a:t>
            </a:r>
            <a:endParaRPr sz="1350">
              <a:latin typeface="Arial"/>
              <a:cs typeface="Arial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43" name="object 3">
            <a:extLst>
              <a:ext uri="{FF2B5EF4-FFF2-40B4-BE49-F238E27FC236}">
                <a16:creationId xmlns:a16="http://schemas.microsoft.com/office/drawing/2014/main" id="{487503E1-DA2A-444D-88E5-AAF1B18F3E19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64069" y="1230630"/>
            <a:ext cx="1656080" cy="0"/>
          </a:xfrm>
          <a:custGeom>
            <a:avLst/>
            <a:gdLst/>
            <a:ahLst/>
            <a:cxnLst/>
            <a:rect l="l" t="t" r="r" b="b"/>
            <a:pathLst>
              <a:path w="1656079">
                <a:moveTo>
                  <a:pt x="0" y="0"/>
                </a:moveTo>
                <a:lnTo>
                  <a:pt x="1656079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1230630"/>
            <a:ext cx="5327650" cy="0"/>
          </a:xfrm>
          <a:custGeom>
            <a:avLst/>
            <a:gdLst/>
            <a:ahLst/>
            <a:cxnLst/>
            <a:rect l="l" t="t" r="r" b="b"/>
            <a:pathLst>
              <a:path w="5327650">
                <a:moveTo>
                  <a:pt x="0" y="0"/>
                </a:moveTo>
                <a:lnTo>
                  <a:pt x="532765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Certificate</a:t>
            </a:r>
            <a:r>
              <a:rPr spc="-50" dirty="0"/>
              <a:t> </a:t>
            </a:r>
            <a:r>
              <a:rPr spc="-5" dirty="0"/>
              <a:t>authentication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90550" y="914400"/>
            <a:ext cx="3674110" cy="9886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EFAA00"/>
                </a:solidFill>
                <a:latin typeface="Arial"/>
                <a:cs typeface="Arial"/>
              </a:rPr>
              <a:t>Definition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00"/>
              </a:spcBef>
            </a:pPr>
            <a:r>
              <a:rPr sz="1800" spc="-5" dirty="0">
                <a:latin typeface="Arial"/>
                <a:cs typeface="Arial"/>
              </a:rPr>
              <a:t>Certificate are based </a:t>
            </a:r>
            <a:r>
              <a:rPr sz="1800" spc="-10" dirty="0">
                <a:latin typeface="Arial"/>
                <a:cs typeface="Arial"/>
              </a:rPr>
              <a:t>on asymmetric  cryptographic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primitives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03800" y="2133600"/>
            <a:ext cx="1041400" cy="7899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64069" y="2133600"/>
            <a:ext cx="1066800" cy="8102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51500" y="908050"/>
            <a:ext cx="1512570" cy="685800"/>
          </a:xfrm>
          <a:custGeom>
            <a:avLst/>
            <a:gdLst/>
            <a:ahLst/>
            <a:cxnLst/>
            <a:rect l="l" t="t" r="r" b="b"/>
            <a:pathLst>
              <a:path w="1512570" h="685800">
                <a:moveTo>
                  <a:pt x="0" y="0"/>
                </a:moveTo>
                <a:lnTo>
                  <a:pt x="1512570" y="0"/>
                </a:lnTo>
                <a:lnTo>
                  <a:pt x="151257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51500" y="908050"/>
            <a:ext cx="1512570" cy="685800"/>
          </a:xfrm>
          <a:custGeom>
            <a:avLst/>
            <a:gdLst/>
            <a:ahLst/>
            <a:cxnLst/>
            <a:rect l="l" t="t" r="r" b="b"/>
            <a:pathLst>
              <a:path w="1512570" h="685800">
                <a:moveTo>
                  <a:pt x="0" y="0"/>
                </a:moveTo>
                <a:lnTo>
                  <a:pt x="1512570" y="0"/>
                </a:lnTo>
                <a:lnTo>
                  <a:pt x="151257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728970" y="1129029"/>
            <a:ext cx="93916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333333"/>
                </a:solidFill>
                <a:latin typeface="Arial"/>
                <a:cs typeface="Arial"/>
              </a:rPr>
              <a:t>Certificate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751829" y="1670050"/>
            <a:ext cx="173990" cy="398780"/>
          </a:xfrm>
          <a:custGeom>
            <a:avLst/>
            <a:gdLst/>
            <a:ahLst/>
            <a:cxnLst/>
            <a:rect l="l" t="t" r="r" b="b"/>
            <a:pathLst>
              <a:path w="173989" h="398780">
                <a:moveTo>
                  <a:pt x="173990" y="0"/>
                </a:moveTo>
                <a:lnTo>
                  <a:pt x="0" y="398779"/>
                </a:lnTo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20079" y="2048510"/>
            <a:ext cx="68580" cy="85090"/>
          </a:xfrm>
          <a:custGeom>
            <a:avLst/>
            <a:gdLst/>
            <a:ahLst/>
            <a:cxnLst/>
            <a:rect l="l" t="t" r="r" b="b"/>
            <a:pathLst>
              <a:path w="68579" h="85089">
                <a:moveTo>
                  <a:pt x="0" y="0"/>
                </a:moveTo>
                <a:lnTo>
                  <a:pt x="3810" y="85089"/>
                </a:lnTo>
                <a:lnTo>
                  <a:pt x="6858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32269" y="1628139"/>
            <a:ext cx="519430" cy="389890"/>
          </a:xfrm>
          <a:custGeom>
            <a:avLst/>
            <a:gdLst/>
            <a:ahLst/>
            <a:cxnLst/>
            <a:rect l="l" t="t" r="r" b="b"/>
            <a:pathLst>
              <a:path w="519429" h="389889">
                <a:moveTo>
                  <a:pt x="0" y="0"/>
                </a:moveTo>
                <a:lnTo>
                  <a:pt x="519429" y="389889"/>
                </a:lnTo>
              </a:path>
            </a:pathLst>
          </a:custGeom>
          <a:ln w="1257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225030" y="1985010"/>
            <a:ext cx="83820" cy="74930"/>
          </a:xfrm>
          <a:custGeom>
            <a:avLst/>
            <a:gdLst/>
            <a:ahLst/>
            <a:cxnLst/>
            <a:rect l="l" t="t" r="r" b="b"/>
            <a:pathLst>
              <a:path w="83820" h="74930">
                <a:moveTo>
                  <a:pt x="45720" y="0"/>
                </a:moveTo>
                <a:lnTo>
                  <a:pt x="0" y="59689"/>
                </a:lnTo>
                <a:lnTo>
                  <a:pt x="83820" y="74929"/>
                </a:lnTo>
                <a:lnTo>
                  <a:pt x="4572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266690" y="2825750"/>
            <a:ext cx="98615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333333"/>
                </a:solidFill>
                <a:latin typeface="Arial"/>
                <a:cs typeface="Arial"/>
              </a:rPr>
              <a:t>Public</a:t>
            </a:r>
            <a:r>
              <a:rPr sz="1600" spc="-8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333333"/>
                </a:solidFill>
                <a:latin typeface="Arial"/>
                <a:cs typeface="Arial"/>
              </a:rPr>
              <a:t>Key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28559" y="2964179"/>
            <a:ext cx="106362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333333"/>
                </a:solidFill>
                <a:latin typeface="Arial"/>
                <a:cs typeface="Arial"/>
              </a:rPr>
              <a:t>Private</a:t>
            </a:r>
            <a:r>
              <a:rPr sz="1600" spc="-7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333333"/>
                </a:solidFill>
                <a:latin typeface="Arial"/>
                <a:cs typeface="Arial"/>
              </a:rPr>
              <a:t>Key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926069" y="2437129"/>
            <a:ext cx="609600" cy="609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20" name="object 3">
            <a:extLst>
              <a:ext uri="{FF2B5EF4-FFF2-40B4-BE49-F238E27FC236}">
                <a16:creationId xmlns:a16="http://schemas.microsoft.com/office/drawing/2014/main" id="{915153AB-7A8C-444D-A1C5-73807559FA40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0"/>
            <a:ext cx="8496300" cy="2294890"/>
          </a:xfrm>
          <a:custGeom>
            <a:avLst/>
            <a:gdLst/>
            <a:ahLst/>
            <a:cxnLst/>
            <a:rect l="l" t="t" r="r" b="b"/>
            <a:pathLst>
              <a:path w="8496300" h="2294890">
                <a:moveTo>
                  <a:pt x="0" y="0"/>
                </a:moveTo>
                <a:lnTo>
                  <a:pt x="8496300" y="0"/>
                </a:lnTo>
                <a:lnTo>
                  <a:pt x="8496300" y="2294890"/>
                </a:lnTo>
                <a:lnTo>
                  <a:pt x="0" y="2294890"/>
                </a:lnTo>
                <a:lnTo>
                  <a:pt x="0" y="0"/>
                </a:lnTo>
                <a:close/>
              </a:path>
            </a:pathLst>
          </a:custGeom>
          <a:solidFill>
            <a:srgbClr val="EFA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082029"/>
            <a:ext cx="916940" cy="4533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1150" y="2447290"/>
            <a:ext cx="3949065" cy="738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10" dirty="0">
                <a:solidFill>
                  <a:srgbClr val="000000"/>
                </a:solidFill>
              </a:rPr>
              <a:t>Java</a:t>
            </a:r>
            <a:r>
              <a:rPr sz="4800" spc="-65" dirty="0">
                <a:solidFill>
                  <a:srgbClr val="000000"/>
                </a:solidFill>
              </a:rPr>
              <a:t> </a:t>
            </a:r>
            <a:r>
              <a:rPr sz="4800" spc="-10" dirty="0">
                <a:solidFill>
                  <a:srgbClr val="000000"/>
                </a:solidFill>
              </a:rPr>
              <a:t>Security</a:t>
            </a:r>
            <a:endParaRPr sz="480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1150" y="336550"/>
            <a:ext cx="8521700" cy="861773"/>
          </a:xfrm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70" dirty="0"/>
              <a:t>Top </a:t>
            </a:r>
            <a:r>
              <a:rPr dirty="0"/>
              <a:t>10 </a:t>
            </a:r>
            <a:r>
              <a:rPr spc="-5" dirty="0"/>
              <a:t>Programming </a:t>
            </a:r>
            <a:r>
              <a:rPr spc="-10" dirty="0"/>
              <a:t>Language</a:t>
            </a:r>
            <a:br>
              <a:rPr lang="en-US" spc="-10" dirty="0"/>
            </a:br>
            <a:r>
              <a:rPr lang="fr-FR" sz="1800" spc="-10" dirty="0" err="1"/>
              <a:t>Popularity</a:t>
            </a:r>
            <a:r>
              <a:rPr lang="fr-FR" sz="1800" spc="-10" dirty="0"/>
              <a:t> of </a:t>
            </a:r>
            <a:r>
              <a:rPr lang="fr-FR" sz="1800" spc="-10" dirty="0" err="1"/>
              <a:t>Programming</a:t>
            </a:r>
            <a:r>
              <a:rPr lang="fr-FR" sz="1800" spc="-10" dirty="0"/>
              <a:t> </a:t>
            </a:r>
            <a:r>
              <a:rPr lang="fr-FR" sz="1800" spc="-10" dirty="0" err="1"/>
              <a:t>Languages</a:t>
            </a:r>
            <a:r>
              <a:rPr lang="fr-FR" sz="1800" spc="-10" dirty="0"/>
              <a:t> on GitHub.</a:t>
            </a:r>
            <a:endParaRPr sz="1800" spc="-1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pic>
        <p:nvPicPr>
          <p:cNvPr id="1028" name="Picture 4" descr="https://cdn-images-1.medium.com/max/1600/0*wyH0Qr8K1HIePqhR">
            <a:extLst>
              <a:ext uri="{FF2B5EF4-FFF2-40B4-BE49-F238E27FC236}">
                <a16:creationId xmlns:a16="http://schemas.microsoft.com/office/drawing/2014/main" id="{0E40CFE3-7B9A-4191-B644-0BFBB08DD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828800"/>
            <a:ext cx="4419600" cy="36379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3">
            <a:extLst>
              <a:ext uri="{FF2B5EF4-FFF2-40B4-BE49-F238E27FC236}">
                <a16:creationId xmlns:a16="http://schemas.microsoft.com/office/drawing/2014/main" id="{C939CA4C-BB2E-4DB5-943C-130960AC4F55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Why Java Security</a:t>
            </a:r>
            <a:r>
              <a:rPr spc="-95" dirty="0"/>
              <a:t> </a:t>
            </a:r>
            <a:r>
              <a:rPr dirty="0"/>
              <a:t>?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5" name="object 5"/>
          <p:cNvSpPr txBox="1"/>
          <p:nvPr/>
        </p:nvSpPr>
        <p:spPr>
          <a:xfrm>
            <a:off x="311150" y="1690370"/>
            <a:ext cx="6804659" cy="2004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0" dirty="0">
                <a:latin typeface="Arial"/>
                <a:cs typeface="Arial"/>
              </a:rPr>
              <a:t>Java </a:t>
            </a:r>
            <a:r>
              <a:rPr sz="1800" b="1" spc="-5" dirty="0">
                <a:latin typeface="Arial"/>
                <a:cs typeface="Arial"/>
              </a:rPr>
              <a:t>provides basic library </a:t>
            </a:r>
            <a:r>
              <a:rPr sz="1800" b="1" dirty="0">
                <a:latin typeface="Arial"/>
                <a:cs typeface="Arial"/>
              </a:rPr>
              <a:t>to </a:t>
            </a:r>
            <a:r>
              <a:rPr sz="1800" b="1" spc="-5" dirty="0">
                <a:latin typeface="Arial"/>
                <a:cs typeface="Arial"/>
              </a:rPr>
              <a:t>get </a:t>
            </a:r>
            <a:r>
              <a:rPr sz="2000" b="1" dirty="0">
                <a:solidFill>
                  <a:srgbClr val="EFAA00"/>
                </a:solidFill>
                <a:latin typeface="Arial"/>
                <a:cs typeface="Arial"/>
              </a:rPr>
              <a:t>access </a:t>
            </a:r>
            <a:r>
              <a:rPr sz="2000" b="1" spc="5" dirty="0">
                <a:solidFill>
                  <a:srgbClr val="EFAA00"/>
                </a:solidFill>
                <a:latin typeface="Arial"/>
                <a:cs typeface="Arial"/>
              </a:rPr>
              <a:t>to </a:t>
            </a:r>
            <a:r>
              <a:rPr sz="2000" b="1" spc="-5" dirty="0">
                <a:solidFill>
                  <a:srgbClr val="EFAA00"/>
                </a:solidFill>
                <a:latin typeface="Arial"/>
                <a:cs typeface="Arial"/>
              </a:rPr>
              <a:t>local</a:t>
            </a:r>
            <a:r>
              <a:rPr sz="2000" b="1" spc="-25" dirty="0">
                <a:solidFill>
                  <a:srgbClr val="EFAA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FAA00"/>
                </a:solidFill>
                <a:latin typeface="Arial"/>
                <a:cs typeface="Arial"/>
              </a:rPr>
              <a:t>resources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 marR="5177790">
              <a:lnSpc>
                <a:spcPct val="123100"/>
              </a:lnSpc>
            </a:pPr>
            <a:r>
              <a:rPr sz="1800" spc="-5" dirty="0">
                <a:latin typeface="Arial"/>
                <a:cs typeface="Arial"/>
              </a:rPr>
              <a:t>File </a:t>
            </a:r>
            <a:r>
              <a:rPr sz="1800" spc="-10" dirty="0">
                <a:latin typeface="Arial"/>
                <a:cs typeface="Arial"/>
              </a:rPr>
              <a:t>system  Network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access</a:t>
            </a:r>
            <a:endParaRPr sz="1800">
              <a:latin typeface="Arial"/>
              <a:cs typeface="Arial"/>
            </a:endParaRPr>
          </a:p>
          <a:p>
            <a:pPr marL="12700" marR="873760">
              <a:lnSpc>
                <a:spcPct val="123100"/>
              </a:lnSpc>
            </a:pPr>
            <a:r>
              <a:rPr sz="1800" spc="-5" dirty="0">
                <a:latin typeface="Arial"/>
                <a:cs typeface="Arial"/>
              </a:rPr>
              <a:t>Peripheral access </a:t>
            </a:r>
            <a:r>
              <a:rPr sz="1800" spc="-25" dirty="0">
                <a:latin typeface="Arial"/>
                <a:cs typeface="Arial"/>
              </a:rPr>
              <a:t>(display, </a:t>
            </a:r>
            <a:r>
              <a:rPr sz="1800" spc="-10" dirty="0">
                <a:latin typeface="Arial"/>
                <a:cs typeface="Arial"/>
              </a:rPr>
              <a:t>keyboard, mouse, </a:t>
            </a:r>
            <a:r>
              <a:rPr sz="1800" spc="-5" dirty="0">
                <a:latin typeface="Arial"/>
                <a:cs typeface="Arial"/>
              </a:rPr>
              <a:t>sound)  System </a:t>
            </a:r>
            <a:r>
              <a:rPr sz="1800" spc="-10" dirty="0">
                <a:latin typeface="Arial"/>
                <a:cs typeface="Arial"/>
              </a:rPr>
              <a:t>properties and facilities </a:t>
            </a:r>
            <a:r>
              <a:rPr sz="1800" spc="-5" dirty="0">
                <a:latin typeface="Arial"/>
                <a:cs typeface="Arial"/>
              </a:rPr>
              <a:t>access </a:t>
            </a:r>
            <a:r>
              <a:rPr sz="1800" spc="-30" dirty="0">
                <a:latin typeface="Arial"/>
                <a:cs typeface="Arial"/>
              </a:rPr>
              <a:t>(Memory, </a:t>
            </a:r>
            <a:r>
              <a:rPr sz="1800" spc="-5" dirty="0">
                <a:latin typeface="Arial"/>
                <a:cs typeface="Arial"/>
              </a:rPr>
              <a:t>clock,</a:t>
            </a:r>
            <a:r>
              <a:rPr sz="1800" spc="1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...)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D9A68152-FEFC-4251-BBF9-9710DF1A36E7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Vulnerable</a:t>
            </a:r>
            <a:r>
              <a:rPr spc="-90" dirty="0"/>
              <a:t> </a:t>
            </a:r>
            <a:r>
              <a:rPr spc="-5" dirty="0"/>
              <a:t>JRE</a:t>
            </a:r>
          </a:p>
        </p:txBody>
      </p:sp>
      <p:sp>
        <p:nvSpPr>
          <p:cNvPr id="5" name="object 5"/>
          <p:cNvSpPr/>
          <p:nvPr/>
        </p:nvSpPr>
        <p:spPr>
          <a:xfrm>
            <a:off x="182879" y="1371600"/>
            <a:ext cx="8778240" cy="23291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28800" y="3749040"/>
            <a:ext cx="5669280" cy="2468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94F29C66-5E2B-46B5-82AB-3A4680E2E01E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3850" y="1230630"/>
            <a:ext cx="8496300" cy="0"/>
          </a:xfrm>
          <a:custGeom>
            <a:avLst/>
            <a:gdLst/>
            <a:ahLst/>
            <a:cxnLst/>
            <a:rect l="l" t="t" r="r" b="b"/>
            <a:pathLst>
              <a:path w="8496300">
                <a:moveTo>
                  <a:pt x="0" y="0"/>
                </a:moveTo>
                <a:lnTo>
                  <a:pt x="8496300" y="0"/>
                </a:lnTo>
              </a:path>
            </a:pathLst>
          </a:custGeom>
          <a:ln w="646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850" y="6535419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879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Java language</a:t>
            </a:r>
            <a:r>
              <a:rPr spc="-90" dirty="0"/>
              <a:t> </a:t>
            </a:r>
            <a:r>
              <a:rPr spc="-5" dirty="0"/>
              <a:t>security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0"/>
              </a:lnSpc>
            </a:pPr>
            <a:r>
              <a:rPr sz="1200" baseline="3472" dirty="0"/>
              <a:t>©  </a:t>
            </a:r>
            <a:r>
              <a:rPr sz="800" spc="-5" dirty="0"/>
              <a:t>2011 </a:t>
            </a:r>
            <a:r>
              <a:rPr sz="800" dirty="0"/>
              <a:t>SAP AG. All </a:t>
            </a:r>
            <a:r>
              <a:rPr sz="800" spc="-5" dirty="0"/>
              <a:t>rights</a:t>
            </a:r>
            <a:r>
              <a:rPr sz="800" spc="-90" dirty="0"/>
              <a:t> </a:t>
            </a:r>
            <a:r>
              <a:rPr sz="800" spc="-5" dirty="0"/>
              <a:t>reserved.</a:t>
            </a:r>
            <a:endParaRPr sz="800"/>
          </a:p>
        </p:txBody>
      </p:sp>
      <p:sp>
        <p:nvSpPr>
          <p:cNvPr id="5" name="object 5"/>
          <p:cNvSpPr txBox="1"/>
          <p:nvPr/>
        </p:nvSpPr>
        <p:spPr>
          <a:xfrm>
            <a:off x="311150" y="1690370"/>
            <a:ext cx="6094730" cy="5026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EFAA00"/>
                </a:solidFill>
                <a:latin typeface="Arial"/>
                <a:cs typeface="Arial"/>
              </a:rPr>
              <a:t>Object-oriented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800" spc="-5" dirty="0">
                <a:latin typeface="Arial"/>
                <a:cs typeface="Arial"/>
              </a:rPr>
              <a:t>Access control </a:t>
            </a:r>
            <a:r>
              <a:rPr sz="1800" dirty="0">
                <a:latin typeface="Arial"/>
                <a:cs typeface="Arial"/>
              </a:rPr>
              <a:t>via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Public/Protected/Private/Final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00"/>
              </a:spcBef>
            </a:pPr>
            <a:r>
              <a:rPr sz="1800" b="1" spc="-5" dirty="0">
                <a:solidFill>
                  <a:srgbClr val="EFAA00"/>
                </a:solidFill>
                <a:latin typeface="Arial"/>
                <a:cs typeface="Arial"/>
              </a:rPr>
              <a:t>Strongly</a:t>
            </a:r>
            <a:r>
              <a:rPr sz="1800" b="1" spc="-85" dirty="0">
                <a:solidFill>
                  <a:srgbClr val="EFAA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FAA00"/>
                </a:solidFill>
                <a:latin typeface="Arial"/>
                <a:cs typeface="Arial"/>
              </a:rPr>
              <a:t>typed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800" spc="-5" dirty="0">
                <a:latin typeface="Arial"/>
                <a:cs typeface="Arial"/>
              </a:rPr>
              <a:t>Object casting is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restricted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800" b="1" spc="-5" dirty="0">
                <a:solidFill>
                  <a:srgbClr val="EFAA00"/>
                </a:solidFill>
                <a:latin typeface="Arial"/>
                <a:cs typeface="Arial"/>
              </a:rPr>
              <a:t>Garbage</a:t>
            </a:r>
            <a:r>
              <a:rPr sz="1800" b="1" spc="-70" dirty="0">
                <a:solidFill>
                  <a:srgbClr val="EFAA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EFAA00"/>
                </a:solidFill>
                <a:latin typeface="Arial"/>
                <a:cs typeface="Arial"/>
              </a:rPr>
              <a:t>collection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9"/>
              </a:spcBef>
            </a:pPr>
            <a:r>
              <a:rPr sz="1800" spc="-5" dirty="0">
                <a:latin typeface="Arial"/>
                <a:cs typeface="Arial"/>
              </a:rPr>
              <a:t>Free memory </a:t>
            </a:r>
            <a:r>
              <a:rPr sz="1800" spc="-15" dirty="0">
                <a:latin typeface="Arial"/>
                <a:cs typeface="Arial"/>
              </a:rPr>
              <a:t>when </a:t>
            </a:r>
            <a:r>
              <a:rPr sz="1800" spc="-5" dirty="0">
                <a:latin typeface="Arial"/>
                <a:cs typeface="Arial"/>
              </a:rPr>
              <a:t>it is </a:t>
            </a:r>
            <a:r>
              <a:rPr sz="1800" spc="-10" dirty="0">
                <a:latin typeface="Arial"/>
                <a:cs typeface="Arial"/>
              </a:rPr>
              <a:t>no longer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needed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800" b="1" spc="-5" dirty="0">
                <a:solidFill>
                  <a:srgbClr val="EFAA00"/>
                </a:solidFill>
                <a:latin typeface="Arial"/>
                <a:cs typeface="Arial"/>
              </a:rPr>
              <a:t>No</a:t>
            </a:r>
            <a:r>
              <a:rPr sz="1800" b="1" spc="-80" dirty="0">
                <a:solidFill>
                  <a:srgbClr val="EFAA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EFAA00"/>
                </a:solidFill>
                <a:latin typeface="Arial"/>
                <a:cs typeface="Arial"/>
              </a:rPr>
              <a:t>pointer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800" spc="-10" dirty="0">
                <a:latin typeface="Arial"/>
                <a:cs typeface="Arial"/>
              </a:rPr>
              <a:t>Memory access </a:t>
            </a:r>
            <a:r>
              <a:rPr sz="1800" spc="-5" dirty="0">
                <a:latin typeface="Arial"/>
                <a:cs typeface="Arial"/>
              </a:rPr>
              <a:t>is restricted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5" dirty="0">
                <a:latin typeface="Arial"/>
                <a:cs typeface="Arial"/>
              </a:rPr>
              <a:t>the declared </a:t>
            </a:r>
            <a:r>
              <a:rPr sz="1800" spc="-10" dirty="0">
                <a:latin typeface="Arial"/>
                <a:cs typeface="Arial"/>
              </a:rPr>
              <a:t>class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instances.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00"/>
              </a:spcBef>
            </a:pPr>
            <a:r>
              <a:rPr sz="1800" b="1" spc="-5" dirty="0">
                <a:solidFill>
                  <a:srgbClr val="EFAA00"/>
                </a:solidFill>
                <a:latin typeface="Arial"/>
                <a:cs typeface="Arial"/>
              </a:rPr>
              <a:t>Exception</a:t>
            </a:r>
            <a:r>
              <a:rPr sz="1800" b="1" spc="-55" dirty="0">
                <a:solidFill>
                  <a:srgbClr val="EFAA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EFAA00"/>
                </a:solidFill>
                <a:latin typeface="Arial"/>
                <a:cs typeface="Arial"/>
              </a:rPr>
              <a:t>handling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800" spc="-5" dirty="0">
                <a:latin typeface="Arial"/>
                <a:cs typeface="Arial"/>
              </a:rPr>
              <a:t>Array </a:t>
            </a:r>
            <a:r>
              <a:rPr sz="1800" spc="-10" dirty="0">
                <a:latin typeface="Arial"/>
                <a:cs typeface="Arial"/>
              </a:rPr>
              <a:t>bounds </a:t>
            </a:r>
            <a:r>
              <a:rPr sz="1800" spc="-5" dirty="0">
                <a:latin typeface="Arial"/>
                <a:cs typeface="Arial"/>
              </a:rPr>
              <a:t>are checked </a:t>
            </a:r>
            <a:r>
              <a:rPr sz="1800" spc="-10" dirty="0">
                <a:latin typeface="Arial"/>
                <a:cs typeface="Arial"/>
              </a:rPr>
              <a:t>for </a:t>
            </a:r>
            <a:r>
              <a:rPr sz="1800" spc="-5" dirty="0">
                <a:latin typeface="Arial"/>
                <a:cs typeface="Arial"/>
              </a:rPr>
              <a:t>all </a:t>
            </a:r>
            <a:r>
              <a:rPr sz="1800" spc="-10" dirty="0">
                <a:latin typeface="Arial"/>
                <a:cs typeface="Arial"/>
              </a:rPr>
              <a:t>array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accesses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00"/>
              </a:spcBef>
            </a:pPr>
            <a:r>
              <a:rPr sz="1800" b="1" spc="-5" dirty="0">
                <a:solidFill>
                  <a:srgbClr val="EFAA00"/>
                </a:solidFill>
                <a:latin typeface="Arial"/>
                <a:cs typeface="Arial"/>
              </a:rPr>
              <a:t>Misc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800" spc="-5" dirty="0">
                <a:latin typeface="Arial"/>
                <a:cs typeface="Arial"/>
              </a:rPr>
              <a:t>Object can’t </a:t>
            </a:r>
            <a:r>
              <a:rPr sz="1800" spc="-10" dirty="0">
                <a:latin typeface="Arial"/>
                <a:cs typeface="Arial"/>
              </a:rPr>
              <a:t>be used </a:t>
            </a:r>
            <a:r>
              <a:rPr sz="1800" spc="-5" dirty="0">
                <a:latin typeface="Arial"/>
                <a:cs typeface="Arial"/>
              </a:rPr>
              <a:t>before they are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initialized.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00"/>
              </a:spcBef>
            </a:pPr>
            <a:r>
              <a:rPr sz="1800" b="1" spc="-5" dirty="0">
                <a:latin typeface="Arial"/>
                <a:cs typeface="Arial"/>
              </a:rPr>
              <a:t>Multi-threaded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0BD034C0-152E-4A0E-827E-4DF4EF3AFD67}"/>
              </a:ext>
            </a:extLst>
          </p:cNvPr>
          <p:cNvSpPr/>
          <p:nvPr/>
        </p:nvSpPr>
        <p:spPr>
          <a:xfrm>
            <a:off x="327208" y="6534150"/>
            <a:ext cx="8496300" cy="323850"/>
          </a:xfrm>
          <a:custGeom>
            <a:avLst/>
            <a:gdLst/>
            <a:ahLst/>
            <a:cxnLst/>
            <a:rect l="l" t="t" r="r" b="b"/>
            <a:pathLst>
              <a:path w="8496300" h="323850">
                <a:moveTo>
                  <a:pt x="0" y="0"/>
                </a:moveTo>
                <a:lnTo>
                  <a:pt x="8496300" y="0"/>
                </a:lnTo>
                <a:lnTo>
                  <a:pt x="8496300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4003</TotalTime>
  <Words>6197</Words>
  <Application>Microsoft Office PowerPoint</Application>
  <PresentationFormat>On-screen Show (4:3)</PresentationFormat>
  <Paragraphs>1360</Paragraphs>
  <Slides>129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36" baseType="lpstr">
      <vt:lpstr>Arial</vt:lpstr>
      <vt:lpstr>Calibri</vt:lpstr>
      <vt:lpstr>Courier New</vt:lpstr>
      <vt:lpstr>Gill Sans MT</vt:lpstr>
      <vt:lpstr>Times New Roman</vt:lpstr>
      <vt:lpstr>Verdana</vt:lpstr>
      <vt:lpstr>Office Theme</vt:lpstr>
      <vt:lpstr>Security and Privacy 3.0  Introduction to Software Security</vt:lpstr>
      <vt:lpstr>Organisation</vt:lpstr>
      <vt:lpstr>Lab Sessions 25% of the final mark for Software Security</vt:lpstr>
      <vt:lpstr>Exam</vt:lpstr>
      <vt:lpstr>Final mark</vt:lpstr>
      <vt:lpstr>Please register !!!</vt:lpstr>
      <vt:lpstr>References</vt:lpstr>
      <vt:lpstr>References</vt:lpstr>
      <vt:lpstr>Why should we care about security ? „I use urlencode() to encrypt my messages ...“</vt:lpstr>
      <vt:lpstr>Principle of easiest penetration</vt:lpstr>
      <vt:lpstr>OWASP Top 10 Application vulnerability</vt:lpstr>
      <vt:lpstr>Example of attacks http://thehackernews.com/</vt:lpstr>
      <vt:lpstr>Threat agents: Who are the attackers?</vt:lpstr>
      <vt:lpstr>Shellshock CVE-2014-6271</vt:lpstr>
      <vt:lpstr>How does ShellShock work?</vt:lpstr>
      <vt:lpstr>Shellshock CVE-2014-6271</vt:lpstr>
      <vt:lpstr>Security fundamentals what does security really mean ?</vt:lpstr>
      <vt:lpstr>The CIA triad Basic security goals</vt:lpstr>
      <vt:lpstr>Other security goals</vt:lpstr>
      <vt:lpstr>Computing systems assets</vt:lpstr>
      <vt:lpstr>Definitions</vt:lpstr>
      <vt:lpstr>Definitions</vt:lpstr>
      <vt:lpstr>Definitions</vt:lpstr>
      <vt:lpstr>Definitions</vt:lpstr>
      <vt:lpstr>Risk Management</vt:lpstr>
      <vt:lpstr>Risk assessment and analysis</vt:lpstr>
      <vt:lpstr>Risk assessment and analysis Identification of vulnerability</vt:lpstr>
      <vt:lpstr>Risk assessment and analysis Quantitative vs Qualitive Risk Analysis</vt:lpstr>
      <vt:lpstr>Risk assessment analysis Identify countermeasures and associated to cost</vt:lpstr>
      <vt:lpstr>Risk assessment overall</vt:lpstr>
      <vt:lpstr>Security policy Based on risk assessment</vt:lpstr>
      <vt:lpstr>Example of security policy</vt:lpstr>
      <vt:lpstr>Security controls</vt:lpstr>
      <vt:lpstr>Four security controls categories</vt:lpstr>
      <vt:lpstr>Technical controls Access control and encryption</vt:lpstr>
      <vt:lpstr>Access control Identification, Authentication, Authorization</vt:lpstr>
      <vt:lpstr>Access control Authentication</vt:lpstr>
      <vt:lpstr>Access control Password</vt:lpstr>
      <vt:lpstr>Access control Authentication</vt:lpstr>
      <vt:lpstr>Kerberos Example of Access control</vt:lpstr>
      <vt:lpstr>Access control Authorization</vt:lpstr>
      <vt:lpstr>Access control Authorization</vt:lpstr>
      <vt:lpstr>Effectiveness of security controls</vt:lpstr>
      <vt:lpstr>Cryptography as a toolbox</vt:lpstr>
      <vt:lpstr>Cryptography terminology</vt:lpstr>
      <vt:lpstr>Cryptography Basic</vt:lpstr>
      <vt:lpstr>Cryptography Basic</vt:lpstr>
      <vt:lpstr>Cryptography Basic</vt:lpstr>
      <vt:lpstr>Cryptography Basic</vt:lpstr>
      <vt:lpstr>Cryptography Basic</vt:lpstr>
      <vt:lpstr>Definition</vt:lpstr>
      <vt:lpstr>Cryptographic primitives</vt:lpstr>
      <vt:lpstr>Substitution ciphering: Mono-alphabetic substitution</vt:lpstr>
      <vt:lpstr>Substitution ciphering :  Mono-alphabetic substitution</vt:lpstr>
      <vt:lpstr>Substitution ciphering:  Polyalphabetic substitution</vt:lpstr>
      <vt:lpstr>Substitution ciphering: The ‘perfect’ substitution ciphering</vt:lpstr>
      <vt:lpstr>Transposition  Columnar transposition</vt:lpstr>
      <vt:lpstr>Transposition  Columnar transposition</vt:lpstr>
      <vt:lpstr>Ciphering mode</vt:lpstr>
      <vt:lpstr>Stream ciphering</vt:lpstr>
      <vt:lpstr>Block ciphering</vt:lpstr>
      <vt:lpstr>Block ciphering</vt:lpstr>
      <vt:lpstr>EBC Mode</vt:lpstr>
      <vt:lpstr>CBC Mode</vt:lpstr>
      <vt:lpstr>Message.length mod Key.size !=0 ???</vt:lpstr>
      <vt:lpstr>Encryption algorithms</vt:lpstr>
      <vt:lpstr>One-way function</vt:lpstr>
      <vt:lpstr>One-way function:  Hash function</vt:lpstr>
      <vt:lpstr>Symmetric algorithm</vt:lpstr>
      <vt:lpstr>Symmetric key</vt:lpstr>
      <vt:lpstr>Symmetric algorithms</vt:lpstr>
      <vt:lpstr>3DES encryption DES-EDE3</vt:lpstr>
      <vt:lpstr>3DES encryption DES-EDE3</vt:lpstr>
      <vt:lpstr>Asymmetric algorithm</vt:lpstr>
      <vt:lpstr>Asymmetric algorithm</vt:lpstr>
      <vt:lpstr>Public key encryption</vt:lpstr>
      <vt:lpstr>Private key encryption</vt:lpstr>
      <vt:lpstr>Asymmetric algorithms</vt:lpstr>
      <vt:lpstr>Comparison between symmetric and asymmetric  algorithms</vt:lpstr>
      <vt:lpstr>Hybrid ciphering</vt:lpstr>
      <vt:lpstr>Hybrid cipher – scenario (1/5)</vt:lpstr>
      <vt:lpstr>Hybrid cipher – scenario (2/5)</vt:lpstr>
      <vt:lpstr>Hybrid cipher – scenario (3/5)</vt:lpstr>
      <vt:lpstr>Hybrid cipher – scenario (4/5)</vt:lpstr>
      <vt:lpstr>Hybrid cipher – scenario (5/5)</vt:lpstr>
      <vt:lpstr>PowerPoint Presentation</vt:lpstr>
      <vt:lpstr>Use of cryptography for digital signature</vt:lpstr>
      <vt:lpstr>Signature process:  Document hashing</vt:lpstr>
      <vt:lpstr>Signature process:  Asymmetric encryption</vt:lpstr>
      <vt:lpstr>Signature process</vt:lpstr>
      <vt:lpstr>Signature verification process:  Document hashing</vt:lpstr>
      <vt:lpstr>Signature verification process:</vt:lpstr>
      <vt:lpstr>Signature verification process:</vt:lpstr>
      <vt:lpstr>Certificate authentication</vt:lpstr>
      <vt:lpstr>Java Security</vt:lpstr>
      <vt:lpstr>Top 10 Programming Language Popularity of Programming Languages on GitHub.</vt:lpstr>
      <vt:lpstr>Why Java Security ?</vt:lpstr>
      <vt:lpstr>Vulnerable JRE</vt:lpstr>
      <vt:lpstr>Java language security</vt:lpstr>
      <vt:lpstr>The sandbox</vt:lpstr>
      <vt:lpstr>The concept of trusted code</vt:lpstr>
      <vt:lpstr>Signed java code</vt:lpstr>
      <vt:lpstr>Un-trusted java code can’t</vt:lpstr>
      <vt:lpstr>Un-trusted java code can’t</vt:lpstr>
      <vt:lpstr>Fine grained access control</vt:lpstr>
      <vt:lpstr>Sample permissions</vt:lpstr>
      <vt:lpstr>Policy</vt:lpstr>
      <vt:lpstr>Java Security Model History</vt:lpstr>
      <vt:lpstr>Java Security Model</vt:lpstr>
      <vt:lpstr>Java Security at run-time</vt:lpstr>
      <vt:lpstr>SecurityManager</vt:lpstr>
      <vt:lpstr>Access controller</vt:lpstr>
      <vt:lpstr>Java Security Tools</vt:lpstr>
      <vt:lpstr>Jarsigner</vt:lpstr>
      <vt:lpstr>Jarsigner</vt:lpstr>
      <vt:lpstr>Jarsigner</vt:lpstr>
      <vt:lpstr>Java keystore</vt:lpstr>
      <vt:lpstr>Java Security API</vt:lpstr>
      <vt:lpstr>Cryptography APIs and Security Mechanisms</vt:lpstr>
      <vt:lpstr>Data Integrity and Confidentiality in Java :  JCA/JCE Java APIs</vt:lpstr>
      <vt:lpstr>Security Provider</vt:lpstr>
      <vt:lpstr>Import a security provider</vt:lpstr>
      <vt:lpstr>Create a Cipher Engine</vt:lpstr>
      <vt:lpstr>Generate a symetric key</vt:lpstr>
      <vt:lpstr>Generate a asymetric key pair</vt:lpstr>
      <vt:lpstr>Encrypt data</vt:lpstr>
      <vt:lpstr>Decrypt data</vt:lpstr>
      <vt:lpstr>Key management KeyStore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 Presentation Title</dc:title>
  <dc:creator>d019534</dc:creator>
  <cp:lastModifiedBy>GOMEZ, Laurent</cp:lastModifiedBy>
  <cp:revision>30</cp:revision>
  <dcterms:created xsi:type="dcterms:W3CDTF">2017-01-04T07:55:59Z</dcterms:created>
  <dcterms:modified xsi:type="dcterms:W3CDTF">2020-01-08T17:23:35Z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2015-12-18T00:00:00Z</vt:filetime>
  </property>
  <property fmtid="{D5CDD505-2E9C-101B-9397-08002B2CF9AE}" pid="3" name="Creator">
    <vt:lpwstr>Impress</vt:lpwstr>
  </property>
  <property fmtid="{D5CDD505-2E9C-101B-9397-08002B2CF9AE}" pid="4" name="LastSaved">
    <vt:filetime>2017-01-04T00:00:00Z</vt:filetime>
  </property>
</Properties>
</file>